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85" r:id="rId5"/>
    <p:sldId id="283" r:id="rId6"/>
    <p:sldId id="284" r:id="rId7"/>
    <p:sldId id="259" r:id="rId8"/>
    <p:sldId id="261" r:id="rId9"/>
    <p:sldId id="286" r:id="rId10"/>
    <p:sldId id="287" r:id="rId11"/>
    <p:sldId id="265" r:id="rId12"/>
    <p:sldId id="264" r:id="rId13"/>
  </p:sldIdLst>
  <p:sldSz cx="12192000" cy="6858000"/>
  <p:notesSz cx="6881813" cy="96615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E31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7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45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901852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07/05/2020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1</a:t>
            </a:r>
          </a:p>
        </p:txBody>
      </p:sp>
      <p:pic>
        <p:nvPicPr>
          <p:cNvPr id="7" name="Picture 6" descr="A picture containing drawing&#10;&#10;Description automatically generated">
            <a:extLst>
              <a:ext uri="{FF2B5EF4-FFF2-40B4-BE49-F238E27FC236}">
                <a16:creationId xmlns:a16="http://schemas.microsoft.com/office/drawing/2014/main" id="{D0CC1E02-2C9F-4010-9C00-8B42EAD6423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6723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07/05/2020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9959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07/05/2020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6721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741"/>
            <a:ext cx="10515600" cy="1325563"/>
          </a:xfrm>
        </p:spPr>
        <p:txBody>
          <a:bodyPr/>
          <a:lstStyle>
            <a:lvl1pPr>
              <a:defRPr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201" y="1596885"/>
            <a:ext cx="11177899" cy="458007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07/05/2020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3384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>
            <a:normAutofit/>
          </a:bodyPr>
          <a:lstStyle>
            <a:lvl1pPr marL="0" indent="0">
              <a:buNone/>
              <a:defRPr sz="4000" b="1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07/05/2020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6543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07/05/2020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6927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07/05/2020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5957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07/05/2020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4164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07/05/2020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4225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07/05/2020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4022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07/05/2020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893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1340304"/>
          </a:xfrm>
          <a:prstGeom prst="rect">
            <a:avLst/>
          </a:prstGeom>
          <a:solidFill>
            <a:srgbClr val="9E3159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737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CF49BA-76B6-44EE-BBED-300C86C8DDCC}" type="datetimeFigureOut">
              <a:rPr lang="en-GB" smtClean="0"/>
              <a:t>07/05/2020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4535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GB" b="1" dirty="0">
                <a:solidFill>
                  <a:srgbClr val="C00000"/>
                </a:solidFill>
                <a:latin typeface="+mn-lt"/>
              </a:rPr>
              <a:t/>
            </a:r>
            <a:br>
              <a:rPr lang="en-GB" b="1" dirty="0">
                <a:solidFill>
                  <a:srgbClr val="C00000"/>
                </a:solidFill>
                <a:latin typeface="+mn-lt"/>
              </a:rPr>
            </a:br>
            <a:r>
              <a:rPr lang="en-GB" b="1" dirty="0">
                <a:solidFill>
                  <a:srgbClr val="9E3159"/>
                </a:solidFill>
                <a:latin typeface="+mn-lt"/>
              </a:rPr>
              <a:t>Randomised Evaluation of COVID-19 Therapy:</a:t>
            </a:r>
            <a:br>
              <a:rPr lang="en-GB" b="1" dirty="0">
                <a:solidFill>
                  <a:srgbClr val="9E3159"/>
                </a:solidFill>
                <a:latin typeface="+mn-lt"/>
              </a:rPr>
            </a:br>
            <a:r>
              <a:rPr lang="en-GB" b="1" dirty="0">
                <a:solidFill>
                  <a:srgbClr val="9E3159"/>
                </a:solidFill>
                <a:latin typeface="+mn-lt"/>
              </a:rPr>
              <a:t>the RECOVERY trial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37138"/>
            <a:ext cx="9144000" cy="1655762"/>
          </a:xfrm>
        </p:spPr>
        <p:txBody>
          <a:bodyPr/>
          <a:lstStyle/>
          <a:p>
            <a:r>
              <a:rPr lang="en-GB" b="1" dirty="0"/>
              <a:t>Local Site Training Material</a:t>
            </a:r>
          </a:p>
          <a:p>
            <a:endParaRPr lang="en-GB" b="1" dirty="0"/>
          </a:p>
        </p:txBody>
      </p:sp>
      <p:pic>
        <p:nvPicPr>
          <p:cNvPr id="6" name="Picture 5" descr="A picture containing drawing&#10;&#10;Description automatically generated">
            <a:extLst>
              <a:ext uri="{FF2B5EF4-FFF2-40B4-BE49-F238E27FC236}">
                <a16:creationId xmlns:a16="http://schemas.microsoft.com/office/drawing/2014/main" id="{66DB40D0-4D2B-47FB-81BB-D6B0222AF52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1018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741"/>
            <a:ext cx="10515600" cy="1325563"/>
          </a:xfrm>
        </p:spPr>
        <p:txBody>
          <a:bodyPr/>
          <a:lstStyle/>
          <a:p>
            <a:r>
              <a:rPr lang="en-GB"/>
              <a:t>Background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201" y="1596885"/>
            <a:ext cx="11177899" cy="4580078"/>
          </a:xfrm>
        </p:spPr>
        <p:txBody>
          <a:bodyPr>
            <a:normAutofit/>
          </a:bodyPr>
          <a:lstStyle/>
          <a:p>
            <a:r>
              <a:rPr lang="en-GB" dirty="0"/>
              <a:t>A novel coronavirus-induced disease was identified in Wuhan, China (COVID-19)</a:t>
            </a:r>
          </a:p>
          <a:p>
            <a:r>
              <a:rPr lang="en-GB" dirty="0"/>
              <a:t>In January 2020 the Chinese CDC identified the causal agent as a new </a:t>
            </a:r>
            <a:r>
              <a:rPr lang="en-GB" dirty="0" err="1"/>
              <a:t>betacoronavirus</a:t>
            </a:r>
            <a:r>
              <a:rPr lang="en-GB" dirty="0"/>
              <a:t> (SARS coronavirus 2 or SARS-CoV-2)</a:t>
            </a:r>
          </a:p>
          <a:p>
            <a:r>
              <a:rPr lang="en-GB" dirty="0"/>
              <a:t>Symptoms vary from none to severe pneumonia in a minority</a:t>
            </a:r>
          </a:p>
          <a:p>
            <a:r>
              <a:rPr lang="en-GB" dirty="0"/>
              <a:t>It is estimated that in the UK 50 million people may be infected, of whom 5% may need admission and of these 30% might need level 3 (ICU) care</a:t>
            </a:r>
          </a:p>
          <a:p>
            <a:r>
              <a:rPr lang="en-GB" dirty="0"/>
              <a:t>The progression from prodrome to severe disease takes 1-2 weeks, offering a therapeutic window</a:t>
            </a:r>
          </a:p>
          <a:p>
            <a:r>
              <a:rPr lang="en-GB" dirty="0"/>
              <a:t>Currently there are no proven therapies for COVID-19</a:t>
            </a:r>
          </a:p>
        </p:txBody>
      </p:sp>
    </p:spTree>
    <p:extLst>
      <p:ext uri="{BB962C8B-B14F-4D97-AF65-F5344CB8AC3E}">
        <p14:creationId xmlns:p14="http://schemas.microsoft.com/office/powerpoint/2010/main" val="2714726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RECOVERY trial design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222135" y="2234240"/>
            <a:ext cx="2491596" cy="3614468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2000" b="1" dirty="0"/>
              <a:t>ELIGIBLE PATIENTS</a:t>
            </a:r>
          </a:p>
          <a:p>
            <a:pPr algn="ctr"/>
            <a:endParaRPr lang="en-GB" dirty="0"/>
          </a:p>
          <a:p>
            <a:endParaRPr lang="en-GB" dirty="0"/>
          </a:p>
          <a:p>
            <a:pPr marL="342900" indent="-342900">
              <a:buFont typeface="+mj-lt"/>
              <a:buAutoNum type="arabicPeriod"/>
            </a:pPr>
            <a:r>
              <a:rPr lang="en-GB" dirty="0"/>
              <a:t>Admitted to hospital</a:t>
            </a:r>
          </a:p>
          <a:p>
            <a:pPr marL="342900" indent="-342900">
              <a:buFont typeface="+mj-lt"/>
              <a:buAutoNum type="arabicPeriod"/>
            </a:pPr>
            <a:endParaRPr lang="en-GB" dirty="0"/>
          </a:p>
          <a:p>
            <a:pPr marL="342900" indent="-342900">
              <a:buFont typeface="+mj-lt"/>
              <a:buAutoNum type="arabicPeriod"/>
            </a:pPr>
            <a:r>
              <a:rPr lang="en-GB" dirty="0"/>
              <a:t>Proven </a:t>
            </a:r>
            <a:r>
              <a:rPr lang="en-GB" dirty="0" smtClean="0"/>
              <a:t>or suspected SARS-CoV-2 </a:t>
            </a:r>
            <a:r>
              <a:rPr lang="en-GB" dirty="0"/>
              <a:t>infection</a:t>
            </a:r>
          </a:p>
        </p:txBody>
      </p:sp>
      <p:sp>
        <p:nvSpPr>
          <p:cNvPr id="5" name="Right Arrow 4"/>
          <p:cNvSpPr/>
          <p:nvPr/>
        </p:nvSpPr>
        <p:spPr>
          <a:xfrm>
            <a:off x="2762972" y="3735238"/>
            <a:ext cx="586597" cy="612475"/>
          </a:xfrm>
          <a:prstGeom prst="rightArrow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/>
          <p:cNvSpPr/>
          <p:nvPr/>
        </p:nvSpPr>
        <p:spPr>
          <a:xfrm>
            <a:off x="3398810" y="3472130"/>
            <a:ext cx="1138687" cy="1138687"/>
          </a:xfrm>
          <a:prstGeom prst="ellipse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6600" b="1" dirty="0"/>
              <a:t>R</a:t>
            </a:r>
            <a:endParaRPr lang="en-GB" b="1" dirty="0"/>
          </a:p>
        </p:txBody>
      </p:sp>
      <p:sp>
        <p:nvSpPr>
          <p:cNvPr id="7" name="Rounded Rectangle 6"/>
          <p:cNvSpPr/>
          <p:nvPr/>
        </p:nvSpPr>
        <p:spPr>
          <a:xfrm>
            <a:off x="5132720" y="1410418"/>
            <a:ext cx="3614468" cy="854015"/>
          </a:xfrm>
          <a:prstGeom prst="roundRect">
            <a:avLst/>
          </a:prstGeom>
          <a:solidFill>
            <a:srgbClr val="9E315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No additional treatment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132720" y="2497347"/>
            <a:ext cx="3614468" cy="854015"/>
          </a:xfrm>
          <a:prstGeom prst="roundRect">
            <a:avLst/>
          </a:prstGeom>
          <a:solidFill>
            <a:srgbClr val="9E315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err="1">
                <a:highlight>
                  <a:srgbClr val="9E3159"/>
                </a:highlight>
              </a:rPr>
              <a:t>Lopinavir</a:t>
            </a:r>
            <a:r>
              <a:rPr lang="en-GB" b="1" dirty="0">
                <a:highlight>
                  <a:srgbClr val="9E3159"/>
                </a:highlight>
              </a:rPr>
              <a:t>-ritonavir</a:t>
            </a:r>
          </a:p>
          <a:p>
            <a:pPr algn="ctr"/>
            <a:r>
              <a:rPr lang="en-GB" dirty="0">
                <a:highlight>
                  <a:srgbClr val="9E3159"/>
                </a:highlight>
              </a:rPr>
              <a:t>400/100 mg </a:t>
            </a:r>
            <a:r>
              <a:rPr lang="en-GB" dirty="0" err="1">
                <a:highlight>
                  <a:srgbClr val="9E3159"/>
                </a:highlight>
              </a:rPr>
              <a:t>bd</a:t>
            </a:r>
            <a:r>
              <a:rPr lang="en-GB" dirty="0">
                <a:highlight>
                  <a:srgbClr val="9E3159"/>
                </a:highlight>
              </a:rPr>
              <a:t> PO for 10 days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5124096" y="5923396"/>
            <a:ext cx="3614468" cy="854015"/>
          </a:xfrm>
          <a:prstGeom prst="roundRect">
            <a:avLst>
              <a:gd name="adj" fmla="val 16667"/>
            </a:avLst>
          </a:prstGeom>
          <a:solidFill>
            <a:srgbClr val="9E315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/>
              <a:t>Azithromycin</a:t>
            </a:r>
            <a:endParaRPr lang="en-GB" b="1" dirty="0"/>
          </a:p>
          <a:p>
            <a:pPr algn="ctr"/>
            <a:r>
              <a:rPr lang="en-GB" dirty="0" smtClean="0"/>
              <a:t>500 mg od PO/IV for </a:t>
            </a:r>
            <a:r>
              <a:rPr lang="en-GB" dirty="0"/>
              <a:t>10 days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5141348" y="3597217"/>
            <a:ext cx="3614468" cy="854015"/>
          </a:xfrm>
          <a:prstGeom prst="roundRect">
            <a:avLst/>
          </a:prstGeom>
          <a:solidFill>
            <a:srgbClr val="9E315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/>
              <a:t>Dexamethasone</a:t>
            </a:r>
          </a:p>
          <a:p>
            <a:pPr algn="ctr"/>
            <a:r>
              <a:rPr lang="en-GB" dirty="0"/>
              <a:t>6 mg od PO/IV for 10 days 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9437297" y="2234240"/>
            <a:ext cx="2491596" cy="3614468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/>
              <a:t>OUTCOMES</a:t>
            </a:r>
            <a:endParaRPr lang="en-GB" sz="2400" b="1" dirty="0"/>
          </a:p>
          <a:p>
            <a:pPr algn="ctr"/>
            <a:endParaRPr lang="en-GB" dirty="0"/>
          </a:p>
          <a:p>
            <a:r>
              <a:rPr lang="en-GB" b="1" dirty="0"/>
              <a:t>Primary: 	all-cause 	death</a:t>
            </a:r>
          </a:p>
          <a:p>
            <a:r>
              <a:rPr lang="en-GB" dirty="0"/>
              <a:t>Secondary: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Duration of hospitalisation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Need for ventilation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Need for renal replacement therapy</a:t>
            </a:r>
          </a:p>
        </p:txBody>
      </p:sp>
      <p:sp>
        <p:nvSpPr>
          <p:cNvPr id="12" name="Right Arrow 11"/>
          <p:cNvSpPr/>
          <p:nvPr/>
        </p:nvSpPr>
        <p:spPr>
          <a:xfrm>
            <a:off x="8824824" y="3743864"/>
            <a:ext cx="586597" cy="612475"/>
          </a:xfrm>
          <a:prstGeom prst="rightArrow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4" name="Straight Connector 13"/>
          <p:cNvCxnSpPr/>
          <p:nvPr/>
        </p:nvCxnSpPr>
        <p:spPr>
          <a:xfrm flipH="1">
            <a:off x="4779032" y="1837426"/>
            <a:ext cx="8628" cy="4546121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4770408" y="6351915"/>
            <a:ext cx="353688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4761780" y="1837426"/>
            <a:ext cx="353688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>
            <a:off x="4787660" y="4024225"/>
            <a:ext cx="353688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4787660" y="2921478"/>
            <a:ext cx="353688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4603629" y="4027170"/>
            <a:ext cx="184031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Picture 17" descr="A picture containing drawing&#10;&#10;Description automatically generated">
            <a:extLst>
              <a:ext uri="{FF2B5EF4-FFF2-40B4-BE49-F238E27FC236}">
                <a16:creationId xmlns:a16="http://schemas.microsoft.com/office/drawing/2014/main" id="{E7EDA2BD-A76D-479C-8321-E6B0070D0D6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  <p:cxnSp>
        <p:nvCxnSpPr>
          <p:cNvPr id="21" name="Straight Connector 20"/>
          <p:cNvCxnSpPr/>
          <p:nvPr/>
        </p:nvCxnSpPr>
        <p:spPr>
          <a:xfrm flipH="1">
            <a:off x="4787660" y="5188787"/>
            <a:ext cx="353688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ounded Rectangle 21"/>
          <p:cNvSpPr/>
          <p:nvPr/>
        </p:nvSpPr>
        <p:spPr>
          <a:xfrm>
            <a:off x="5132720" y="4740218"/>
            <a:ext cx="3614468" cy="854015"/>
          </a:xfrm>
          <a:prstGeom prst="roundRect">
            <a:avLst/>
          </a:prstGeom>
          <a:solidFill>
            <a:srgbClr val="9E315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err="1" smtClean="0"/>
              <a:t>Hydroxychloroquine</a:t>
            </a:r>
            <a:endParaRPr lang="en-GB" b="1" dirty="0"/>
          </a:p>
          <a:p>
            <a:pPr algn="ctr"/>
            <a:r>
              <a:rPr lang="en-GB" dirty="0" smtClean="0"/>
              <a:t>See protocol for dosing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51961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Study treatments:</a:t>
            </a:r>
            <a:br>
              <a:rPr lang="en-GB" dirty="0"/>
            </a:br>
            <a:r>
              <a:rPr lang="en-GB" dirty="0" err="1"/>
              <a:t>Lopinavir</a:t>
            </a:r>
            <a:r>
              <a:rPr lang="en-GB" dirty="0"/>
              <a:t>-Ritonavir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Licensed for treatment of HIV</a:t>
            </a:r>
          </a:p>
          <a:p>
            <a:r>
              <a:rPr lang="en-GB" dirty="0" err="1"/>
              <a:t>Lopinavir</a:t>
            </a:r>
            <a:r>
              <a:rPr lang="en-GB" dirty="0"/>
              <a:t> is a protease inhibitor (combined with ritonavir to increase </a:t>
            </a:r>
            <a:r>
              <a:rPr lang="en-GB" dirty="0" err="1"/>
              <a:t>lopinavir’s</a:t>
            </a:r>
            <a:r>
              <a:rPr lang="en-GB" dirty="0"/>
              <a:t> plasma half-life)</a:t>
            </a:r>
          </a:p>
          <a:p>
            <a:r>
              <a:rPr lang="en-GB" dirty="0"/>
              <a:t>Shown to have </a:t>
            </a:r>
            <a:r>
              <a:rPr lang="en-GB" i="1" dirty="0"/>
              <a:t>in vitro</a:t>
            </a:r>
            <a:r>
              <a:rPr lang="en-GB" dirty="0"/>
              <a:t> activity against SARS and MERS viruses</a:t>
            </a:r>
          </a:p>
          <a:p>
            <a:endParaRPr lang="en-GB" dirty="0"/>
          </a:p>
          <a:p>
            <a:r>
              <a:rPr lang="en-GB" b="1" dirty="0"/>
              <a:t>Contraindications:</a:t>
            </a:r>
            <a:r>
              <a:rPr lang="en-GB" dirty="0"/>
              <a:t> severe hepatic insufficiency; co-administration with other drugs dependent on CYP3A metabolism</a:t>
            </a:r>
          </a:p>
          <a:p>
            <a:pPr marL="0" indent="0">
              <a:buNone/>
            </a:pPr>
            <a:r>
              <a:rPr lang="en-GB" sz="1900" dirty="0"/>
              <a:t>(</a:t>
            </a:r>
            <a:r>
              <a:rPr lang="en-GB" sz="1900" dirty="0" err="1"/>
              <a:t>Alfuzosin</a:t>
            </a:r>
            <a:r>
              <a:rPr lang="en-GB" sz="1900" dirty="0"/>
              <a:t>, </a:t>
            </a:r>
            <a:r>
              <a:rPr lang="en-GB" sz="1900" dirty="0" err="1"/>
              <a:t>ranolazine</a:t>
            </a:r>
            <a:r>
              <a:rPr lang="en-GB" sz="1900" dirty="0"/>
              <a:t>, amiodarone, </a:t>
            </a:r>
            <a:r>
              <a:rPr lang="en-GB" sz="1900" dirty="0" err="1"/>
              <a:t>dronaderone</a:t>
            </a:r>
            <a:r>
              <a:rPr lang="en-GB" sz="1900" dirty="0"/>
              <a:t>, </a:t>
            </a:r>
            <a:r>
              <a:rPr lang="en-GB" sz="1900" dirty="0" err="1"/>
              <a:t>fusidic</a:t>
            </a:r>
            <a:r>
              <a:rPr lang="en-GB" sz="1900" dirty="0"/>
              <a:t> acid, </a:t>
            </a:r>
            <a:r>
              <a:rPr lang="en-GB" sz="1900" dirty="0" err="1"/>
              <a:t>neratinib</a:t>
            </a:r>
            <a:r>
              <a:rPr lang="en-GB" sz="1900" dirty="0"/>
              <a:t>, </a:t>
            </a:r>
            <a:r>
              <a:rPr lang="en-GB" sz="1900" dirty="0" err="1"/>
              <a:t>venetoclax</a:t>
            </a:r>
            <a:r>
              <a:rPr lang="en-GB" sz="1900" dirty="0"/>
              <a:t>, colchicine, </a:t>
            </a:r>
            <a:r>
              <a:rPr lang="en-GB" sz="1900" dirty="0" err="1"/>
              <a:t>astemizole</a:t>
            </a:r>
            <a:r>
              <a:rPr lang="en-GB" sz="1900" dirty="0"/>
              <a:t>, </a:t>
            </a:r>
            <a:r>
              <a:rPr lang="en-GB" sz="1900" dirty="0" err="1"/>
              <a:t>terfenadine</a:t>
            </a:r>
            <a:r>
              <a:rPr lang="en-GB" sz="1900" dirty="0"/>
              <a:t>, </a:t>
            </a:r>
            <a:r>
              <a:rPr lang="en-GB" sz="1900" dirty="0" err="1"/>
              <a:t>lurasidone</a:t>
            </a:r>
            <a:r>
              <a:rPr lang="en-GB" sz="1900" dirty="0"/>
              <a:t>, </a:t>
            </a:r>
            <a:r>
              <a:rPr lang="en-GB" sz="1900" dirty="0" err="1"/>
              <a:t>pimozide</a:t>
            </a:r>
            <a:r>
              <a:rPr lang="en-GB" sz="1900" dirty="0"/>
              <a:t>, quetiapine, </a:t>
            </a:r>
            <a:r>
              <a:rPr lang="en-GB" sz="1900" dirty="0" err="1"/>
              <a:t>dihydroergotamine</a:t>
            </a:r>
            <a:r>
              <a:rPr lang="en-GB" sz="1900" dirty="0"/>
              <a:t>, </a:t>
            </a:r>
            <a:r>
              <a:rPr lang="en-GB" sz="1900" dirty="0" err="1"/>
              <a:t>ergonovine</a:t>
            </a:r>
            <a:r>
              <a:rPr lang="en-GB" sz="1900" dirty="0"/>
              <a:t>, ergotamine, </a:t>
            </a:r>
            <a:r>
              <a:rPr lang="en-GB" sz="1900" dirty="0" err="1"/>
              <a:t>methylergonovine</a:t>
            </a:r>
            <a:r>
              <a:rPr lang="en-GB" sz="1900" dirty="0"/>
              <a:t>, </a:t>
            </a:r>
            <a:r>
              <a:rPr lang="en-GB" sz="1900" dirty="0" err="1"/>
              <a:t>cisapride</a:t>
            </a:r>
            <a:r>
              <a:rPr lang="en-GB" sz="1900" dirty="0"/>
              <a:t>, </a:t>
            </a:r>
            <a:r>
              <a:rPr lang="en-GB" sz="1900" dirty="0" err="1"/>
              <a:t>elbasvir</a:t>
            </a:r>
            <a:r>
              <a:rPr lang="en-GB" sz="1900" dirty="0"/>
              <a:t>/</a:t>
            </a:r>
            <a:r>
              <a:rPr lang="en-GB" sz="1900" dirty="0" err="1"/>
              <a:t>grazoprevir</a:t>
            </a:r>
            <a:r>
              <a:rPr lang="en-GB" sz="1900" dirty="0"/>
              <a:t>, </a:t>
            </a:r>
            <a:r>
              <a:rPr lang="en-GB" sz="1900" dirty="0" err="1"/>
              <a:t>ombitasvir</a:t>
            </a:r>
            <a:r>
              <a:rPr lang="en-GB" sz="1900" dirty="0"/>
              <a:t>/</a:t>
            </a:r>
            <a:r>
              <a:rPr lang="en-GB" sz="1900" dirty="0" err="1"/>
              <a:t>paritaprevir</a:t>
            </a:r>
            <a:r>
              <a:rPr lang="en-GB" sz="1900" dirty="0"/>
              <a:t>/ritonavir, lovastatin, simvastatin, </a:t>
            </a:r>
            <a:r>
              <a:rPr lang="en-GB" sz="1900" dirty="0" err="1"/>
              <a:t>lomitapide</a:t>
            </a:r>
            <a:r>
              <a:rPr lang="en-GB" sz="1900" dirty="0"/>
              <a:t>, </a:t>
            </a:r>
            <a:r>
              <a:rPr lang="en-GB" sz="1900" dirty="0" err="1"/>
              <a:t>avanafil</a:t>
            </a:r>
            <a:r>
              <a:rPr lang="en-GB" sz="1900" dirty="0"/>
              <a:t>, sildenafil, </a:t>
            </a:r>
            <a:r>
              <a:rPr lang="en-GB" sz="1900" dirty="0" err="1"/>
              <a:t>vardenafil</a:t>
            </a:r>
            <a:r>
              <a:rPr lang="en-GB" sz="1900" dirty="0"/>
              <a:t>, midazolam, </a:t>
            </a:r>
            <a:r>
              <a:rPr lang="en-GB" sz="1900" dirty="0" err="1"/>
              <a:t>triazolam</a:t>
            </a:r>
            <a:r>
              <a:rPr lang="en-GB" sz="1900" dirty="0"/>
              <a:t>.)</a:t>
            </a:r>
          </a:p>
          <a:p>
            <a:endParaRPr lang="en-GB" b="1" dirty="0"/>
          </a:p>
          <a:p>
            <a:r>
              <a:rPr lang="en-GB" b="1" dirty="0"/>
              <a:t>Side-effects: </a:t>
            </a:r>
            <a:r>
              <a:rPr lang="en-GB" dirty="0"/>
              <a:t>diarrhoea, nausea and vomiting</a:t>
            </a:r>
            <a:endParaRPr lang="en-GB" b="1" dirty="0"/>
          </a:p>
        </p:txBody>
      </p:sp>
      <p:pic>
        <p:nvPicPr>
          <p:cNvPr id="4" name="Picture 3" descr="A picture containing drawing&#10;&#10;Description automatically generated">
            <a:extLst>
              <a:ext uri="{FF2B5EF4-FFF2-40B4-BE49-F238E27FC236}">
                <a16:creationId xmlns:a16="http://schemas.microsoft.com/office/drawing/2014/main" id="{B7994B4A-ACEC-41CF-959B-98E9AB80A88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5979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Study treatments:</a:t>
            </a:r>
            <a:br>
              <a:rPr lang="en-GB" dirty="0"/>
            </a:br>
            <a:r>
              <a:rPr lang="en-GB" dirty="0"/>
              <a:t>Dexamethasone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Modulates immune system which may be beneficial in context of severe pneumonia with superimposed ARDS</a:t>
            </a:r>
          </a:p>
          <a:p>
            <a:endParaRPr lang="en-GB" dirty="0"/>
          </a:p>
          <a:p>
            <a:r>
              <a:rPr lang="en-GB" b="1" dirty="0"/>
              <a:t>Contraindications: </a:t>
            </a:r>
            <a:r>
              <a:rPr lang="en-GB" dirty="0"/>
              <a:t>none</a:t>
            </a:r>
          </a:p>
          <a:p>
            <a:endParaRPr lang="en-GB" b="1" dirty="0"/>
          </a:p>
          <a:p>
            <a:r>
              <a:rPr lang="en-GB" b="1" dirty="0"/>
              <a:t>Side-effects: </a:t>
            </a:r>
            <a:r>
              <a:rPr lang="en-GB" dirty="0"/>
              <a:t>hyperglycaemia, mood/sleep disturbance, </a:t>
            </a:r>
            <a:r>
              <a:rPr lang="en-GB" dirty="0" err="1"/>
              <a:t>hypernatraemia</a:t>
            </a:r>
            <a:endParaRPr lang="en-GB" b="1" dirty="0"/>
          </a:p>
        </p:txBody>
      </p:sp>
      <p:pic>
        <p:nvPicPr>
          <p:cNvPr id="4" name="Picture 3" descr="A picture containing drawing&#10;&#10;Description automatically generated">
            <a:extLst>
              <a:ext uri="{FF2B5EF4-FFF2-40B4-BE49-F238E27FC236}">
                <a16:creationId xmlns:a16="http://schemas.microsoft.com/office/drawing/2014/main" id="{45D497D8-7F82-4024-A48B-FD3941F36B1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2102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Study treatments:</a:t>
            </a:r>
            <a:br>
              <a:rPr lang="en-GB" dirty="0"/>
            </a:br>
            <a:r>
              <a:rPr lang="en-GB" dirty="0" err="1" smtClean="0"/>
              <a:t>Hydroxychloroquine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Anti-malarial drug which has </a:t>
            </a:r>
            <a:r>
              <a:rPr lang="en-GB" i="1" dirty="0" smtClean="0"/>
              <a:t>in vitro</a:t>
            </a:r>
            <a:r>
              <a:rPr lang="en-GB" dirty="0" smtClean="0"/>
              <a:t> activity against SARS viruses</a:t>
            </a:r>
            <a:endParaRPr lang="en-GB" dirty="0"/>
          </a:p>
          <a:p>
            <a:endParaRPr lang="en-GB" dirty="0"/>
          </a:p>
          <a:p>
            <a:r>
              <a:rPr lang="en-GB" b="1" dirty="0"/>
              <a:t>Contraindications: </a:t>
            </a:r>
            <a:r>
              <a:rPr lang="en-GB" dirty="0" smtClean="0"/>
              <a:t>long QT syndrome.</a:t>
            </a:r>
          </a:p>
          <a:p>
            <a:pPr lvl="1"/>
            <a:r>
              <a:rPr lang="en-GB" dirty="0" smtClean="0"/>
              <a:t>Macrolide antibiotics and quinolones should be prescribed with care as they also prolong the QT interval</a:t>
            </a:r>
            <a:endParaRPr lang="en-GB" dirty="0"/>
          </a:p>
          <a:p>
            <a:endParaRPr lang="en-GB" b="1" dirty="0"/>
          </a:p>
          <a:p>
            <a:r>
              <a:rPr lang="en-GB" b="1" dirty="0"/>
              <a:t>Side-effects</a:t>
            </a:r>
            <a:r>
              <a:rPr lang="en-GB" b="1" dirty="0" smtClean="0"/>
              <a:t>: </a:t>
            </a:r>
            <a:r>
              <a:rPr lang="en-GB" dirty="0" smtClean="0"/>
              <a:t>QT interval prolongation (but arrhythmias rare), itchy skin (especially in dark-skinned patients), headache</a:t>
            </a:r>
            <a:endParaRPr lang="en-GB" b="1" dirty="0"/>
          </a:p>
        </p:txBody>
      </p:sp>
      <p:pic>
        <p:nvPicPr>
          <p:cNvPr id="4" name="Picture 3" descr="A picture containing drawing&#10;&#10;Description automatically generated">
            <a:extLst>
              <a:ext uri="{FF2B5EF4-FFF2-40B4-BE49-F238E27FC236}">
                <a16:creationId xmlns:a16="http://schemas.microsoft.com/office/drawing/2014/main" id="{45D497D8-7F82-4024-A48B-FD3941F36B1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5641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Study treatments:</a:t>
            </a:r>
            <a:br>
              <a:rPr lang="en-GB" dirty="0" smtClean="0"/>
            </a:br>
            <a:r>
              <a:rPr lang="en-GB" dirty="0" smtClean="0"/>
              <a:t>Azithromycin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Commonly used antibiotic (“macrolide”) with antiviral and immunomodulatory properties</a:t>
            </a:r>
          </a:p>
          <a:p>
            <a:endParaRPr lang="en-GB" dirty="0"/>
          </a:p>
          <a:p>
            <a:r>
              <a:rPr lang="en-GB" b="1" dirty="0" smtClean="0"/>
              <a:t>Contraindications:</a:t>
            </a:r>
            <a:r>
              <a:rPr lang="en-GB" dirty="0" smtClean="0"/>
              <a:t> long QT syndrome, allergy to macrolide antibiotics</a:t>
            </a:r>
          </a:p>
          <a:p>
            <a:endParaRPr lang="en-GB" b="1" dirty="0"/>
          </a:p>
          <a:p>
            <a:r>
              <a:rPr lang="en-GB" b="1" dirty="0" smtClean="0"/>
              <a:t>Side-effects:</a:t>
            </a:r>
            <a:r>
              <a:rPr lang="en-GB" dirty="0" smtClean="0"/>
              <a:t> QT interval prolongation, interaction with other drugs (</a:t>
            </a:r>
            <a:r>
              <a:rPr lang="en-GB" dirty="0" err="1" smtClean="0"/>
              <a:t>ciclosporin</a:t>
            </a:r>
            <a:r>
              <a:rPr lang="en-GB" dirty="0" smtClean="0"/>
              <a:t>, digoxin)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11859897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Randomisation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If a study treatment is contraindicated in a given patient, then they </a:t>
            </a:r>
            <a:r>
              <a:rPr lang="en-GB" b="1" dirty="0"/>
              <a:t>can still be randomised</a:t>
            </a:r>
          </a:p>
          <a:p>
            <a:endParaRPr lang="en-GB" b="1" dirty="0"/>
          </a:p>
          <a:p>
            <a:r>
              <a:rPr lang="en-GB" dirty="0"/>
              <a:t>Randomisation will allocate them to one of the other treatments</a:t>
            </a:r>
          </a:p>
          <a:p>
            <a:endParaRPr lang="en-GB" dirty="0"/>
          </a:p>
          <a:p>
            <a:r>
              <a:rPr lang="en-GB" dirty="0"/>
              <a:t>Randomisation is ‘simple’ (i.e. no stratification or minimisation)</a:t>
            </a:r>
          </a:p>
          <a:p>
            <a:endParaRPr lang="en-GB" dirty="0"/>
          </a:p>
          <a:p>
            <a:r>
              <a:rPr lang="en-GB" dirty="0"/>
              <a:t>Randomisation ratio is 2 (standard care):1:1:1</a:t>
            </a:r>
          </a:p>
        </p:txBody>
      </p:sp>
      <p:pic>
        <p:nvPicPr>
          <p:cNvPr id="4" name="Picture 3" descr="A picture containing drawing&#10;&#10;Description automatically generated">
            <a:extLst>
              <a:ext uri="{FF2B5EF4-FFF2-40B4-BE49-F238E27FC236}">
                <a16:creationId xmlns:a16="http://schemas.microsoft.com/office/drawing/2014/main" id="{7A80C19F-8F9A-4C95-B286-27E1C559F72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0190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Identification and invitation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All adult patients with </a:t>
            </a:r>
            <a:r>
              <a:rPr lang="en-GB" dirty="0" smtClean="0"/>
              <a:t>proven or suspected </a:t>
            </a:r>
            <a:r>
              <a:rPr lang="en-GB" dirty="0"/>
              <a:t>SARS-CoV-2 infection admitted should be considered for trial</a:t>
            </a:r>
          </a:p>
          <a:p>
            <a:endParaRPr lang="en-GB" dirty="0"/>
          </a:p>
          <a:p>
            <a:r>
              <a:rPr lang="en-GB" dirty="0"/>
              <a:t>Should be discussed with senior member of clinical team and assuming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GB" dirty="0"/>
              <a:t>All eligibility criteria are met; and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GB" dirty="0"/>
              <a:t>No medical history that might, in the opinion of the attending clinician, put the patient at significant risk if he/she were to participate in the trial, the patient should be offered participation</a:t>
            </a:r>
          </a:p>
          <a:p>
            <a:pPr marL="457200" lvl="1" indent="0">
              <a:buNone/>
            </a:pPr>
            <a:endParaRPr lang="en-GB" dirty="0"/>
          </a:p>
          <a:p>
            <a:r>
              <a:rPr lang="en-GB" dirty="0"/>
              <a:t>All documents available on trial website:  </a:t>
            </a:r>
            <a:r>
              <a:rPr lang="en-GB" b="1" dirty="0">
                <a:solidFill>
                  <a:srgbClr val="9E3159"/>
                </a:solidFill>
              </a:rPr>
              <a:t>www.recoverytrial.net</a:t>
            </a:r>
          </a:p>
        </p:txBody>
      </p:sp>
      <p:pic>
        <p:nvPicPr>
          <p:cNvPr id="6" name="Picture 5" descr="A picture containing drawing&#10;&#10;Description automatically generated">
            <a:extLst>
              <a:ext uri="{FF2B5EF4-FFF2-40B4-BE49-F238E27FC236}">
                <a16:creationId xmlns:a16="http://schemas.microsoft.com/office/drawing/2014/main" id="{1BF644DD-217C-4361-9009-2F02EC583BD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2849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E3159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916FEED5D5053469AFB61F4CDE271DB" ma:contentTypeVersion="9" ma:contentTypeDescription="Create a new document." ma:contentTypeScope="" ma:versionID="03f31e82164f8e5b57758bba5e9a1598">
  <xsd:schema xmlns:xsd="http://www.w3.org/2001/XMLSchema" xmlns:xs="http://www.w3.org/2001/XMLSchema" xmlns:p="http://schemas.microsoft.com/office/2006/metadata/properties" xmlns:ns2="137f62fc-0309-469d-96f8-244e1f51aa13" targetNamespace="http://schemas.microsoft.com/office/2006/metadata/properties" ma:root="true" ma:fieldsID="57da00d1e81de49436a4690b4a844f8a" ns2:_="">
    <xsd:import namespace="137f62fc-0309-469d-96f8-244e1f51aa1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7f62fc-0309-469d-96f8-244e1f51aa1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2901C36-DAB0-45DA-AE2D-8EF6B7F6BC8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37f62fc-0309-469d-96f8-244e1f51aa1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A2729FF-E1F5-43DA-A95B-34B39733FEA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412AD73-C1FD-49B0-ACF6-15D917CCBFA5}">
  <ds:schemaRefs>
    <ds:schemaRef ds:uri="http://purl.org/dc/elements/1.1/"/>
    <ds:schemaRef ds:uri="http://schemas.microsoft.com/office/2006/documentManagement/types"/>
    <ds:schemaRef ds:uri="http://www.w3.org/XML/1998/namespace"/>
    <ds:schemaRef ds:uri="http://purl.org/dc/dcmitype/"/>
    <ds:schemaRef ds:uri="http://purl.org/dc/terms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137f62fc-0309-469d-96f8-244e1f51aa1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1659</TotalTime>
  <Words>555</Words>
  <Application>Microsoft Office PowerPoint</Application>
  <PresentationFormat>Widescreen</PresentationFormat>
  <Paragraphs>77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 Randomised Evaluation of COVID-19 Therapy: the RECOVERY trial</vt:lpstr>
      <vt:lpstr>Background</vt:lpstr>
      <vt:lpstr>RECOVERY trial design</vt:lpstr>
      <vt:lpstr>Study treatments: Lopinavir-Ritonavir</vt:lpstr>
      <vt:lpstr>Study treatments: Dexamethasone</vt:lpstr>
      <vt:lpstr>Study treatments: Hydroxychloroquine</vt:lpstr>
      <vt:lpstr>Study treatments: Azithromycin</vt:lpstr>
      <vt:lpstr>Randomisation</vt:lpstr>
      <vt:lpstr>Identification and invitation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Randomised Evaluation of COVID-19 Therapies: the RECOVERY trial</dc:title>
  <dc:creator>Richard Haynes</dc:creator>
  <cp:lastModifiedBy>Sheena Cameron</cp:lastModifiedBy>
  <cp:revision>61</cp:revision>
  <cp:lastPrinted>2020-03-18T19:42:16Z</cp:lastPrinted>
  <dcterms:created xsi:type="dcterms:W3CDTF">2020-03-14T13:47:38Z</dcterms:created>
  <dcterms:modified xsi:type="dcterms:W3CDTF">2020-05-07T08:27:46Z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0x0101006916FEED5D5053469AFB61F4CDE271DB</vt:lpwstr>
  </property>
</Properties>
</file>