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5" r:id="rId5"/>
    <p:sldId id="283" r:id="rId6"/>
    <p:sldId id="284" r:id="rId7"/>
    <p:sldId id="259" r:id="rId8"/>
    <p:sldId id="261" r:id="rId9"/>
    <p:sldId id="286" r:id="rId10"/>
    <p:sldId id="287" r:id="rId11"/>
    <p:sldId id="288" r:id="rId12"/>
    <p:sldId id="289" r:id="rId13"/>
    <p:sldId id="290" r:id="rId14"/>
    <p:sldId id="265" r:id="rId15"/>
    <p:sldId id="264" r:id="rId16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GB" b="1" dirty="0">
                <a:solidFill>
                  <a:srgbClr val="C00000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Randomised Evaluation of COVID-19 Therapy:</a:t>
            </a:r>
            <a:br>
              <a:rPr lang="en-GB" b="1" dirty="0">
                <a:solidFill>
                  <a:srgbClr val="9E3159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the RECOVERY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7138"/>
            <a:ext cx="9144000" cy="1655762"/>
          </a:xfrm>
        </p:spPr>
        <p:txBody>
          <a:bodyPr/>
          <a:lstStyle/>
          <a:p>
            <a:r>
              <a:rPr lang="en-GB" b="1" dirty="0"/>
              <a:t>Local Site Training Material</a:t>
            </a:r>
          </a:p>
          <a:p>
            <a:endParaRPr lang="en-GB" b="1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8096250" cy="1325563"/>
          </a:xfrm>
        </p:spPr>
        <p:txBody>
          <a:bodyPr/>
          <a:lstStyle/>
          <a:p>
            <a:r>
              <a:rPr lang="en-GB" dirty="0"/>
              <a:t>Adding convalescent plasma in factorial design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2135" y="1837425"/>
            <a:ext cx="616065" cy="451448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2000" b="1" dirty="0"/>
              <a:t>ELIGIBLE PATIENTS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994136" y="3735238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629974" y="3472130"/>
            <a:ext cx="1138687" cy="113868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371448" y="2110683"/>
            <a:ext cx="154560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SOC + CP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1353799" y="1837425"/>
            <a:ext cx="575093" cy="451448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</p:txBody>
      </p:sp>
      <p:sp>
        <p:nvSpPr>
          <p:cNvPr id="12" name="Right Arrow 11"/>
          <p:cNvSpPr/>
          <p:nvPr/>
        </p:nvSpPr>
        <p:spPr>
          <a:xfrm>
            <a:off x="10707632" y="3692006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18824" y="2363640"/>
            <a:ext cx="0" cy="333266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01572" y="5696303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992944" y="2363640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018824" y="4024225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018824" y="3163018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834793" y="4027170"/>
            <a:ext cx="18403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018824" y="4886871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359307" y="2264433"/>
            <a:ext cx="0" cy="342916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359307" y="4056437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730839" y="3533539"/>
            <a:ext cx="1038457" cy="987143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R2</a:t>
            </a:r>
            <a:endParaRPr lang="en-GB" sz="1050" b="1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7114893" y="2266415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131684" y="5693594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9465444" y="3226889"/>
            <a:ext cx="1384580" cy="55085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bg1"/>
                </a:solidFill>
              </a:rPr>
              <a:t>Tocilizumab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9465444" y="4204357"/>
            <a:ext cx="1384580" cy="85052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No additional treatment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7114893" y="3163018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092043" y="4059450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085984" y="4886871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071061" y="3528834"/>
            <a:ext cx="0" cy="983252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9062437" y="4484496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9044283" y="3528834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826647" y="4027111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733774F-944F-FE4F-83E7-D052ECD64C18}"/>
              </a:ext>
            </a:extLst>
          </p:cNvPr>
          <p:cNvCxnSpPr>
            <a:cxnSpLocks/>
          </p:cNvCxnSpPr>
          <p:nvPr/>
        </p:nvCxnSpPr>
        <p:spPr>
          <a:xfrm flipH="1">
            <a:off x="7377152" y="5536162"/>
            <a:ext cx="3786717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733774F-944F-FE4F-83E7-D052ECD64C18}"/>
              </a:ext>
            </a:extLst>
          </p:cNvPr>
          <p:cNvCxnSpPr>
            <a:cxnSpLocks/>
          </p:cNvCxnSpPr>
          <p:nvPr/>
        </p:nvCxnSpPr>
        <p:spPr>
          <a:xfrm flipH="1">
            <a:off x="7359307" y="2436961"/>
            <a:ext cx="3786717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3371448" y="2927336"/>
            <a:ext cx="154560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LOP + CP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378110" y="3774241"/>
            <a:ext cx="154560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DEX + CP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391152" y="4638861"/>
            <a:ext cx="154560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HCQ + CP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378110" y="5445584"/>
            <a:ext cx="154560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AZM + CP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112818" y="2111313"/>
            <a:ext cx="154560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SOC - CP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112818" y="2927966"/>
            <a:ext cx="154560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LOP - CP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5119480" y="3774871"/>
            <a:ext cx="154560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DEX - CP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132522" y="4639491"/>
            <a:ext cx="154560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HCQ - CP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119480" y="5446214"/>
            <a:ext cx="154560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AZM - CP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5871986" y="1742713"/>
            <a:ext cx="3293" cy="32493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4164774" y="1730666"/>
            <a:ext cx="3293" cy="32493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140959" y="1742083"/>
            <a:ext cx="1764367" cy="63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01806" y="1949247"/>
            <a:ext cx="4194" cy="1474109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008346" y="1509713"/>
            <a:ext cx="0" cy="26273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65" idx="2"/>
          </p:cNvCxnSpPr>
          <p:nvPr/>
        </p:nvCxnSpPr>
        <p:spPr>
          <a:xfrm flipH="1">
            <a:off x="2609804" y="1533802"/>
            <a:ext cx="2413339" cy="9317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 rot="16200000">
            <a:off x="2203675" y="1543119"/>
            <a:ext cx="812258" cy="812258"/>
          </a:xfrm>
          <a:prstGeom prst="arc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/>
          <p:cNvSpPr/>
          <p:nvPr/>
        </p:nvSpPr>
        <p:spPr>
          <a:xfrm>
            <a:off x="3391152" y="6208178"/>
            <a:ext cx="1424749" cy="4960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5319676" y="6208808"/>
            <a:ext cx="1358455" cy="4960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No CP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875471" y="6252307"/>
            <a:ext cx="47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vs</a:t>
            </a:r>
            <a:endParaRPr lang="en-GB" b="1" i="1" dirty="0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5901635" y="6029323"/>
            <a:ext cx="0" cy="28151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169713" y="6010275"/>
            <a:ext cx="0" cy="28221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158986" y="6028746"/>
            <a:ext cx="1764367" cy="63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23143" y="5891612"/>
            <a:ext cx="0" cy="11866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79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If a study treatment is contraindicated in a given patient, then they </a:t>
            </a:r>
            <a:r>
              <a:rPr lang="en-GB" b="1" dirty="0"/>
              <a:t>can still be randomised</a:t>
            </a:r>
          </a:p>
          <a:p>
            <a:endParaRPr lang="en-GB" b="1" dirty="0"/>
          </a:p>
          <a:p>
            <a:r>
              <a:rPr lang="en-GB" dirty="0"/>
              <a:t>Randomisation will allocate them to one of the other treatments</a:t>
            </a:r>
          </a:p>
          <a:p>
            <a:endParaRPr lang="en-GB" dirty="0"/>
          </a:p>
          <a:p>
            <a:r>
              <a:rPr lang="en-GB" dirty="0"/>
              <a:t>Randomisation is ‘simple’ (i.e. no stratification or minimisation)</a:t>
            </a:r>
          </a:p>
          <a:p>
            <a:endParaRPr lang="en-GB" dirty="0"/>
          </a:p>
          <a:p>
            <a:r>
              <a:rPr lang="en-GB" dirty="0"/>
              <a:t>Randomisation ratio is 2 (standard care):1:1:1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80C19F-8F9A-4C95-B286-27E1C559F7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9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Identification and invitation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All adult patients with </a:t>
            </a:r>
            <a:r>
              <a:rPr lang="en-GB" dirty="0" smtClean="0"/>
              <a:t>proven or suspected </a:t>
            </a:r>
            <a:r>
              <a:rPr lang="en-GB" dirty="0"/>
              <a:t>SARS-CoV-2 infection admitted should be considered for trial</a:t>
            </a:r>
          </a:p>
          <a:p>
            <a:endParaRPr lang="en-GB" dirty="0"/>
          </a:p>
          <a:p>
            <a:r>
              <a:rPr lang="en-GB" dirty="0"/>
              <a:t>Should be discussed with senior member of clinical team and assuming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All eligibility criteria are met; and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No medical history that might, in the opinion of the attending clinician, put the patient at significant risk if he/she were to participate in the trial, the patient should be offered participation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All documents available on trial website:  </a:t>
            </a:r>
            <a:r>
              <a:rPr lang="en-GB" b="1" dirty="0">
                <a:solidFill>
                  <a:srgbClr val="9E3159"/>
                </a:solidFill>
              </a:rPr>
              <a:t>www.recoverytrial.net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BF644DD-217C-4361-9009-2F02EC583B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en-GB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>
            <a:normAutofit/>
          </a:bodyPr>
          <a:lstStyle/>
          <a:p>
            <a:r>
              <a:rPr lang="en-GB" dirty="0"/>
              <a:t>A novel coronavirus-induced disease was identified in Wuhan, China (COVID-19)</a:t>
            </a:r>
          </a:p>
          <a:p>
            <a:r>
              <a:rPr lang="en-GB" dirty="0"/>
              <a:t>In January 2020 the Chinese CDC identified the causal agent as a new </a:t>
            </a:r>
            <a:r>
              <a:rPr lang="en-GB" dirty="0" err="1"/>
              <a:t>betacoronavirus</a:t>
            </a:r>
            <a:r>
              <a:rPr lang="en-GB" dirty="0"/>
              <a:t> (SARS coronavirus 2 or SARS-CoV-2)</a:t>
            </a:r>
          </a:p>
          <a:p>
            <a:r>
              <a:rPr lang="en-GB" dirty="0"/>
              <a:t>Symptoms vary from none to severe pneumonia in a minority</a:t>
            </a:r>
          </a:p>
          <a:p>
            <a:r>
              <a:rPr lang="en-GB" dirty="0"/>
              <a:t>It is estimated that in the UK 50 million people may be infected, of whom 5% may need admission and of these 30% might need level 3 (ICU) care</a:t>
            </a:r>
          </a:p>
          <a:p>
            <a:r>
              <a:rPr lang="en-GB" dirty="0"/>
              <a:t>The progression from prodrome to severe disease takes 1-2 weeks, offering a therapeutic window</a:t>
            </a:r>
          </a:p>
          <a:p>
            <a:r>
              <a:rPr lang="en-GB" dirty="0"/>
              <a:t>Currently there are no proven therapies for COVID-19</a:t>
            </a:r>
          </a:p>
        </p:txBody>
      </p:sp>
    </p:spTree>
    <p:extLst>
      <p:ext uri="{BB962C8B-B14F-4D97-AF65-F5344CB8AC3E}">
        <p14:creationId xmlns:p14="http://schemas.microsoft.com/office/powerpoint/2010/main" val="27147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RECOVERY trial design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2135" y="2234240"/>
            <a:ext cx="2491596" cy="3614468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/>
              <a:t>ELIGIBLE PATIENTS</a:t>
            </a:r>
          </a:p>
          <a:p>
            <a:pPr algn="ctr"/>
            <a:endParaRPr lang="en-GB" dirty="0"/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Admitted to hospital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Proven </a:t>
            </a:r>
            <a:r>
              <a:rPr lang="en-GB" dirty="0" smtClean="0"/>
              <a:t>or suspected SARS-CoV-2 </a:t>
            </a:r>
            <a:r>
              <a:rPr lang="en-GB" dirty="0"/>
              <a:t>infection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762972" y="3735238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398810" y="3472130"/>
            <a:ext cx="1138687" cy="113868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132720" y="1410418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No additional treatment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32720" y="2497347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highlight>
                  <a:srgbClr val="9E3159"/>
                </a:highlight>
              </a:rPr>
              <a:t>Lopinavir</a:t>
            </a:r>
            <a:r>
              <a:rPr lang="en-GB" b="1" dirty="0">
                <a:highlight>
                  <a:srgbClr val="9E3159"/>
                </a:highlight>
              </a:rPr>
              <a:t>-ritonavir</a:t>
            </a:r>
          </a:p>
          <a:p>
            <a:pPr algn="ctr"/>
            <a:r>
              <a:rPr lang="en-GB" dirty="0">
                <a:highlight>
                  <a:srgbClr val="9E3159"/>
                </a:highlight>
              </a:rPr>
              <a:t>400/100 mg </a:t>
            </a:r>
            <a:r>
              <a:rPr lang="en-GB" dirty="0" err="1">
                <a:highlight>
                  <a:srgbClr val="9E3159"/>
                </a:highlight>
              </a:rPr>
              <a:t>bd</a:t>
            </a:r>
            <a:r>
              <a:rPr lang="en-GB" dirty="0">
                <a:highlight>
                  <a:srgbClr val="9E3159"/>
                </a:highlight>
              </a:rPr>
              <a:t> PO for 10 days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24096" y="5923396"/>
            <a:ext cx="3614468" cy="854015"/>
          </a:xfrm>
          <a:prstGeom prst="roundRect">
            <a:avLst>
              <a:gd name="adj" fmla="val 16667"/>
            </a:avLst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Azithromycin</a:t>
            </a:r>
            <a:endParaRPr lang="en-GB" b="1" dirty="0"/>
          </a:p>
          <a:p>
            <a:pPr algn="ctr"/>
            <a:r>
              <a:rPr lang="en-GB" dirty="0" smtClean="0"/>
              <a:t>500 mg od PO/IV for </a:t>
            </a:r>
            <a:r>
              <a:rPr lang="en-GB" dirty="0"/>
              <a:t>10 days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141348" y="3597217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Dexamethasone</a:t>
            </a:r>
          </a:p>
          <a:p>
            <a:pPr algn="ctr"/>
            <a:r>
              <a:rPr lang="en-GB" dirty="0"/>
              <a:t>6 mg od PO/IV for 10 days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9437297" y="2234240"/>
            <a:ext cx="2491596" cy="3614468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  <a:p>
            <a:pPr algn="ctr"/>
            <a:endParaRPr lang="en-GB" dirty="0"/>
          </a:p>
          <a:p>
            <a:r>
              <a:rPr lang="en-GB" b="1" dirty="0"/>
              <a:t>Primary: 	all-cause 	death</a:t>
            </a:r>
          </a:p>
          <a:p>
            <a:r>
              <a:rPr lang="en-GB" dirty="0"/>
              <a:t>Secondary: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Duration of hospitalisation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Need for ventilation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Need for renal replacement therapy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8824824" y="3743864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779032" y="1837426"/>
            <a:ext cx="8628" cy="454612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770408" y="6351915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761780" y="1837426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787660" y="4024225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787660" y="2921478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603629" y="4027170"/>
            <a:ext cx="18403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7EDA2BD-A76D-479C-8321-E6B0070D0D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 flipH="1">
            <a:off x="4787660" y="5188787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132720" y="4740218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Hydroxychloroquine</a:t>
            </a:r>
            <a:endParaRPr lang="en-GB" b="1" dirty="0"/>
          </a:p>
          <a:p>
            <a:pPr algn="ctr"/>
            <a:r>
              <a:rPr lang="en-GB" dirty="0" smtClean="0"/>
              <a:t>See protocol for dosing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96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treatments:</a:t>
            </a:r>
            <a:br>
              <a:rPr lang="en-GB" dirty="0"/>
            </a:br>
            <a:r>
              <a:rPr lang="en-GB" dirty="0" err="1"/>
              <a:t>Lopinavir</a:t>
            </a:r>
            <a:r>
              <a:rPr lang="en-GB" dirty="0"/>
              <a:t>-Ritonavir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Licensed for treatment of HIV</a:t>
            </a:r>
          </a:p>
          <a:p>
            <a:r>
              <a:rPr lang="en-GB" dirty="0" err="1"/>
              <a:t>Lopinavir</a:t>
            </a:r>
            <a:r>
              <a:rPr lang="en-GB" dirty="0"/>
              <a:t> is a protease inhibitor (combined with ritonavir to increase </a:t>
            </a:r>
            <a:r>
              <a:rPr lang="en-GB" dirty="0" err="1"/>
              <a:t>lopinavir’s</a:t>
            </a:r>
            <a:r>
              <a:rPr lang="en-GB" dirty="0"/>
              <a:t> plasma half-life)</a:t>
            </a:r>
          </a:p>
          <a:p>
            <a:r>
              <a:rPr lang="en-GB" dirty="0"/>
              <a:t>Shown to have </a:t>
            </a:r>
            <a:r>
              <a:rPr lang="en-GB" i="1" dirty="0"/>
              <a:t>in vitro</a:t>
            </a:r>
            <a:r>
              <a:rPr lang="en-GB" dirty="0"/>
              <a:t> activity against SARS and MERS viruses</a:t>
            </a:r>
          </a:p>
          <a:p>
            <a:endParaRPr lang="en-GB" dirty="0"/>
          </a:p>
          <a:p>
            <a:r>
              <a:rPr lang="en-GB" b="1" dirty="0"/>
              <a:t>Contraindications:</a:t>
            </a:r>
            <a:r>
              <a:rPr lang="en-GB" dirty="0"/>
              <a:t> severe hepatic insufficiency; co-administration with other drugs dependent on CYP3A metabolism</a:t>
            </a:r>
          </a:p>
          <a:p>
            <a:pPr marL="0" indent="0">
              <a:buNone/>
            </a:pPr>
            <a:r>
              <a:rPr lang="en-GB" sz="1900" dirty="0"/>
              <a:t>(</a:t>
            </a:r>
            <a:r>
              <a:rPr lang="en-GB" sz="1900" dirty="0" err="1"/>
              <a:t>Alfuzosin</a:t>
            </a:r>
            <a:r>
              <a:rPr lang="en-GB" sz="1900" dirty="0"/>
              <a:t>, </a:t>
            </a:r>
            <a:r>
              <a:rPr lang="en-GB" sz="1900" dirty="0" err="1"/>
              <a:t>ranolazine</a:t>
            </a:r>
            <a:r>
              <a:rPr lang="en-GB" sz="1900" dirty="0"/>
              <a:t>, amiodarone, </a:t>
            </a:r>
            <a:r>
              <a:rPr lang="en-GB" sz="1900" dirty="0" err="1"/>
              <a:t>dronaderone</a:t>
            </a:r>
            <a:r>
              <a:rPr lang="en-GB" sz="1900" dirty="0"/>
              <a:t>, </a:t>
            </a:r>
            <a:r>
              <a:rPr lang="en-GB" sz="1900" dirty="0" err="1"/>
              <a:t>fusidic</a:t>
            </a:r>
            <a:r>
              <a:rPr lang="en-GB" sz="1900" dirty="0"/>
              <a:t> acid, </a:t>
            </a:r>
            <a:r>
              <a:rPr lang="en-GB" sz="1900" dirty="0" err="1"/>
              <a:t>neratinib</a:t>
            </a:r>
            <a:r>
              <a:rPr lang="en-GB" sz="1900" dirty="0"/>
              <a:t>, </a:t>
            </a:r>
            <a:r>
              <a:rPr lang="en-GB" sz="1900" dirty="0" err="1"/>
              <a:t>venetoclax</a:t>
            </a:r>
            <a:r>
              <a:rPr lang="en-GB" sz="1900" dirty="0"/>
              <a:t>, colchicine, </a:t>
            </a:r>
            <a:r>
              <a:rPr lang="en-GB" sz="1900" dirty="0" err="1"/>
              <a:t>astemizole</a:t>
            </a:r>
            <a:r>
              <a:rPr lang="en-GB" sz="1900" dirty="0"/>
              <a:t>, </a:t>
            </a:r>
            <a:r>
              <a:rPr lang="en-GB" sz="1900" dirty="0" err="1"/>
              <a:t>terfenadine</a:t>
            </a:r>
            <a:r>
              <a:rPr lang="en-GB" sz="1900" dirty="0"/>
              <a:t>, </a:t>
            </a:r>
            <a:r>
              <a:rPr lang="en-GB" sz="1900" dirty="0" err="1"/>
              <a:t>lurasidone</a:t>
            </a:r>
            <a:r>
              <a:rPr lang="en-GB" sz="1900" dirty="0"/>
              <a:t>, </a:t>
            </a:r>
            <a:r>
              <a:rPr lang="en-GB" sz="1900" dirty="0" err="1"/>
              <a:t>pimozide</a:t>
            </a:r>
            <a:r>
              <a:rPr lang="en-GB" sz="1900" dirty="0"/>
              <a:t>, quetiapine, </a:t>
            </a:r>
            <a:r>
              <a:rPr lang="en-GB" sz="1900" dirty="0" err="1"/>
              <a:t>dihydroergotamine</a:t>
            </a:r>
            <a:r>
              <a:rPr lang="en-GB" sz="1900" dirty="0"/>
              <a:t>, </a:t>
            </a:r>
            <a:r>
              <a:rPr lang="en-GB" sz="1900" dirty="0" err="1"/>
              <a:t>ergonovine</a:t>
            </a:r>
            <a:r>
              <a:rPr lang="en-GB" sz="1900" dirty="0"/>
              <a:t>, ergotamine, </a:t>
            </a:r>
            <a:r>
              <a:rPr lang="en-GB" sz="1900" dirty="0" err="1"/>
              <a:t>methylergonovine</a:t>
            </a:r>
            <a:r>
              <a:rPr lang="en-GB" sz="1900" dirty="0"/>
              <a:t>, </a:t>
            </a:r>
            <a:r>
              <a:rPr lang="en-GB" sz="1900" dirty="0" err="1"/>
              <a:t>cisapride</a:t>
            </a:r>
            <a:r>
              <a:rPr lang="en-GB" sz="1900" dirty="0"/>
              <a:t>, </a:t>
            </a:r>
            <a:r>
              <a:rPr lang="en-GB" sz="1900" dirty="0" err="1"/>
              <a:t>elbasvir</a:t>
            </a:r>
            <a:r>
              <a:rPr lang="en-GB" sz="1900" dirty="0"/>
              <a:t>/</a:t>
            </a:r>
            <a:r>
              <a:rPr lang="en-GB" sz="1900" dirty="0" err="1"/>
              <a:t>grazoprevir</a:t>
            </a:r>
            <a:r>
              <a:rPr lang="en-GB" sz="1900" dirty="0"/>
              <a:t>, </a:t>
            </a:r>
            <a:r>
              <a:rPr lang="en-GB" sz="1900" dirty="0" err="1"/>
              <a:t>ombitasvir</a:t>
            </a:r>
            <a:r>
              <a:rPr lang="en-GB" sz="1900" dirty="0"/>
              <a:t>/</a:t>
            </a:r>
            <a:r>
              <a:rPr lang="en-GB" sz="1900" dirty="0" err="1"/>
              <a:t>paritaprevir</a:t>
            </a:r>
            <a:r>
              <a:rPr lang="en-GB" sz="1900" dirty="0"/>
              <a:t>/ritonavir, lovastatin, simvastatin, </a:t>
            </a:r>
            <a:r>
              <a:rPr lang="en-GB" sz="1900" dirty="0" err="1"/>
              <a:t>lomitapide</a:t>
            </a:r>
            <a:r>
              <a:rPr lang="en-GB" sz="1900" dirty="0"/>
              <a:t>, </a:t>
            </a:r>
            <a:r>
              <a:rPr lang="en-GB" sz="1900" dirty="0" err="1"/>
              <a:t>avanafil</a:t>
            </a:r>
            <a:r>
              <a:rPr lang="en-GB" sz="1900" dirty="0"/>
              <a:t>, sildenafil, </a:t>
            </a:r>
            <a:r>
              <a:rPr lang="en-GB" sz="1900" dirty="0" err="1"/>
              <a:t>vardenafil</a:t>
            </a:r>
            <a:r>
              <a:rPr lang="en-GB" sz="1900" dirty="0"/>
              <a:t>, midazolam, </a:t>
            </a:r>
            <a:r>
              <a:rPr lang="en-GB" sz="1900" dirty="0" err="1" smtClean="0"/>
              <a:t>triazolam</a:t>
            </a:r>
            <a:r>
              <a:rPr lang="en-GB" sz="1900" dirty="0" smtClean="0"/>
              <a:t>, tacrolimus, </a:t>
            </a:r>
            <a:r>
              <a:rPr lang="en-GB" sz="1900" dirty="0" err="1" smtClean="0"/>
              <a:t>ciclosporin</a:t>
            </a:r>
            <a:r>
              <a:rPr lang="en-GB" sz="1900" dirty="0" smtClean="0"/>
              <a:t>, </a:t>
            </a:r>
            <a:r>
              <a:rPr lang="en-GB" sz="1900" dirty="0" err="1" smtClean="0"/>
              <a:t>sirolimus</a:t>
            </a:r>
            <a:r>
              <a:rPr lang="en-GB" sz="1900" dirty="0" smtClean="0"/>
              <a:t>, </a:t>
            </a:r>
            <a:r>
              <a:rPr lang="en-GB" sz="1900" dirty="0" err="1" smtClean="0"/>
              <a:t>rivaroxaban</a:t>
            </a:r>
            <a:r>
              <a:rPr lang="en-GB" sz="1900" dirty="0" smtClean="0"/>
              <a:t>, </a:t>
            </a:r>
            <a:r>
              <a:rPr lang="en-GB" sz="1900" dirty="0" err="1" smtClean="0"/>
              <a:t>vorapaxar</a:t>
            </a:r>
            <a:r>
              <a:rPr lang="en-GB" sz="1900" dirty="0" smtClean="0"/>
              <a:t>.)</a:t>
            </a:r>
            <a:endParaRPr lang="en-GB" sz="1900" dirty="0"/>
          </a:p>
          <a:p>
            <a:endParaRPr lang="en-GB" b="1" dirty="0"/>
          </a:p>
          <a:p>
            <a:r>
              <a:rPr lang="en-GB" b="1" dirty="0"/>
              <a:t>Side-effects: </a:t>
            </a:r>
            <a:r>
              <a:rPr lang="en-GB" dirty="0"/>
              <a:t>diarrhoea, nausea and vomiting</a:t>
            </a:r>
            <a:endParaRPr lang="en-GB" b="1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treatments:</a:t>
            </a:r>
            <a:br>
              <a:rPr lang="en-GB" dirty="0"/>
            </a:br>
            <a:r>
              <a:rPr lang="en-GB" dirty="0"/>
              <a:t>Dexamethasone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Modulates immune system which may be beneficial in context of severe pneumonia with superimposed ARDS</a:t>
            </a:r>
          </a:p>
          <a:p>
            <a:endParaRPr lang="en-GB" dirty="0"/>
          </a:p>
          <a:p>
            <a:r>
              <a:rPr lang="en-GB" b="1" dirty="0"/>
              <a:t>Contraindications: </a:t>
            </a:r>
            <a:r>
              <a:rPr lang="en-GB" dirty="0"/>
              <a:t>none</a:t>
            </a:r>
          </a:p>
          <a:p>
            <a:endParaRPr lang="en-GB" b="1" dirty="0"/>
          </a:p>
          <a:p>
            <a:r>
              <a:rPr lang="en-GB" b="1" dirty="0"/>
              <a:t>Side-effects: </a:t>
            </a:r>
            <a:r>
              <a:rPr lang="en-GB" dirty="0"/>
              <a:t>hyperglycaemia, mood/sleep disturbance, </a:t>
            </a:r>
            <a:r>
              <a:rPr lang="en-GB" dirty="0" err="1"/>
              <a:t>hypernatraemia</a:t>
            </a:r>
            <a:endParaRPr lang="en-GB" b="1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5D497D8-7F82-4024-A48B-FD3941F36B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10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treatments:</a:t>
            </a:r>
            <a:br>
              <a:rPr lang="en-GB" dirty="0"/>
            </a:br>
            <a:r>
              <a:rPr lang="en-GB" dirty="0" err="1" smtClean="0"/>
              <a:t>Hydroxychloroquine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Anti-malarial drug which has </a:t>
            </a:r>
            <a:r>
              <a:rPr lang="en-GB" i="1" dirty="0" smtClean="0"/>
              <a:t>in vitro</a:t>
            </a:r>
            <a:r>
              <a:rPr lang="en-GB" dirty="0" smtClean="0"/>
              <a:t> activity against SARS viruses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Contraindications: </a:t>
            </a:r>
            <a:r>
              <a:rPr lang="en-GB" dirty="0" smtClean="0"/>
              <a:t>long QT syndrome.</a:t>
            </a:r>
          </a:p>
          <a:p>
            <a:pPr lvl="1"/>
            <a:r>
              <a:rPr lang="en-GB" dirty="0" smtClean="0"/>
              <a:t>Macrolide antibiotics and quinolones should be prescribed with care as they also prolong the QT interval</a:t>
            </a:r>
            <a:endParaRPr lang="en-GB" dirty="0"/>
          </a:p>
          <a:p>
            <a:endParaRPr lang="en-GB" b="1" dirty="0"/>
          </a:p>
          <a:p>
            <a:r>
              <a:rPr lang="en-GB" b="1" dirty="0"/>
              <a:t>Side-effects</a:t>
            </a:r>
            <a:r>
              <a:rPr lang="en-GB" b="1" dirty="0" smtClean="0"/>
              <a:t>: </a:t>
            </a:r>
            <a:r>
              <a:rPr lang="en-GB" dirty="0" smtClean="0"/>
              <a:t>QT interval prolongation (but arrhythmias rare), itchy skin (especially in dark-skinned patients), headache</a:t>
            </a:r>
            <a:endParaRPr lang="en-GB" b="1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5D497D8-7F82-4024-A48B-FD3941F36B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64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treatments:</a:t>
            </a:r>
            <a:br>
              <a:rPr lang="en-GB" dirty="0" smtClean="0"/>
            </a:br>
            <a:r>
              <a:rPr lang="en-GB" dirty="0" smtClean="0"/>
              <a:t>Azithromycin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Commonly used antibiotic (“macrolide”) with antiviral and immunomodulatory properties</a:t>
            </a:r>
          </a:p>
          <a:p>
            <a:endParaRPr lang="en-GB" dirty="0"/>
          </a:p>
          <a:p>
            <a:r>
              <a:rPr lang="en-GB" b="1" dirty="0" smtClean="0"/>
              <a:t>Contraindications:</a:t>
            </a:r>
            <a:r>
              <a:rPr lang="en-GB" dirty="0" smtClean="0"/>
              <a:t> long QT syndrome, allergy to macrolide antibiotics</a:t>
            </a:r>
          </a:p>
          <a:p>
            <a:endParaRPr lang="en-GB" b="1" dirty="0"/>
          </a:p>
          <a:p>
            <a:r>
              <a:rPr lang="en-GB" b="1" dirty="0" smtClean="0"/>
              <a:t>Side-effects:</a:t>
            </a:r>
            <a:r>
              <a:rPr lang="en-GB" dirty="0" smtClean="0"/>
              <a:t> QT interval prolongation, interaction with other drugs (</a:t>
            </a:r>
            <a:r>
              <a:rPr lang="en-GB" dirty="0" err="1" smtClean="0"/>
              <a:t>ciclosporin</a:t>
            </a:r>
            <a:r>
              <a:rPr lang="en-GB" dirty="0" smtClean="0"/>
              <a:t>, digoxin)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859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Trial </a:t>
            </a:r>
            <a:r>
              <a:rPr lang="en-GB" dirty="0" smtClean="0"/>
              <a:t>design: second randomisation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22135" y="1837425"/>
            <a:ext cx="616065" cy="451448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2000" b="1" dirty="0"/>
              <a:t>ELIGIBLE PATIENTS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994136" y="3735238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629974" y="3472130"/>
            <a:ext cx="1138687" cy="113868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363884" y="1410418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No additional treatment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363884" y="2497347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highlight>
                  <a:srgbClr val="9E3159"/>
                </a:highlight>
              </a:rPr>
              <a:t>Lopinavir</a:t>
            </a:r>
            <a:r>
              <a:rPr lang="en-GB" b="1" dirty="0">
                <a:highlight>
                  <a:srgbClr val="9E3159"/>
                </a:highlight>
              </a:rPr>
              <a:t>-ritonavir</a:t>
            </a:r>
          </a:p>
          <a:p>
            <a:pPr algn="ctr"/>
            <a:r>
              <a:rPr lang="en-GB" dirty="0">
                <a:highlight>
                  <a:srgbClr val="9E3159"/>
                </a:highlight>
              </a:rPr>
              <a:t>400/100 mg </a:t>
            </a:r>
            <a:r>
              <a:rPr lang="en-GB" dirty="0" err="1">
                <a:highlight>
                  <a:srgbClr val="9E3159"/>
                </a:highlight>
              </a:rPr>
              <a:t>bd</a:t>
            </a:r>
            <a:r>
              <a:rPr lang="en-GB" dirty="0">
                <a:highlight>
                  <a:srgbClr val="9E3159"/>
                </a:highlight>
              </a:rPr>
              <a:t> PO for 10 days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355260" y="5923396"/>
            <a:ext cx="3614468" cy="854015"/>
          </a:xfrm>
          <a:prstGeom prst="roundRect">
            <a:avLst>
              <a:gd name="adj" fmla="val 16667"/>
            </a:avLst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Azithromycin</a:t>
            </a:r>
          </a:p>
          <a:p>
            <a:pPr algn="ctr"/>
            <a:r>
              <a:rPr lang="en-GB" dirty="0"/>
              <a:t>500 mg od PO/IV for 10 days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372512" y="3597217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Dexamethasone</a:t>
            </a:r>
          </a:p>
          <a:p>
            <a:pPr algn="ctr"/>
            <a:r>
              <a:rPr lang="en-GB" dirty="0"/>
              <a:t>6 mg od PO/IV for 10 days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353799" y="1837425"/>
            <a:ext cx="575093" cy="451448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</p:txBody>
      </p:sp>
      <p:sp>
        <p:nvSpPr>
          <p:cNvPr id="12" name="Right Arrow 11"/>
          <p:cNvSpPr/>
          <p:nvPr/>
        </p:nvSpPr>
        <p:spPr>
          <a:xfrm>
            <a:off x="10707632" y="3692006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010196" y="1837426"/>
            <a:ext cx="8628" cy="454612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01572" y="6351915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992944" y="1837426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018824" y="4024225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018824" y="2921478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834793" y="4027170"/>
            <a:ext cx="18403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018824" y="5188787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3363884" y="4740218"/>
            <a:ext cx="3614468" cy="854015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Hydroxychloroquine</a:t>
            </a:r>
            <a:endParaRPr lang="en-GB" b="1" dirty="0"/>
          </a:p>
          <a:p>
            <a:pPr algn="ctr"/>
            <a:r>
              <a:rPr lang="en-GB" dirty="0"/>
              <a:t>See protocol for dosing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359307" y="1566863"/>
            <a:ext cx="0" cy="4922387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359307" y="4056437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730839" y="3533539"/>
            <a:ext cx="1038457" cy="987143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R2</a:t>
            </a:r>
            <a:endParaRPr lang="en-GB" sz="1050" b="1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7114893" y="1597869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114893" y="6459937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9465444" y="3226889"/>
            <a:ext cx="1384580" cy="55085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bg1"/>
                </a:solidFill>
              </a:rPr>
              <a:t>Tocilizumab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9465444" y="4204357"/>
            <a:ext cx="1384580" cy="85052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No additional treatment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7103468" y="2909622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092043" y="4059450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080618" y="5209278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071061" y="3528834"/>
            <a:ext cx="0" cy="983252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9062437" y="4484496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9044283" y="3528834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826647" y="4027111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733774F-944F-FE4F-83E7-D052ECD64C18}"/>
              </a:ext>
            </a:extLst>
          </p:cNvPr>
          <p:cNvCxnSpPr>
            <a:cxnSpLocks/>
          </p:cNvCxnSpPr>
          <p:nvPr/>
        </p:nvCxnSpPr>
        <p:spPr>
          <a:xfrm flipH="1">
            <a:off x="7377152" y="5941604"/>
            <a:ext cx="3786717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733774F-944F-FE4F-83E7-D052ECD64C18}"/>
              </a:ext>
            </a:extLst>
          </p:cNvPr>
          <p:cNvCxnSpPr>
            <a:cxnSpLocks/>
          </p:cNvCxnSpPr>
          <p:nvPr/>
        </p:nvCxnSpPr>
        <p:spPr>
          <a:xfrm flipH="1">
            <a:off x="7377152" y="2264433"/>
            <a:ext cx="3786717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28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988447" cy="1325563"/>
          </a:xfrm>
        </p:spPr>
        <p:txBody>
          <a:bodyPr/>
          <a:lstStyle/>
          <a:p>
            <a:r>
              <a:rPr lang="en-GB" dirty="0" smtClean="0"/>
              <a:t>Adding convalescent plasma in factorial design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22135" y="1837425"/>
            <a:ext cx="616065" cy="451448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2000" b="1" dirty="0"/>
              <a:t>ELIGIBLE PATIENTS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994136" y="3735238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629974" y="3472130"/>
            <a:ext cx="1138687" cy="113868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11353799" y="1837425"/>
            <a:ext cx="575093" cy="451448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</p:txBody>
      </p:sp>
      <p:sp>
        <p:nvSpPr>
          <p:cNvPr id="12" name="Right Arrow 11"/>
          <p:cNvSpPr/>
          <p:nvPr/>
        </p:nvSpPr>
        <p:spPr>
          <a:xfrm>
            <a:off x="10707632" y="3692006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18824" y="2921478"/>
            <a:ext cx="0" cy="22878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018824" y="2921478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834793" y="4027170"/>
            <a:ext cx="18403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018824" y="5188787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3363884" y="4740218"/>
            <a:ext cx="3614468" cy="85401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No additional treatment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359307" y="2264433"/>
            <a:ext cx="0" cy="367717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359307" y="4056437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730839" y="3533539"/>
            <a:ext cx="1038457" cy="98714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R2</a:t>
            </a:r>
            <a:endParaRPr lang="en-GB" sz="105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9465444" y="3226889"/>
            <a:ext cx="1384580" cy="5508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bg1"/>
                </a:solidFill>
              </a:rPr>
              <a:t>Tocilizumab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9465444" y="4204357"/>
            <a:ext cx="1384580" cy="8505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No additional treatment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7103468" y="2909622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080618" y="5209278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071061" y="3528834"/>
            <a:ext cx="0" cy="983252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9062437" y="4484496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9044283" y="3528834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826647" y="4027111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733774F-944F-FE4F-83E7-D052ECD64C18}"/>
              </a:ext>
            </a:extLst>
          </p:cNvPr>
          <p:cNvCxnSpPr>
            <a:cxnSpLocks/>
          </p:cNvCxnSpPr>
          <p:nvPr/>
        </p:nvCxnSpPr>
        <p:spPr>
          <a:xfrm flipH="1">
            <a:off x="7377152" y="5941604"/>
            <a:ext cx="3786717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733774F-944F-FE4F-83E7-D052ECD64C18}"/>
              </a:ext>
            </a:extLst>
          </p:cNvPr>
          <p:cNvCxnSpPr>
            <a:cxnSpLocks/>
          </p:cNvCxnSpPr>
          <p:nvPr/>
        </p:nvCxnSpPr>
        <p:spPr>
          <a:xfrm flipH="1">
            <a:off x="7347882" y="2264433"/>
            <a:ext cx="38159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363884" y="2501920"/>
            <a:ext cx="3614468" cy="85401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Convalescent Plasma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1 unit on day 1 &amp; 2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20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9" ma:contentTypeDescription="Create a new document." ma:contentTypeScope="" ma:versionID="03f31e82164f8e5b57758bba5e9a1598">
  <xsd:schema xmlns:xsd="http://www.w3.org/2001/XMLSchema" xmlns:xs="http://www.w3.org/2001/XMLSchema" xmlns:p="http://schemas.microsoft.com/office/2006/metadata/properties" xmlns:ns2="137f62fc-0309-469d-96f8-244e1f51aa13" targetNamespace="http://schemas.microsoft.com/office/2006/metadata/properties" ma:root="true" ma:fieldsID="57da00d1e81de49436a4690b4a844f8a" ns2:_="">
    <xsd:import namespace="137f62fc-0309-469d-96f8-244e1f51aa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12AD73-C1FD-49B0-ACF6-15D917CCBFA5}">
  <ds:schemaRefs>
    <ds:schemaRef ds:uri="http://schemas.microsoft.com/office/2006/metadata/properties"/>
    <ds:schemaRef ds:uri="137f62fc-0309-469d-96f8-244e1f51aa13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2901C36-DAB0-45DA-AE2D-8EF6B7F6BC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7f62fc-0309-469d-96f8-244e1f51aa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</TotalTime>
  <Words>687</Words>
  <Application>Microsoft Office PowerPoint</Application>
  <PresentationFormat>Widescreen</PresentationFormat>
  <Paragraphs>123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Randomised Evaluation of COVID-19 Therapy: the RECOVERY trial</vt:lpstr>
      <vt:lpstr>Background</vt:lpstr>
      <vt:lpstr>RECOVERY trial design</vt:lpstr>
      <vt:lpstr>Study treatments: Lopinavir-Ritonavir</vt:lpstr>
      <vt:lpstr>Study treatments: Dexamethasone</vt:lpstr>
      <vt:lpstr>Study treatments: Hydroxychloroquine</vt:lpstr>
      <vt:lpstr>Study treatments: Azithromycin</vt:lpstr>
      <vt:lpstr>Trial design: second randomisation</vt:lpstr>
      <vt:lpstr>Adding convalescent plasma in factorial design</vt:lpstr>
      <vt:lpstr>Adding convalescent plasma in factorial design</vt:lpstr>
      <vt:lpstr>Randomisation</vt:lpstr>
      <vt:lpstr>Identification and invitation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Richard Haynes</cp:lastModifiedBy>
  <cp:revision>64</cp:revision>
  <cp:lastPrinted>2020-03-18T19:42:16Z</cp:lastPrinted>
  <dcterms:created xsi:type="dcterms:W3CDTF">2020-03-14T13:47:38Z</dcterms:created>
  <dcterms:modified xsi:type="dcterms:W3CDTF">2020-05-19T09:08:28Z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