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83" r:id="rId6"/>
    <p:sldId id="284" r:id="rId7"/>
    <p:sldId id="259" r:id="rId8"/>
    <p:sldId id="261" r:id="rId9"/>
    <p:sldId id="286" r:id="rId10"/>
    <p:sldId id="287" r:id="rId11"/>
    <p:sldId id="288" r:id="rId12"/>
    <p:sldId id="289" r:id="rId13"/>
    <p:sldId id="290" r:id="rId14"/>
    <p:sldId id="265" r:id="rId15"/>
    <p:sldId id="264" r:id="rId16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Adding convalescent plasma in factorial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4136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629974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371448" y="2110683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SOC +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707632" y="3692006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18824" y="2363640"/>
            <a:ext cx="0" cy="3332663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001572" y="5696303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992944" y="2363640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018824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018824" y="316301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34793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018824" y="4886871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59307" y="2264433"/>
            <a:ext cx="0" cy="342916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359307" y="405643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730839" y="3533539"/>
            <a:ext cx="1038457" cy="98714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114893" y="2266415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131684" y="5693594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465444" y="3226889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65444" y="4204357"/>
            <a:ext cx="1384580" cy="85052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7114893" y="3163018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092043" y="4059450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7085984" y="488687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071061" y="3528834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062437" y="448449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044283" y="3528834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26647" y="402711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5536162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59307" y="2436961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371448" y="2927336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LOP +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378110" y="3774241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DEX +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391152" y="4638861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HCQ +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378110" y="5445584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AZM +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112818" y="2111313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SOC -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112818" y="2927966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LOP -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119480" y="3774871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DEX -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132522" y="4639491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HCQ -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119480" y="5446214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AZM - CP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flipV="1">
            <a:off x="5871986" y="1742713"/>
            <a:ext cx="3293" cy="3249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164774" y="1730666"/>
            <a:ext cx="3293" cy="3249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140959" y="1742083"/>
            <a:ext cx="1764367" cy="6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201806" y="1949247"/>
            <a:ext cx="4194" cy="147410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008346" y="1509713"/>
            <a:ext cx="0" cy="26273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endCxn id="65" idx="2"/>
          </p:cNvCxnSpPr>
          <p:nvPr/>
        </p:nvCxnSpPr>
        <p:spPr>
          <a:xfrm flipH="1">
            <a:off x="2609804" y="1533802"/>
            <a:ext cx="2413339" cy="931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2203675" y="1543119"/>
            <a:ext cx="812258" cy="812258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ounded Rectangle 72"/>
          <p:cNvSpPr/>
          <p:nvPr/>
        </p:nvSpPr>
        <p:spPr>
          <a:xfrm>
            <a:off x="3391152" y="6208178"/>
            <a:ext cx="1424749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CP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5319676" y="6208808"/>
            <a:ext cx="1358455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No CP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875471" y="6252307"/>
            <a:ext cx="476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vs</a:t>
            </a:r>
            <a:endParaRPr lang="en-GB" b="1" i="1" dirty="0"/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5901635" y="6029323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4169713" y="6010275"/>
            <a:ext cx="0" cy="28221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158986" y="6028746"/>
            <a:ext cx="1764367" cy="6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023143" y="5891612"/>
            <a:ext cx="0" cy="118663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79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  <a:p>
            <a:r>
              <a:rPr lang="en-GB" dirty="0"/>
              <a:t>Randomisation ratio is 2 (standard care):1:1:1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Identification and invitation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adult patients with </a:t>
            </a:r>
            <a:r>
              <a:rPr lang="en-GB" dirty="0" smtClean="0"/>
              <a:t>proven or suspected </a:t>
            </a:r>
            <a:r>
              <a:rPr lang="en-GB" dirty="0"/>
              <a:t>SARS-CoV-2 infection admitted should be considered for trial</a:t>
            </a:r>
          </a:p>
          <a:p>
            <a:endParaRPr lang="en-GB" dirty="0"/>
          </a:p>
          <a:p>
            <a:r>
              <a:rPr lang="en-GB" dirty="0"/>
              <a:t>Should be discussed with senior member of clinical team and assuming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All eligibility criteria are met;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No medical history that might, in the opinion of the attending clinician, put the patient at significant risk if he/she were to participate in the trial, the patient should be offered participation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All documents available on trial website:  </a:t>
            </a:r>
            <a:r>
              <a:rPr lang="en-GB" b="1" dirty="0">
                <a:solidFill>
                  <a:srgbClr val="9E3159"/>
                </a:solidFill>
              </a:rPr>
              <a:t>www.recoverytrial.net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1BF644DD-217C-4361-9009-2F02EC583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8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(COVID-19)</a:t>
            </a:r>
          </a:p>
          <a:p>
            <a:r>
              <a:rPr lang="en-GB" dirty="0"/>
              <a:t>In January 2020 the Chinese CDC identified the causal agent as 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minority</a:t>
            </a:r>
          </a:p>
          <a:p>
            <a:r>
              <a:rPr lang="en-GB" dirty="0"/>
              <a:t>It is estimated that in the UK 50 million people may be infected, of whom 5% may need admission and of these 30% might need level 3 (ICU) care</a:t>
            </a:r>
          </a:p>
          <a:p>
            <a:r>
              <a:rPr lang="en-GB" dirty="0"/>
              <a:t>The progression from prodrome to severe disease takes 1-2 weeks, offering a therapeutic window</a:t>
            </a:r>
          </a:p>
          <a:p>
            <a:r>
              <a:rPr lang="en-GB" dirty="0"/>
              <a:t>Currently there are no proven therapies for COVID-19</a:t>
            </a:r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b="1" dirty="0"/>
              <a:t>ELIGIBLE PATIENTS</a:t>
            </a:r>
          </a:p>
          <a:p>
            <a:pPr algn="ctr"/>
            <a:endParaRPr lang="en-GB" dirty="0"/>
          </a:p>
          <a:p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Admitted to hospital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Proven </a:t>
            </a:r>
            <a:r>
              <a:rPr lang="en-GB" dirty="0" smtClean="0"/>
              <a:t>or suspected SARS-CoV-2 </a:t>
            </a:r>
            <a:r>
              <a:rPr lang="en-GB" dirty="0"/>
              <a:t>infection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762972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398810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32720" y="14104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32720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4096" y="5923396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Azithromycin</a:t>
            </a:r>
            <a:endParaRPr lang="en-GB" b="1" dirty="0"/>
          </a:p>
          <a:p>
            <a:pPr algn="ctr"/>
            <a:r>
              <a:rPr lang="en-GB" dirty="0" smtClean="0"/>
              <a:t>500 mg od PO/IV for </a:t>
            </a:r>
            <a:r>
              <a:rPr lang="en-GB" dirty="0"/>
              <a:t>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41348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437297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  <a:p>
            <a:pPr algn="ctr"/>
            <a:endParaRPr lang="en-GB" dirty="0"/>
          </a:p>
          <a:p>
            <a:r>
              <a:rPr lang="en-GB" b="1" dirty="0"/>
              <a:t>Primary: 	all-cause 	death</a:t>
            </a:r>
          </a:p>
          <a:p>
            <a:r>
              <a:rPr lang="en-GB" dirty="0"/>
              <a:t>Secondary: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Duration of hospitalisation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ventilation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renal replacement therapy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8824824" y="3743864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779032" y="1837426"/>
            <a:ext cx="8628" cy="454612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70408" y="635191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761780" y="183742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787660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87660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03629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>
            <a:off x="4787660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132720" y="47402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Hydroxychloroquine</a:t>
            </a:r>
            <a:endParaRPr lang="en-GB" b="1" dirty="0"/>
          </a:p>
          <a:p>
            <a:pPr algn="ctr"/>
            <a:r>
              <a:rPr lang="en-GB" dirty="0" smtClean="0"/>
              <a:t>See protocol for dosing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96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/>
              <a:t>Lopinavir</a:t>
            </a:r>
            <a:r>
              <a:rPr lang="en-GB" dirty="0"/>
              <a:t>-Ritonavir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Licensed for treatment of HIV</a:t>
            </a:r>
          </a:p>
          <a:p>
            <a:r>
              <a:rPr lang="en-GB" dirty="0" err="1"/>
              <a:t>Lopinavir</a:t>
            </a:r>
            <a:r>
              <a:rPr lang="en-GB" dirty="0"/>
              <a:t> is a protease inhibitor (combined with ritonavir to increase </a:t>
            </a:r>
            <a:r>
              <a:rPr lang="en-GB" dirty="0" err="1"/>
              <a:t>lopinavir’s</a:t>
            </a:r>
            <a:r>
              <a:rPr lang="en-GB" dirty="0"/>
              <a:t> plasma half-life)</a:t>
            </a:r>
          </a:p>
          <a:p>
            <a:r>
              <a:rPr lang="en-GB" dirty="0"/>
              <a:t>Shown to have </a:t>
            </a:r>
            <a:r>
              <a:rPr lang="en-GB" i="1" dirty="0"/>
              <a:t>in vitro</a:t>
            </a:r>
            <a:r>
              <a:rPr lang="en-GB" dirty="0"/>
              <a:t> activity against SARS and MERS viruses</a:t>
            </a:r>
          </a:p>
          <a:p>
            <a:endParaRPr lang="en-GB" dirty="0"/>
          </a:p>
          <a:p>
            <a:r>
              <a:rPr lang="en-GB" b="1" dirty="0"/>
              <a:t>Contraindications:</a:t>
            </a:r>
            <a:r>
              <a:rPr lang="en-GB" dirty="0"/>
              <a:t> severe hepatic insufficiency; co-administration with other drugs dependent on CYP3A metabolism</a:t>
            </a:r>
          </a:p>
          <a:p>
            <a:pPr marL="0" indent="0">
              <a:buNone/>
            </a:pPr>
            <a:r>
              <a:rPr lang="en-GB" sz="1900" dirty="0"/>
              <a:t>(</a:t>
            </a:r>
            <a:r>
              <a:rPr lang="en-GB" sz="1900" dirty="0" err="1"/>
              <a:t>Alfuzosin</a:t>
            </a:r>
            <a:r>
              <a:rPr lang="en-GB" sz="1900" dirty="0"/>
              <a:t>, </a:t>
            </a:r>
            <a:r>
              <a:rPr lang="en-GB" sz="1900" dirty="0" err="1"/>
              <a:t>ranolazine</a:t>
            </a:r>
            <a:r>
              <a:rPr lang="en-GB" sz="1900" dirty="0"/>
              <a:t>, amiodarone, </a:t>
            </a:r>
            <a:r>
              <a:rPr lang="en-GB" sz="1900" dirty="0" err="1"/>
              <a:t>dronaderone</a:t>
            </a:r>
            <a:r>
              <a:rPr lang="en-GB" sz="1900" dirty="0"/>
              <a:t>, </a:t>
            </a:r>
            <a:r>
              <a:rPr lang="en-GB" sz="1900" dirty="0" err="1"/>
              <a:t>fusidic</a:t>
            </a:r>
            <a:r>
              <a:rPr lang="en-GB" sz="1900" dirty="0"/>
              <a:t> acid, </a:t>
            </a:r>
            <a:r>
              <a:rPr lang="en-GB" sz="1900" dirty="0" err="1"/>
              <a:t>neratinib</a:t>
            </a:r>
            <a:r>
              <a:rPr lang="en-GB" sz="1900" dirty="0"/>
              <a:t>, </a:t>
            </a:r>
            <a:r>
              <a:rPr lang="en-GB" sz="1900" dirty="0" err="1"/>
              <a:t>venetoclax</a:t>
            </a:r>
            <a:r>
              <a:rPr lang="en-GB" sz="1900" dirty="0"/>
              <a:t>, colchicine, </a:t>
            </a:r>
            <a:r>
              <a:rPr lang="en-GB" sz="1900" dirty="0" err="1"/>
              <a:t>astemizole</a:t>
            </a:r>
            <a:r>
              <a:rPr lang="en-GB" sz="1900" dirty="0"/>
              <a:t>, </a:t>
            </a:r>
            <a:r>
              <a:rPr lang="en-GB" sz="1900" dirty="0" err="1"/>
              <a:t>terfenadine</a:t>
            </a:r>
            <a:r>
              <a:rPr lang="en-GB" sz="1900" dirty="0"/>
              <a:t>, </a:t>
            </a:r>
            <a:r>
              <a:rPr lang="en-GB" sz="1900" dirty="0" err="1"/>
              <a:t>lurasidone</a:t>
            </a:r>
            <a:r>
              <a:rPr lang="en-GB" sz="1900" dirty="0"/>
              <a:t>, </a:t>
            </a:r>
            <a:r>
              <a:rPr lang="en-GB" sz="1900" dirty="0" err="1"/>
              <a:t>pimozide</a:t>
            </a:r>
            <a:r>
              <a:rPr lang="en-GB" sz="1900" dirty="0"/>
              <a:t>, quetiapine, </a:t>
            </a:r>
            <a:r>
              <a:rPr lang="en-GB" sz="1900" dirty="0" err="1"/>
              <a:t>dihydroergotamine</a:t>
            </a:r>
            <a:r>
              <a:rPr lang="en-GB" sz="1900" dirty="0"/>
              <a:t>, </a:t>
            </a:r>
            <a:r>
              <a:rPr lang="en-GB" sz="1900" dirty="0" err="1"/>
              <a:t>ergonovine</a:t>
            </a:r>
            <a:r>
              <a:rPr lang="en-GB" sz="1900" dirty="0"/>
              <a:t>, ergotamine, </a:t>
            </a:r>
            <a:r>
              <a:rPr lang="en-GB" sz="1900" dirty="0" err="1"/>
              <a:t>methylergonovine</a:t>
            </a:r>
            <a:r>
              <a:rPr lang="en-GB" sz="1900" dirty="0"/>
              <a:t>, </a:t>
            </a:r>
            <a:r>
              <a:rPr lang="en-GB" sz="1900" dirty="0" err="1"/>
              <a:t>cisapride</a:t>
            </a:r>
            <a:r>
              <a:rPr lang="en-GB" sz="1900" dirty="0"/>
              <a:t>, </a:t>
            </a:r>
            <a:r>
              <a:rPr lang="en-GB" sz="1900" dirty="0" err="1"/>
              <a:t>elbasvir</a:t>
            </a:r>
            <a:r>
              <a:rPr lang="en-GB" sz="1900" dirty="0"/>
              <a:t>/</a:t>
            </a:r>
            <a:r>
              <a:rPr lang="en-GB" sz="1900" dirty="0" err="1"/>
              <a:t>grazoprevir</a:t>
            </a:r>
            <a:r>
              <a:rPr lang="en-GB" sz="1900" dirty="0"/>
              <a:t>, </a:t>
            </a:r>
            <a:r>
              <a:rPr lang="en-GB" sz="1900" dirty="0" err="1"/>
              <a:t>ombitasvir</a:t>
            </a:r>
            <a:r>
              <a:rPr lang="en-GB" sz="1900" dirty="0"/>
              <a:t>/</a:t>
            </a:r>
            <a:r>
              <a:rPr lang="en-GB" sz="1900" dirty="0" err="1"/>
              <a:t>paritaprevir</a:t>
            </a:r>
            <a:r>
              <a:rPr lang="en-GB" sz="1900" dirty="0"/>
              <a:t>/ritonavir, lovastatin, simvastatin, </a:t>
            </a:r>
            <a:r>
              <a:rPr lang="en-GB" sz="1900" dirty="0" err="1"/>
              <a:t>lomitapide</a:t>
            </a:r>
            <a:r>
              <a:rPr lang="en-GB" sz="1900" dirty="0"/>
              <a:t>, </a:t>
            </a:r>
            <a:r>
              <a:rPr lang="en-GB" sz="1900" dirty="0" err="1"/>
              <a:t>avanafil</a:t>
            </a:r>
            <a:r>
              <a:rPr lang="en-GB" sz="1900" dirty="0"/>
              <a:t>, sildenafil, </a:t>
            </a:r>
            <a:r>
              <a:rPr lang="en-GB" sz="1900" dirty="0" err="1"/>
              <a:t>vardenafil</a:t>
            </a:r>
            <a:r>
              <a:rPr lang="en-GB" sz="1900" dirty="0"/>
              <a:t>, midazolam, </a:t>
            </a:r>
            <a:r>
              <a:rPr lang="en-GB" sz="1900" dirty="0" err="1" smtClean="0"/>
              <a:t>triazolam</a:t>
            </a:r>
            <a:r>
              <a:rPr lang="en-GB" sz="1900" dirty="0" smtClean="0"/>
              <a:t>, tacrolimus, </a:t>
            </a:r>
            <a:r>
              <a:rPr lang="en-GB" sz="1900" dirty="0" err="1" smtClean="0"/>
              <a:t>ciclosporin</a:t>
            </a:r>
            <a:r>
              <a:rPr lang="en-GB" sz="1900" dirty="0" smtClean="0"/>
              <a:t>, </a:t>
            </a:r>
            <a:r>
              <a:rPr lang="en-GB" sz="1900" dirty="0" err="1" smtClean="0"/>
              <a:t>sirolimus</a:t>
            </a:r>
            <a:r>
              <a:rPr lang="en-GB" sz="1900" dirty="0" smtClean="0"/>
              <a:t>, </a:t>
            </a:r>
            <a:r>
              <a:rPr lang="en-GB" sz="1900" dirty="0" err="1" smtClean="0"/>
              <a:t>rivaroxaban</a:t>
            </a:r>
            <a:r>
              <a:rPr lang="en-GB" sz="1900" dirty="0" smtClean="0"/>
              <a:t>, </a:t>
            </a:r>
            <a:r>
              <a:rPr lang="en-GB" sz="1900" dirty="0" err="1" smtClean="0"/>
              <a:t>vorapaxar</a:t>
            </a:r>
            <a:r>
              <a:rPr lang="en-GB" sz="1900" dirty="0" smtClean="0"/>
              <a:t>.)</a:t>
            </a:r>
            <a:endParaRPr lang="en-GB" sz="1900" dirty="0"/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diarrhoea, nausea and vomiting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/>
              <a:t>Dexamethasone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Modulates immune system which may be beneficial in context of severe pneumonia with superimposed ARDS</a:t>
            </a:r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/>
              <a:t>none</a:t>
            </a:r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hyperglycaemia, mood/sleep disturbance, </a:t>
            </a:r>
            <a:r>
              <a:rPr lang="en-GB" dirty="0" err="1"/>
              <a:t>hypernatraemia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 smtClean="0"/>
              <a:t>Hydroxychloroquine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Anti-malarial drug which has </a:t>
            </a:r>
            <a:r>
              <a:rPr lang="en-GB" i="1" dirty="0" smtClean="0"/>
              <a:t>in vitro</a:t>
            </a:r>
            <a:r>
              <a:rPr lang="en-GB" dirty="0" smtClean="0"/>
              <a:t> activity against SARS viruses</a:t>
            </a:r>
            <a:endParaRPr lang="en-GB" dirty="0"/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 smtClean="0"/>
              <a:t>long QT syndrome.</a:t>
            </a:r>
          </a:p>
          <a:p>
            <a:pPr lvl="1"/>
            <a:r>
              <a:rPr lang="en-GB" dirty="0" smtClean="0"/>
              <a:t>Macrolide antibiotics and quinolones should be prescribed with care as they also prolong the QT interval</a:t>
            </a:r>
            <a:endParaRPr lang="en-GB" dirty="0"/>
          </a:p>
          <a:p>
            <a:endParaRPr lang="en-GB" b="1" dirty="0"/>
          </a:p>
          <a:p>
            <a:r>
              <a:rPr lang="en-GB" b="1" dirty="0"/>
              <a:t>Side-effects</a:t>
            </a:r>
            <a:r>
              <a:rPr lang="en-GB" b="1" dirty="0" smtClean="0"/>
              <a:t>: </a:t>
            </a:r>
            <a:r>
              <a:rPr lang="en-GB" dirty="0" smtClean="0"/>
              <a:t>QT interval prolongation (but arrhythmias rare), itchy skin (especially in dark-skinned patients), headache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smtClean="0"/>
              <a:t>Azithromycin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Commonly used antibiotic (“macrolide”) with antiviral and immunomodulatory properties</a:t>
            </a:r>
          </a:p>
          <a:p>
            <a:endParaRPr lang="en-GB" dirty="0"/>
          </a:p>
          <a:p>
            <a:r>
              <a:rPr lang="en-GB" b="1" dirty="0" smtClean="0"/>
              <a:t>Contraindications:</a:t>
            </a:r>
            <a:r>
              <a:rPr lang="en-GB" dirty="0" smtClean="0"/>
              <a:t> long QT syndrome, allergy to macrolide antibiotics</a:t>
            </a:r>
          </a:p>
          <a:p>
            <a:endParaRPr lang="en-GB" b="1" dirty="0"/>
          </a:p>
          <a:p>
            <a:r>
              <a:rPr lang="en-GB" b="1" dirty="0" smtClean="0"/>
              <a:t>Side-effects:</a:t>
            </a:r>
            <a:r>
              <a:rPr lang="en-GB" dirty="0" smtClean="0"/>
              <a:t> QT interval prolongation, interaction with other drugs (</a:t>
            </a:r>
            <a:r>
              <a:rPr lang="en-GB" dirty="0" err="1" smtClean="0"/>
              <a:t>ciclosporin</a:t>
            </a:r>
            <a:r>
              <a:rPr lang="en-GB" dirty="0" smtClean="0"/>
              <a:t>, digoxin)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8598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Trial </a:t>
            </a:r>
            <a:r>
              <a:rPr lang="en-GB" dirty="0" smtClean="0"/>
              <a:t>design: second randomisation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4136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629974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363884" y="14104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63884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55260" y="5923396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Azithromycin</a:t>
            </a:r>
          </a:p>
          <a:p>
            <a:pPr algn="ctr"/>
            <a:r>
              <a:rPr lang="en-GB" dirty="0"/>
              <a:t>500 mg od PO/IV for 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72512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707632" y="3692006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3010196" y="1837426"/>
            <a:ext cx="8628" cy="454612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001572" y="635191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992944" y="183742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018824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018824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34793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018824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363884" y="47402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/>
              <a:t>Hydroxychloroquine</a:t>
            </a:r>
            <a:endParaRPr lang="en-GB" b="1" dirty="0"/>
          </a:p>
          <a:p>
            <a:pPr algn="ctr"/>
            <a:r>
              <a:rPr lang="en-GB" dirty="0"/>
              <a:t>See protocol for dosing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7359307" y="1566863"/>
            <a:ext cx="0" cy="492238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359307" y="405643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730839" y="3533539"/>
            <a:ext cx="1038457" cy="98714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114893" y="1597869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114893" y="6459937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465444" y="3226889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65444" y="4204357"/>
            <a:ext cx="1384580" cy="85052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7103468" y="2909622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092043" y="4059450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7080618" y="5209278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071061" y="3528834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062437" y="448449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044283" y="3528834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26647" y="402711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5941604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2264433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28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988447" cy="1325563"/>
          </a:xfrm>
        </p:spPr>
        <p:txBody>
          <a:bodyPr/>
          <a:lstStyle/>
          <a:p>
            <a:r>
              <a:rPr lang="en-GB" dirty="0" smtClean="0"/>
              <a:t>Adding convalescent plasma in factorial design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4136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629974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707632" y="3692006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18824" y="2921478"/>
            <a:ext cx="0" cy="22878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018824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34793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018824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363884" y="4740218"/>
            <a:ext cx="3614468" cy="8540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No additional treatment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359307" y="2264433"/>
            <a:ext cx="0" cy="367717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359307" y="405643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730839" y="3533539"/>
            <a:ext cx="1038457" cy="98714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R2</a:t>
            </a:r>
            <a:endParaRPr lang="en-GB" sz="1050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9465444" y="3226889"/>
            <a:ext cx="1384580" cy="55085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65444" y="4204357"/>
            <a:ext cx="1384580" cy="85052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7103468" y="2909622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7080618" y="5209278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071061" y="3528834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062437" y="448449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044283" y="3528834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26647" y="402711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5941604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47882" y="2264433"/>
            <a:ext cx="38159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3363884" y="2501920"/>
            <a:ext cx="3614468" cy="8540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Convalescent Plasma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1 unit on day 1 &amp; 2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0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137f62fc-0309-469d-96f8-244e1f51aa13"/>
    <ds:schemaRef ds:uri="http://purl.org/dc/dcmitype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2901C36-DAB0-45DA-AE2D-8EF6B7F6BC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2436</TotalTime>
  <Words>687</Words>
  <Application>Microsoft Office PowerPoint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 Randomised Evaluation of COVID-19 Therapy: the RECOVERY trial</vt:lpstr>
      <vt:lpstr>Background</vt:lpstr>
      <vt:lpstr>RECOVERY trial design</vt:lpstr>
      <vt:lpstr>Study treatments: Lopinavir-Ritonavir</vt:lpstr>
      <vt:lpstr>Study treatments: Dexamethasone</vt:lpstr>
      <vt:lpstr>Study treatments: Hydroxychloroquine</vt:lpstr>
      <vt:lpstr>Study treatments: Azithromycin</vt:lpstr>
      <vt:lpstr>Trial design: second randomisation</vt:lpstr>
      <vt:lpstr>Adding convalescent plasma in factorial design</vt:lpstr>
      <vt:lpstr>Adding convalescent plasma in factorial design</vt:lpstr>
      <vt:lpstr>Randomisation</vt:lpstr>
      <vt:lpstr>Identification and invitation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64</cp:revision>
  <cp:lastPrinted>2020-03-18T19:42:16Z</cp:lastPrinted>
  <dcterms:created xsi:type="dcterms:W3CDTF">2020-03-14T13:47:38Z</dcterms:created>
  <dcterms:modified xsi:type="dcterms:W3CDTF">2020-05-19T09:08:28Z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