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85" r:id="rId5"/>
    <p:sldId id="332" r:id="rId6"/>
    <p:sldId id="313" r:id="rId7"/>
    <p:sldId id="314" r:id="rId8"/>
    <p:sldId id="315" r:id="rId9"/>
    <p:sldId id="316" r:id="rId10"/>
    <p:sldId id="317" r:id="rId11"/>
  </p:sldIdLst>
  <p:sldSz cx="12192000" cy="6858000"/>
  <p:notesSz cx="6881813" cy="9661525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9E31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05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23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901852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1</a:t>
            </a: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D0CC1E02-2C9F-4010-9C00-8B42EAD642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049" y="165100"/>
            <a:ext cx="2880360" cy="89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723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9959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721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741"/>
            <a:ext cx="10515600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201" y="1596885"/>
            <a:ext cx="11177899" cy="4580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384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4000" b="1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6543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6927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5957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164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4225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4022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93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340304"/>
          </a:xfrm>
          <a:prstGeom prst="rect">
            <a:avLst/>
          </a:prstGeom>
          <a:solidFill>
            <a:srgbClr val="9E3159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37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F49BA-76B6-44EE-BBED-300C86C8DDCC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4535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>
            <a:normAutofit fontScale="90000"/>
          </a:bodyPr>
          <a:lstStyle/>
          <a:p>
            <a:br>
              <a:rPr lang="en-GB" b="1" dirty="0">
                <a:solidFill>
                  <a:srgbClr val="C00000"/>
                </a:solidFill>
                <a:latin typeface="+mn-lt"/>
              </a:rPr>
            </a:br>
            <a:r>
              <a:rPr lang="en-GB" b="1" dirty="0">
                <a:solidFill>
                  <a:srgbClr val="9E3159"/>
                </a:solidFill>
                <a:latin typeface="+mn-lt"/>
              </a:rPr>
              <a:t>Randomised Evaluation of COVID-19 Therapy:</a:t>
            </a:r>
            <a:br>
              <a:rPr lang="en-GB" b="1" dirty="0">
                <a:solidFill>
                  <a:srgbClr val="9E3159"/>
                </a:solidFill>
                <a:latin typeface="+mn-lt"/>
              </a:rPr>
            </a:br>
            <a:r>
              <a:rPr lang="en-GB" b="1" dirty="0">
                <a:solidFill>
                  <a:srgbClr val="9E3159"/>
                </a:solidFill>
                <a:latin typeface="+mn-lt"/>
              </a:rPr>
              <a:t>the RECOVERY trial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037138"/>
            <a:ext cx="9144000" cy="1655762"/>
          </a:xfrm>
        </p:spPr>
        <p:txBody>
          <a:bodyPr/>
          <a:lstStyle/>
          <a:p>
            <a:r>
              <a:rPr lang="en-GB" b="1" dirty="0" err="1"/>
              <a:t>Baricitinib</a:t>
            </a:r>
            <a:endParaRPr lang="en-GB" b="1" dirty="0"/>
          </a:p>
          <a:p>
            <a:r>
              <a:rPr lang="en-GB" b="1" dirty="0"/>
              <a:t>Research Team Training Material</a:t>
            </a:r>
          </a:p>
          <a:p>
            <a:endParaRPr lang="en-GB" b="1" dirty="0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66DB40D0-4D2B-47FB-81BB-D6B0222AF5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049" y="165100"/>
            <a:ext cx="2880360" cy="89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018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Left-Right Arrow 49">
            <a:extLst>
              <a:ext uri="{FF2B5EF4-FFF2-40B4-BE49-F238E27FC236}">
                <a16:creationId xmlns:a16="http://schemas.microsoft.com/office/drawing/2014/main" id="{3D4A2D31-0067-2B48-BD6C-EFF3210AEA0F}"/>
              </a:ext>
            </a:extLst>
          </p:cNvPr>
          <p:cNvSpPr/>
          <p:nvPr/>
        </p:nvSpPr>
        <p:spPr>
          <a:xfrm rot="5400000" flipV="1">
            <a:off x="5795449" y="3245560"/>
            <a:ext cx="779386" cy="386025"/>
          </a:xfrm>
          <a:prstGeom prst="left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Left-Right Arrow 49"/>
          <p:cNvSpPr/>
          <p:nvPr/>
        </p:nvSpPr>
        <p:spPr>
          <a:xfrm rot="8034203" flipV="1">
            <a:off x="5216220" y="4016649"/>
            <a:ext cx="1426473" cy="386025"/>
          </a:xfrm>
          <a:prstGeom prst="left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8790EC80-BB76-5B4E-A8EA-D2534BF3BFFB}"/>
              </a:ext>
            </a:extLst>
          </p:cNvPr>
          <p:cNvSpPr/>
          <p:nvPr/>
        </p:nvSpPr>
        <p:spPr>
          <a:xfrm>
            <a:off x="1210959" y="4781078"/>
            <a:ext cx="4675526" cy="1570836"/>
          </a:xfrm>
          <a:prstGeom prst="roundRect">
            <a:avLst/>
          </a:prstGeom>
          <a:solidFill>
            <a:srgbClr val="7030A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741"/>
            <a:ext cx="8096250" cy="1325563"/>
          </a:xfrm>
        </p:spPr>
        <p:txBody>
          <a:bodyPr/>
          <a:lstStyle/>
          <a:p>
            <a:r>
              <a:rPr lang="en-GB" dirty="0"/>
              <a:t>Current design (adults)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11035" y="1532869"/>
            <a:ext cx="616065" cy="4819045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/>
          <a:p>
            <a:pPr algn="ctr"/>
            <a:r>
              <a:rPr lang="en-GB" sz="2000" b="1" dirty="0"/>
              <a:t>ELIGIBLE PATIENTS</a:t>
            </a:r>
          </a:p>
        </p:txBody>
      </p:sp>
      <p:sp>
        <p:nvSpPr>
          <p:cNvPr id="5" name="Right Arrow 4"/>
          <p:cNvSpPr/>
          <p:nvPr/>
        </p:nvSpPr>
        <p:spPr>
          <a:xfrm>
            <a:off x="1046563" y="3616266"/>
            <a:ext cx="4656556" cy="669855"/>
          </a:xfrm>
          <a:prstGeom prst="rightArrow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Participants enter ≥1 randomisation A, D or E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1407191" y="1837425"/>
            <a:ext cx="575093" cy="4514489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2000" b="1" dirty="0"/>
              <a:t>OUTCOMES</a:t>
            </a:r>
            <a:endParaRPr lang="en-GB" sz="2400" b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3828094" y="1457496"/>
            <a:ext cx="4670434" cy="1566963"/>
            <a:chOff x="1827116" y="1532257"/>
            <a:chExt cx="4670434" cy="1566963"/>
          </a:xfrm>
        </p:grpSpPr>
        <p:sp>
          <p:nvSpPr>
            <p:cNvPr id="3" name="Rounded Rectangle 2"/>
            <p:cNvSpPr/>
            <p:nvPr/>
          </p:nvSpPr>
          <p:spPr>
            <a:xfrm>
              <a:off x="1827116" y="1532257"/>
              <a:ext cx="4670434" cy="1566963"/>
            </a:xfrm>
            <a:prstGeom prst="roundRect">
              <a:avLst/>
            </a:prstGeom>
            <a:solidFill>
              <a:srgbClr val="9E3159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2667748" y="2264699"/>
              <a:ext cx="1637936" cy="496020"/>
            </a:xfrm>
            <a:prstGeom prst="roundRect">
              <a:avLst/>
            </a:prstGeom>
            <a:solidFill>
              <a:srgbClr val="9E315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Dimethyl fumarate</a:t>
              </a:r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4758916" y="2260204"/>
              <a:ext cx="1501675" cy="496020"/>
            </a:xfrm>
            <a:prstGeom prst="roundRect">
              <a:avLst/>
            </a:prstGeom>
            <a:solidFill>
              <a:srgbClr val="9E315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Usual care alone</a:t>
              </a:r>
            </a:p>
          </p:txBody>
        </p:sp>
        <p:sp>
          <p:nvSpPr>
            <p:cNvPr id="70" name="Oval 69"/>
            <p:cNvSpPr/>
            <p:nvPr/>
          </p:nvSpPr>
          <p:spPr>
            <a:xfrm>
              <a:off x="1966933" y="2242151"/>
              <a:ext cx="560997" cy="55096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A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336863" y="2313939"/>
              <a:ext cx="4220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i="1" dirty="0"/>
                <a:t>or</a:t>
              </a:r>
              <a:endParaRPr lang="en-GB" sz="1400" b="1" i="1" dirty="0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4927" y="1716923"/>
              <a:ext cx="589117" cy="589117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494533" y="1848830"/>
              <a:ext cx="38196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/>
                <a:t>early immunomodulation - 1</a:t>
              </a:r>
              <a:endParaRPr lang="en-GB" b="1" dirty="0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1337855" y="4784951"/>
            <a:ext cx="9754259" cy="1566963"/>
            <a:chOff x="-3256709" y="1532257"/>
            <a:chExt cx="9754259" cy="1566963"/>
          </a:xfrm>
        </p:grpSpPr>
        <p:sp>
          <p:nvSpPr>
            <p:cNvPr id="60" name="Rounded Rectangle 59"/>
            <p:cNvSpPr/>
            <p:nvPr/>
          </p:nvSpPr>
          <p:spPr>
            <a:xfrm>
              <a:off x="1827116" y="1532257"/>
              <a:ext cx="4670434" cy="1566963"/>
            </a:xfrm>
            <a:prstGeom prst="roundRect">
              <a:avLst/>
            </a:prstGeom>
            <a:solidFill>
              <a:schemeClr val="accent2">
                <a:alpha val="50196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Rounded Rectangle 60"/>
            <p:cNvSpPr/>
            <p:nvPr/>
          </p:nvSpPr>
          <p:spPr>
            <a:xfrm>
              <a:off x="2629443" y="2264699"/>
              <a:ext cx="1008964" cy="496020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 err="1">
                  <a:solidFill>
                    <a:schemeClr val="bg1"/>
                  </a:solidFill>
                </a:rPr>
                <a:t>Baricitinib</a:t>
              </a:r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63" name="Rounded Rectangle 62"/>
            <p:cNvSpPr/>
            <p:nvPr/>
          </p:nvSpPr>
          <p:spPr>
            <a:xfrm>
              <a:off x="5264331" y="2260204"/>
              <a:ext cx="996260" cy="496020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Usual care alone</a:t>
              </a:r>
            </a:p>
          </p:txBody>
        </p:sp>
        <p:sp>
          <p:nvSpPr>
            <p:cNvPr id="64" name="Oval 63"/>
            <p:cNvSpPr/>
            <p:nvPr/>
          </p:nvSpPr>
          <p:spPr>
            <a:xfrm>
              <a:off x="1966933" y="2242151"/>
              <a:ext cx="560997" cy="55096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D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949254" y="2338937"/>
              <a:ext cx="4220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i="1" dirty="0"/>
                <a:t>or</a:t>
              </a:r>
              <a:endParaRPr lang="en-GB" sz="1400" b="1" i="1" dirty="0"/>
            </a:p>
          </p:txBody>
        </p:sp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4927" y="1716923"/>
              <a:ext cx="589117" cy="589117"/>
            </a:xfrm>
            <a:prstGeom prst="rect">
              <a:avLst/>
            </a:prstGeom>
          </p:spPr>
        </p:pic>
        <p:sp>
          <p:nvSpPr>
            <p:cNvPr id="76" name="TextBox 75"/>
            <p:cNvSpPr txBox="1"/>
            <p:nvPr/>
          </p:nvSpPr>
          <p:spPr>
            <a:xfrm>
              <a:off x="2494534" y="1848830"/>
              <a:ext cx="21395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/>
                <a:t>early immunomodulation - 2</a:t>
              </a:r>
              <a:endParaRPr lang="en-GB" b="1" dirty="0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3948388" y="2269623"/>
              <a:ext cx="1008964" cy="496020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Infliximab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618023" y="2348356"/>
              <a:ext cx="4220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i="1" dirty="0"/>
                <a:t>or</a:t>
              </a:r>
              <a:endParaRPr lang="en-GB" sz="1400" b="1" i="1" dirty="0"/>
            </a:p>
          </p:txBody>
        </p:sp>
        <p:sp>
          <p:nvSpPr>
            <p:cNvPr id="46" name="Oval 45"/>
            <p:cNvSpPr/>
            <p:nvPr/>
          </p:nvSpPr>
          <p:spPr>
            <a:xfrm>
              <a:off x="-3256709" y="2237227"/>
              <a:ext cx="560997" cy="55096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E</a:t>
              </a:r>
            </a:p>
          </p:txBody>
        </p:sp>
      </p:grpSp>
      <p:sp>
        <p:nvSpPr>
          <p:cNvPr id="77" name="Left-Right Arrow 76"/>
          <p:cNvSpPr/>
          <p:nvPr/>
        </p:nvSpPr>
        <p:spPr>
          <a:xfrm rot="2685225" flipV="1">
            <a:off x="6053203" y="4107418"/>
            <a:ext cx="1071708" cy="386025"/>
          </a:xfrm>
          <a:prstGeom prst="left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5777822" y="3510903"/>
            <a:ext cx="861040" cy="86104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b="1" dirty="0"/>
              <a:t>R</a:t>
            </a:r>
            <a:endParaRPr lang="en-GB" b="1" dirty="0"/>
          </a:p>
        </p:txBody>
      </p:sp>
      <p:sp>
        <p:nvSpPr>
          <p:cNvPr id="79" name="Right Arrow 78"/>
          <p:cNvSpPr/>
          <p:nvPr/>
        </p:nvSpPr>
        <p:spPr>
          <a:xfrm>
            <a:off x="6875154" y="3428491"/>
            <a:ext cx="4385763" cy="1049112"/>
          </a:xfrm>
          <a:prstGeom prst="rightArrow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Outcomes collected at earliest of death, discharge or 28 days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C7B79EF-8CA3-D84E-98F1-556C01BE501F}"/>
              </a:ext>
            </a:extLst>
          </p:cNvPr>
          <p:cNvGrpSpPr/>
          <p:nvPr/>
        </p:nvGrpSpPr>
        <p:grpSpPr>
          <a:xfrm>
            <a:off x="2021985" y="5381191"/>
            <a:ext cx="3602919" cy="712898"/>
            <a:chOff x="3593092" y="5776660"/>
            <a:chExt cx="3400301" cy="635071"/>
          </a:xfrm>
          <a:solidFill>
            <a:srgbClr val="7030A0"/>
          </a:solidFill>
        </p:grpSpPr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CB149CA8-CE44-1B4E-A241-9BDCAAB67FDF}"/>
                </a:ext>
              </a:extLst>
            </p:cNvPr>
            <p:cNvSpPr/>
            <p:nvPr/>
          </p:nvSpPr>
          <p:spPr>
            <a:xfrm>
              <a:off x="3593092" y="5809716"/>
              <a:ext cx="1501675" cy="602015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High-dose corticosteroids</a:t>
              </a:r>
            </a:p>
          </p:txBody>
        </p:sp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3ADEFE8A-076F-554B-A926-BD3F8FA2A741}"/>
                </a:ext>
              </a:extLst>
            </p:cNvPr>
            <p:cNvSpPr/>
            <p:nvPr/>
          </p:nvSpPr>
          <p:spPr>
            <a:xfrm>
              <a:off x="5491718" y="5776660"/>
              <a:ext cx="1501675" cy="63507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Usual care alone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5427800-1368-B049-B0D9-35449B90EAE0}"/>
                </a:ext>
              </a:extLst>
            </p:cNvPr>
            <p:cNvSpPr txBox="1"/>
            <p:nvPr/>
          </p:nvSpPr>
          <p:spPr>
            <a:xfrm>
              <a:off x="5125947" y="5918494"/>
              <a:ext cx="4220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i="1" dirty="0"/>
                <a:t>or</a:t>
              </a:r>
              <a:endParaRPr lang="en-GB" sz="1400" b="1" i="1" dirty="0"/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59220EFC-E17C-F64E-BEEA-0FFA640EDFEE}"/>
              </a:ext>
            </a:extLst>
          </p:cNvPr>
          <p:cNvSpPr txBox="1"/>
          <p:nvPr/>
        </p:nvSpPr>
        <p:spPr>
          <a:xfrm>
            <a:off x="1990717" y="4988235"/>
            <a:ext cx="22370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corticosteroids </a:t>
            </a:r>
            <a:endParaRPr lang="en-GB" b="1" dirty="0"/>
          </a:p>
        </p:txBody>
      </p:sp>
      <p:pic>
        <p:nvPicPr>
          <p:cNvPr id="44" name="Graphic 31" descr="Lungs with solid fill">
            <a:extLst>
              <a:ext uri="{FF2B5EF4-FFF2-40B4-BE49-F238E27FC236}">
                <a16:creationId xmlns:a16="http://schemas.microsoft.com/office/drawing/2014/main" id="{C8A38FE6-A626-9C4A-B14F-7820B9FE46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52292" y="4749726"/>
            <a:ext cx="644152" cy="697971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58B55377-E7F6-E54F-BFE6-B8D7625EF277}"/>
              </a:ext>
            </a:extLst>
          </p:cNvPr>
          <p:cNvSpPr txBox="1"/>
          <p:nvPr/>
        </p:nvSpPr>
        <p:spPr>
          <a:xfrm>
            <a:off x="1218831" y="4516862"/>
            <a:ext cx="27365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For hypoxic patients only:</a:t>
            </a:r>
          </a:p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2496" y="1579264"/>
            <a:ext cx="408882" cy="204441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1513" y="5556912"/>
            <a:ext cx="257918" cy="128959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7368" y="6604007"/>
            <a:ext cx="257918" cy="12895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022138" y="6469277"/>
            <a:ext cx="1043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UK only</a:t>
            </a:r>
          </a:p>
        </p:txBody>
      </p:sp>
    </p:spTree>
    <p:extLst>
      <p:ext uri="{BB962C8B-B14F-4D97-AF65-F5344CB8AC3E}">
        <p14:creationId xmlns:p14="http://schemas.microsoft.com/office/powerpoint/2010/main" val="4131401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Baricitinib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Baricitinib</a:t>
            </a:r>
            <a:r>
              <a:rPr lang="en-GB" dirty="0"/>
              <a:t> is a licensed treatment for rheumatoid arthritis</a:t>
            </a:r>
          </a:p>
          <a:p>
            <a:endParaRPr lang="en-GB" dirty="0"/>
          </a:p>
          <a:p>
            <a:r>
              <a:rPr lang="en-GB" dirty="0"/>
              <a:t>Inhibits JAK-1/2 which is part of signalling mechanism for many cytokines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9440" y="3066295"/>
            <a:ext cx="5069867" cy="3600512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04201" y="1596885"/>
            <a:ext cx="6536679" cy="458007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Also inhibits tyrosine kinase which has similar function</a:t>
            </a:r>
          </a:p>
          <a:p>
            <a:endParaRPr lang="en-GB" dirty="0"/>
          </a:p>
          <a:p>
            <a:r>
              <a:rPr lang="en-GB" dirty="0"/>
              <a:t>Tyrosine kinase activity identified as marker for severe COVID, so inhibition may be good</a:t>
            </a:r>
          </a:p>
          <a:p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2453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Baricitinib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Baricitinib</a:t>
            </a:r>
            <a:r>
              <a:rPr lang="en-GB" dirty="0"/>
              <a:t> was tested in ACTT-2 trial of 1033 people hospitalised with COVID-19</a:t>
            </a:r>
          </a:p>
          <a:p>
            <a:r>
              <a:rPr lang="en-GB" dirty="0"/>
              <a:t>Randomised between </a:t>
            </a:r>
            <a:r>
              <a:rPr lang="en-GB" dirty="0" err="1"/>
              <a:t>baricitinib</a:t>
            </a:r>
            <a:r>
              <a:rPr lang="en-GB" dirty="0"/>
              <a:t> plus </a:t>
            </a:r>
            <a:r>
              <a:rPr lang="en-GB" dirty="0" err="1"/>
              <a:t>remdesivir</a:t>
            </a:r>
            <a:r>
              <a:rPr lang="en-GB" dirty="0"/>
              <a:t> or placebo plus </a:t>
            </a:r>
            <a:r>
              <a:rPr lang="en-GB" dirty="0" err="1"/>
              <a:t>remdesivir</a:t>
            </a:r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" t="2566" r="50662" b="67508"/>
          <a:stretch/>
        </p:blipFill>
        <p:spPr bwMode="auto">
          <a:xfrm>
            <a:off x="1255863" y="3594274"/>
            <a:ext cx="3839839" cy="2682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 txBox="1">
            <a:spLocks/>
          </p:cNvSpPr>
          <p:nvPr/>
        </p:nvSpPr>
        <p:spPr>
          <a:xfrm>
            <a:off x="1255863" y="6247294"/>
            <a:ext cx="3740086" cy="4693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800" b="1" dirty="0"/>
              <a:t>Median time to recovery 7 </a:t>
            </a:r>
            <a:r>
              <a:rPr lang="en-GB" sz="1800" b="1" i="1" dirty="0"/>
              <a:t>vs</a:t>
            </a:r>
            <a:r>
              <a:rPr lang="en-GB" sz="1800" b="1" dirty="0"/>
              <a:t> 8 days</a:t>
            </a:r>
          </a:p>
        </p:txBody>
      </p:sp>
      <p:graphicFrame>
        <p:nvGraphicFramePr>
          <p:cNvPr id="6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3940357"/>
              </p:ext>
            </p:extLst>
          </p:nvPr>
        </p:nvGraphicFramePr>
        <p:xfrm>
          <a:off x="6093150" y="3594274"/>
          <a:ext cx="5181600" cy="14833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858098884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15137619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Outcome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Rate ratio (95%</a:t>
                      </a:r>
                      <a:r>
                        <a:rPr lang="en-GB" baseline="0" dirty="0"/>
                        <a:t> CI)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1166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Mortality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0.65 (0.39-1.09)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0286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Death or IMV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0.69 (0.50-0.95)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1818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IMV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0.64 (0.44-0.93)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655192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093150" y="5304133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Safety:</a:t>
            </a:r>
          </a:p>
          <a:p>
            <a:r>
              <a:rPr lang="en-GB" dirty="0"/>
              <a:t>SAEs in 16.0% </a:t>
            </a:r>
            <a:r>
              <a:rPr lang="en-GB" i="1" dirty="0"/>
              <a:t>vs </a:t>
            </a:r>
            <a:r>
              <a:rPr lang="en-GB" dirty="0"/>
              <a:t>21.0% (p=0.03)</a:t>
            </a:r>
          </a:p>
        </p:txBody>
      </p:sp>
    </p:spTree>
    <p:extLst>
      <p:ext uri="{BB962C8B-B14F-4D97-AF65-F5344CB8AC3E}">
        <p14:creationId xmlns:p14="http://schemas.microsoft.com/office/powerpoint/2010/main" val="2465843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Baricitinib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b="1" dirty="0"/>
              <a:t>Contraindications:</a:t>
            </a:r>
          </a:p>
          <a:p>
            <a:pPr lvl="1"/>
            <a:r>
              <a:rPr lang="en-GB" dirty="0"/>
              <a:t>Pregnancy</a:t>
            </a:r>
          </a:p>
          <a:p>
            <a:pPr lvl="1"/>
            <a:r>
              <a:rPr lang="en-GB" dirty="0" err="1"/>
              <a:t>eGFR</a:t>
            </a:r>
            <a:r>
              <a:rPr lang="en-GB" dirty="0"/>
              <a:t> &lt;15 mL/min/1.73m</a:t>
            </a:r>
            <a:r>
              <a:rPr lang="en-GB" baseline="30000" dirty="0"/>
              <a:t>2</a:t>
            </a:r>
            <a:r>
              <a:rPr lang="en-GB" dirty="0"/>
              <a:t> (including those on dialysis/</a:t>
            </a:r>
            <a:r>
              <a:rPr lang="en-GB" dirty="0" err="1"/>
              <a:t>haemofiltration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Neutrophil count &lt;0.5 x10</a:t>
            </a:r>
            <a:r>
              <a:rPr lang="en-GB" baseline="30000" dirty="0"/>
              <a:t>9</a:t>
            </a:r>
            <a:r>
              <a:rPr lang="en-GB" dirty="0"/>
              <a:t>/L</a:t>
            </a:r>
          </a:p>
          <a:p>
            <a:pPr lvl="1"/>
            <a:r>
              <a:rPr lang="en-GB" dirty="0"/>
              <a:t>Active TB infection</a:t>
            </a:r>
          </a:p>
          <a:p>
            <a:pPr lvl="1"/>
            <a:endParaRPr lang="en-GB" dirty="0"/>
          </a:p>
          <a:p>
            <a:r>
              <a:rPr lang="en-GB" b="1" dirty="0"/>
              <a:t>Cautions:</a:t>
            </a:r>
          </a:p>
          <a:p>
            <a:pPr lvl="1"/>
            <a:r>
              <a:rPr lang="en-GB" dirty="0"/>
              <a:t>Dose reduction for kidney impairment</a:t>
            </a:r>
          </a:p>
          <a:p>
            <a:pPr lvl="2"/>
            <a:r>
              <a:rPr lang="en-GB" dirty="0" err="1"/>
              <a:t>eGFR</a:t>
            </a:r>
            <a:r>
              <a:rPr lang="en-GB" dirty="0"/>
              <a:t> ≥30 &lt;60 mL/min/1.73m</a:t>
            </a:r>
            <a:r>
              <a:rPr lang="en-GB" baseline="30000" dirty="0"/>
              <a:t>2</a:t>
            </a:r>
            <a:r>
              <a:rPr lang="en-GB" dirty="0"/>
              <a:t>: 2 mg once daily</a:t>
            </a:r>
          </a:p>
          <a:p>
            <a:pPr lvl="2"/>
            <a:r>
              <a:rPr lang="en-GB" dirty="0" err="1"/>
              <a:t>eGFR</a:t>
            </a:r>
            <a:r>
              <a:rPr lang="en-GB" dirty="0"/>
              <a:t> ≥15 &lt;30 mL/min/1.73m</a:t>
            </a:r>
            <a:r>
              <a:rPr lang="en-GB" baseline="30000" dirty="0"/>
              <a:t>2</a:t>
            </a:r>
            <a:r>
              <a:rPr lang="en-GB" dirty="0"/>
              <a:t>: 2 mg alternate days</a:t>
            </a:r>
          </a:p>
          <a:p>
            <a:pPr lvl="1"/>
            <a:r>
              <a:rPr lang="en-GB" dirty="0"/>
              <a:t>Dose should be halved if taking probenecid</a:t>
            </a:r>
          </a:p>
          <a:p>
            <a:pPr lvl="1"/>
            <a:r>
              <a:rPr lang="en-GB" dirty="0"/>
              <a:t>Co-administration with </a:t>
            </a:r>
            <a:r>
              <a:rPr lang="en-GB" dirty="0" err="1"/>
              <a:t>tocilizumab</a:t>
            </a:r>
            <a:r>
              <a:rPr lang="en-GB" dirty="0"/>
              <a:t> is allowed according to clinician’s discretion</a:t>
            </a:r>
          </a:p>
          <a:p>
            <a:pPr lvl="2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8008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Baricitinib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Adverse effects:</a:t>
            </a:r>
          </a:p>
          <a:p>
            <a:pPr lvl="1"/>
            <a:r>
              <a:rPr lang="en-GB" dirty="0"/>
              <a:t>Infections</a:t>
            </a:r>
          </a:p>
          <a:p>
            <a:pPr lvl="1"/>
            <a:r>
              <a:rPr lang="en-GB" dirty="0"/>
              <a:t>Abdominal symptoms, uncommonly diverticulitis</a:t>
            </a:r>
          </a:p>
          <a:p>
            <a:pPr lvl="1"/>
            <a:r>
              <a:rPr lang="en-GB" dirty="0"/>
              <a:t>Headache</a:t>
            </a:r>
          </a:p>
          <a:p>
            <a:pPr lvl="1"/>
            <a:r>
              <a:rPr lang="en-GB" dirty="0"/>
              <a:t>Rarely </a:t>
            </a:r>
            <a:r>
              <a:rPr lang="en-GB" dirty="0" err="1"/>
              <a:t>neutropaenia</a:t>
            </a:r>
            <a:r>
              <a:rPr lang="en-GB" dirty="0"/>
              <a:t>, LFT disturbance</a:t>
            </a:r>
          </a:p>
          <a:p>
            <a:pPr lvl="1"/>
            <a:endParaRPr lang="en-GB" dirty="0"/>
          </a:p>
          <a:p>
            <a:r>
              <a:rPr lang="en-GB" dirty="0"/>
              <a:t>Supplies:</a:t>
            </a:r>
          </a:p>
          <a:p>
            <a:pPr lvl="1"/>
            <a:r>
              <a:rPr lang="en-GB" dirty="0"/>
              <a:t>NHS stocks can be used</a:t>
            </a:r>
          </a:p>
          <a:p>
            <a:pPr lvl="1"/>
            <a:r>
              <a:rPr lang="en-GB" dirty="0" err="1"/>
              <a:t>Blueteq</a:t>
            </a:r>
            <a:r>
              <a:rPr lang="en-GB" dirty="0"/>
              <a:t> form required for each participant (but kept </a:t>
            </a:r>
            <a:r>
              <a:rPr lang="en-GB"/>
              <a:t>very simple)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1010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RECOVERY treatments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For training on the other comparisons e.g. dimethyl fumarate, please see individual training modules</a:t>
            </a:r>
          </a:p>
        </p:txBody>
      </p:sp>
    </p:spTree>
    <p:extLst>
      <p:ext uri="{BB962C8B-B14F-4D97-AF65-F5344CB8AC3E}">
        <p14:creationId xmlns:p14="http://schemas.microsoft.com/office/powerpoint/2010/main" val="37980354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E315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16FEED5D5053469AFB61F4CDE271DB" ma:contentTypeVersion="11" ma:contentTypeDescription="Create a new document." ma:contentTypeScope="" ma:versionID="8b2f1f8349387e9a923cf83d30275775">
  <xsd:schema xmlns:xsd="http://www.w3.org/2001/XMLSchema" xmlns:xs="http://www.w3.org/2001/XMLSchema" xmlns:p="http://schemas.microsoft.com/office/2006/metadata/properties" xmlns:ns2="137f62fc-0309-469d-96f8-244e1f51aa13" targetNamespace="http://schemas.microsoft.com/office/2006/metadata/properties" ma:root="true" ma:fieldsID="1f8ff3906fef484f4efd594d223ea34a" ns2:_="">
    <xsd:import namespace="137f62fc-0309-469d-96f8-244e1f51aa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7f62fc-0309-469d-96f8-244e1f51aa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61B730D-A6D4-4291-AEDF-94F1306A787B}"/>
</file>

<file path=customXml/itemProps2.xml><?xml version="1.0" encoding="utf-8"?>
<ds:datastoreItem xmlns:ds="http://schemas.openxmlformats.org/officeDocument/2006/customXml" ds:itemID="{8A2729FF-E1F5-43DA-A95B-34B39733FEA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412AD73-C1FD-49B0-ACF6-15D917CCBFA5}">
  <ds:schemaRefs>
    <ds:schemaRef ds:uri="http://schemas.microsoft.com/office/infopath/2007/PartnerControls"/>
    <ds:schemaRef ds:uri="137f62fc-0309-469d-96f8-244e1f51aa13"/>
    <ds:schemaRef ds:uri="http://purl.org/dc/elements/1.1/"/>
    <ds:schemaRef ds:uri="http://schemas.microsoft.com/office/2006/metadata/properties"/>
    <ds:schemaRef ds:uri="http://www.w3.org/XML/1998/namespace"/>
    <ds:schemaRef ds:uri="http://purl.org/dc/terms/"/>
    <ds:schemaRef ds:uri="http://schemas.microsoft.com/office/2006/documentManagement/types"/>
    <ds:schemaRef ds:uri="http://purl.org/dc/dcmitype/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2952</TotalTime>
  <Words>335</Words>
  <Application>Microsoft Macintosh PowerPoint</Application>
  <PresentationFormat>Widescreen</PresentationFormat>
  <Paragraphs>78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Calibri</vt:lpstr>
      <vt:lpstr>Arial</vt:lpstr>
      <vt:lpstr>Office Theme</vt:lpstr>
      <vt:lpstr> Randomised Evaluation of COVID-19 Therapy: the RECOVERY trial</vt:lpstr>
      <vt:lpstr>Current design (adults)</vt:lpstr>
      <vt:lpstr>Baricitinib</vt:lpstr>
      <vt:lpstr>Baricitinib</vt:lpstr>
      <vt:lpstr>Baricitinib</vt:lpstr>
      <vt:lpstr>Baricitinib</vt:lpstr>
      <vt:lpstr>Other RECOVERY treatments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Randomised Evaluation of COVID-19 Therapies: the RECOVERY trial</dc:title>
  <dc:creator>Richard Haynes</dc:creator>
  <cp:lastModifiedBy>Lucy Frost</cp:lastModifiedBy>
  <cp:revision>92</cp:revision>
  <cp:lastPrinted>2020-03-18T19:42:16Z</cp:lastPrinted>
  <dcterms:created xsi:type="dcterms:W3CDTF">2020-03-14T13:47:38Z</dcterms:created>
  <dcterms:modified xsi:type="dcterms:W3CDTF">2021-05-27T09:29:07Z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0x0101006916FEED5D5053469AFB61F4CDE271DB</vt:lpwstr>
  </property>
</Properties>
</file>