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85" r:id="rId5"/>
    <p:sldId id="283" r:id="rId6"/>
    <p:sldId id="292" r:id="rId7"/>
    <p:sldId id="290" r:id="rId8"/>
  </p:sldIdLst>
  <p:sldSz cx="12192000" cy="6858000"/>
  <p:notesSz cx="6881813" cy="96615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rnatoniene, Jolanta" initials="BJ"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6E5F1C-1E32-480B-BC09-A10EEDE6EE8A}" v="1" dt="2020-05-02T10:18:57.927"/>
    <p1510:client id="{032B1E44-88EC-45CD-8A4A-04D348AD43A1}" v="1" dt="2020-05-02T10:13:04.7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04" autoAdjust="0"/>
    <p:restoredTop sz="94660"/>
  </p:normalViewPr>
  <p:slideViewPr>
    <p:cSldViewPr snapToGrid="0">
      <p:cViewPr varScale="1">
        <p:scale>
          <a:sx n="62" d="100"/>
          <a:sy n="62" d="100"/>
        </p:scale>
        <p:origin x="184" y="4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ust S.N." userId="1c19137c-3d41-46a6-ba15-eef9111a4c55" providerId="ADAL" clId="{016E5F1C-1E32-480B-BC09-A10EEDE6EE8A}"/>
    <pc:docChg chg="undo custSel modSld">
      <pc:chgData name="Faust S.N." userId="1c19137c-3d41-46a6-ba15-eef9111a4c55" providerId="ADAL" clId="{016E5F1C-1E32-480B-BC09-A10EEDE6EE8A}" dt="2020-05-02T10:19:40.446" v="20" actId="255"/>
      <pc:docMkLst>
        <pc:docMk/>
      </pc:docMkLst>
      <pc:sldChg chg="modSp mod">
        <pc:chgData name="Faust S.N." userId="1c19137c-3d41-46a6-ba15-eef9111a4c55" providerId="ADAL" clId="{016E5F1C-1E32-480B-BC09-A10EEDE6EE8A}" dt="2020-05-02T10:19:40.446" v="20" actId="255"/>
        <pc:sldMkLst>
          <pc:docMk/>
          <pc:sldMk cId="2714726678" sldId="283"/>
        </pc:sldMkLst>
        <pc:spChg chg="mod">
          <ac:chgData name="Faust S.N." userId="1c19137c-3d41-46a6-ba15-eef9111a4c55" providerId="ADAL" clId="{016E5F1C-1E32-480B-BC09-A10EEDE6EE8A}" dt="2020-05-02T10:19:40.446" v="20" actId="255"/>
          <ac:spMkLst>
            <pc:docMk/>
            <pc:sldMk cId="2714726678" sldId="283"/>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02/05/2020</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pic>
        <p:nvPicPr>
          <p:cNvPr id="7" name="Picture 6" descr="A picture containing drawing&#10;&#10;Description automatically generated">
            <a:extLst>
              <a:ext uri="{FF2B5EF4-FFF2-40B4-BE49-F238E27FC236}">
                <a16:creationId xmlns:a16="http://schemas.microsoft.com/office/drawing/2014/main" id="{D0CC1E02-2C9F-4010-9C00-8B42EAD6423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02/05/2020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02/05/2020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02/05/2020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02/05/2020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02/05/2020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02/05/2020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02/05/2020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02/05/2020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02/05/2020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02/05/2020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02/05/2020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rcpch.ac.uk/resources/covid-19-clinical-management-children-admitted-hospital-suspected-covid-19#nhs-clinical-management-guidanc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35200"/>
            <a:ext cx="9144000" cy="2387600"/>
          </a:xfrm>
        </p:spPr>
        <p:txBody>
          <a:bodyPr>
            <a:normAutofit fontScale="90000"/>
          </a:bodyPr>
          <a:lstStyle/>
          <a:p>
            <a:br>
              <a:rPr lang="en-GB" b="1" dirty="0">
                <a:solidFill>
                  <a:srgbClr val="C00000"/>
                </a:solidFill>
                <a:latin typeface="+mn-lt"/>
              </a:rPr>
            </a:br>
            <a:r>
              <a:rPr lang="en-GB" b="1" dirty="0">
                <a:solidFill>
                  <a:srgbClr val="9E3159"/>
                </a:solidFill>
                <a:latin typeface="+mn-lt"/>
              </a:rPr>
              <a:t>Randomised Evaluation of COVID-19 Therapy:</a:t>
            </a:r>
            <a:br>
              <a:rPr lang="en-GB" b="1" dirty="0">
                <a:solidFill>
                  <a:srgbClr val="9E3159"/>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524000" y="5037138"/>
            <a:ext cx="9144000" cy="1655762"/>
          </a:xfrm>
        </p:spPr>
        <p:txBody>
          <a:bodyPr/>
          <a:lstStyle/>
          <a:p>
            <a:r>
              <a:rPr lang="en-GB" b="1" dirty="0"/>
              <a:t>Additional paediatric specific information </a:t>
            </a:r>
          </a:p>
          <a:p>
            <a:r>
              <a:rPr lang="en-GB" b="1" dirty="0"/>
              <a:t>(infants and children equal to or over 29 days old)</a:t>
            </a:r>
          </a:p>
          <a:p>
            <a:endParaRPr lang="en-GB" b="1" dirty="0"/>
          </a:p>
          <a:p>
            <a:endParaRPr lang="en-GB" b="1" dirty="0"/>
          </a:p>
        </p:txBody>
      </p:sp>
      <p:pic>
        <p:nvPicPr>
          <p:cNvPr id="6" name="Picture 5"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961018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p>
            <a:r>
              <a:rPr lang="en-GB" dirty="0"/>
              <a:t>Background</a:t>
            </a:r>
          </a:p>
        </p:txBody>
      </p:sp>
      <p:sp>
        <p:nvSpPr>
          <p:cNvPr id="3" name="Content Placeholder 2"/>
          <p:cNvSpPr>
            <a:spLocks noGrp="1"/>
          </p:cNvSpPr>
          <p:nvPr>
            <p:ph idx="1"/>
          </p:nvPr>
        </p:nvSpPr>
        <p:spPr>
          <a:xfrm>
            <a:off x="195210" y="1391963"/>
            <a:ext cx="11841620" cy="5601937"/>
          </a:xfrm>
        </p:spPr>
        <p:txBody>
          <a:bodyPr>
            <a:normAutofit/>
          </a:bodyPr>
          <a:lstStyle/>
          <a:p>
            <a:r>
              <a:rPr lang="en-GB" sz="2200" dirty="0"/>
              <a:t>The majority of children who develop COVID-19 present with mild symptoms or are asymptomatic</a:t>
            </a:r>
          </a:p>
          <a:p>
            <a:r>
              <a:rPr lang="en-GB" sz="2200" dirty="0"/>
              <a:t>For the few children that develop severe or life-threatening disease, a robust evidence base is essential to guide the use of effective treatments and to avoid potential harm</a:t>
            </a:r>
          </a:p>
          <a:p>
            <a:r>
              <a:rPr lang="en-GB" sz="2200" dirty="0"/>
              <a:t>There are currently no proven treatments for COVID-19 for either adults or children</a:t>
            </a:r>
          </a:p>
          <a:p>
            <a:r>
              <a:rPr lang="en-GB" sz="2200" dirty="0"/>
              <a:t>Royal College of Paediatrics and Child Health (RCPCH) recommend that treatments for COVID-19 should only be used in the context of a treatment trial</a:t>
            </a:r>
          </a:p>
          <a:p>
            <a:r>
              <a:rPr lang="en-GB" sz="2200" dirty="0">
                <a:hlinkClick r:id="rId2"/>
              </a:rPr>
              <a:t>RCPCH treatment criteria </a:t>
            </a:r>
            <a:r>
              <a:rPr lang="en-GB" sz="2200" dirty="0"/>
              <a:t>should be used to guide the decision about treatment and therefore enrolment into RECOVERY. (</a:t>
            </a:r>
            <a:r>
              <a:rPr lang="en-GB" sz="2200" dirty="0">
                <a:hlinkClick r:id="rId2"/>
              </a:rPr>
              <a:t>RCPCH guidelines </a:t>
            </a:r>
            <a:r>
              <a:rPr lang="en-GB" sz="2200" dirty="0"/>
              <a:t>are constantly being updated please make sure you are aware of the latest version).</a:t>
            </a:r>
          </a:p>
          <a:p>
            <a:r>
              <a:rPr lang="en-GB" sz="2200" dirty="0"/>
              <a:t>It is anticipated that any child with COVID-19 being considered for treatment (over and above supportive care), should be enrolled in RECOVERY</a:t>
            </a:r>
          </a:p>
          <a:p>
            <a:r>
              <a:rPr lang="en-GB" sz="2200" dirty="0"/>
              <a:t>Overall, and considering the new KD/toxic shock syndrome consideration, if the treating clinician feels none of the first line randomisation drugs are should be offered to the patient then randomisation should not occur. If antiviral treatment is indicated then the first (and second) randomisation could be considered. </a:t>
            </a:r>
          </a:p>
          <a:p>
            <a:endParaRPr lang="en-GB" sz="2200" dirty="0"/>
          </a:p>
        </p:txBody>
      </p:sp>
    </p:spTree>
    <p:extLst>
      <p:ext uri="{BB962C8B-B14F-4D97-AF65-F5344CB8AC3E}">
        <p14:creationId xmlns:p14="http://schemas.microsoft.com/office/powerpoint/2010/main" val="2714726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38B57-1A4D-7541-B75D-B904ADF864E3}"/>
              </a:ext>
            </a:extLst>
          </p:cNvPr>
          <p:cNvSpPr>
            <a:spLocks noGrp="1"/>
          </p:cNvSpPr>
          <p:nvPr>
            <p:ph type="title"/>
          </p:nvPr>
        </p:nvSpPr>
        <p:spPr/>
        <p:txBody>
          <a:bodyPr/>
          <a:lstStyle/>
          <a:p>
            <a:r>
              <a:rPr lang="en-US" dirty="0"/>
              <a:t>Patient information leaflets and Consent</a:t>
            </a:r>
          </a:p>
        </p:txBody>
      </p:sp>
      <p:sp>
        <p:nvSpPr>
          <p:cNvPr id="3" name="Content Placeholder 2">
            <a:extLst>
              <a:ext uri="{FF2B5EF4-FFF2-40B4-BE49-F238E27FC236}">
                <a16:creationId xmlns:a16="http://schemas.microsoft.com/office/drawing/2014/main" id="{42E905B9-1254-D64A-9FA7-5D85D36DB208}"/>
              </a:ext>
            </a:extLst>
          </p:cNvPr>
          <p:cNvSpPr>
            <a:spLocks noGrp="1"/>
          </p:cNvSpPr>
          <p:nvPr>
            <p:ph idx="1"/>
          </p:nvPr>
        </p:nvSpPr>
        <p:spPr>
          <a:xfrm>
            <a:off x="504201" y="1596885"/>
            <a:ext cx="11283608" cy="4903306"/>
          </a:xfrm>
        </p:spPr>
        <p:txBody>
          <a:bodyPr>
            <a:normAutofit fontScale="92500"/>
          </a:bodyPr>
          <a:lstStyle/>
          <a:p>
            <a:r>
              <a:rPr lang="en-US" dirty="0"/>
              <a:t>Children &lt;10 years of age should be provided with the ‘younger’ children information leaflet and this should be read along with their parent (s). The parent / guardian should sign the consent form.</a:t>
            </a:r>
          </a:p>
          <a:p>
            <a:r>
              <a:rPr lang="en-US" dirty="0"/>
              <a:t>Children aged 10-15 years of age should be provided with the relevant information sheet and the child given the opportunity to sign the information sheet to indicate their assent if they are well enough and signature is possible. The parent / guardian should sign the consent form (or witnessed consent used). </a:t>
            </a:r>
          </a:p>
          <a:p>
            <a:r>
              <a:rPr lang="en-US" dirty="0"/>
              <a:t>Young people aged &gt;16 years should be provided with the ‘adult’ information sheet  and they should sign the consent form (or witnessed consent used).</a:t>
            </a:r>
          </a:p>
          <a:p>
            <a:r>
              <a:rPr lang="en-US" dirty="0"/>
              <a:t>Witnessed consent may be obtained over the telephone or web video link if hospital visiting rules or parental infection mean a parent/guardian cannot be physically present.</a:t>
            </a:r>
          </a:p>
        </p:txBody>
      </p:sp>
    </p:spTree>
    <p:extLst>
      <p:ext uri="{BB962C8B-B14F-4D97-AF65-F5344CB8AC3E}">
        <p14:creationId xmlns:p14="http://schemas.microsoft.com/office/powerpoint/2010/main" val="1153201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0B060-92A9-ED4B-AC92-19DA89B28299}"/>
              </a:ext>
            </a:extLst>
          </p:cNvPr>
          <p:cNvSpPr>
            <a:spLocks noGrp="1"/>
          </p:cNvSpPr>
          <p:nvPr>
            <p:ph type="title"/>
          </p:nvPr>
        </p:nvSpPr>
        <p:spPr/>
        <p:txBody>
          <a:bodyPr/>
          <a:lstStyle/>
          <a:p>
            <a:r>
              <a:rPr lang="en-US" dirty="0" err="1"/>
              <a:t>Paediatric</a:t>
            </a:r>
            <a:r>
              <a:rPr lang="en-US" dirty="0"/>
              <a:t> specific dosing of trial medication </a:t>
            </a:r>
          </a:p>
        </p:txBody>
      </p:sp>
      <p:sp>
        <p:nvSpPr>
          <p:cNvPr id="3" name="Content Placeholder 2">
            <a:extLst>
              <a:ext uri="{FF2B5EF4-FFF2-40B4-BE49-F238E27FC236}">
                <a16:creationId xmlns:a16="http://schemas.microsoft.com/office/drawing/2014/main" id="{AE92D9F4-724C-8E4A-AA8B-C7C4BE3C28CB}"/>
              </a:ext>
            </a:extLst>
          </p:cNvPr>
          <p:cNvSpPr>
            <a:spLocks noGrp="1"/>
          </p:cNvSpPr>
          <p:nvPr>
            <p:ph idx="1"/>
          </p:nvPr>
        </p:nvSpPr>
        <p:spPr/>
        <p:txBody>
          <a:bodyPr>
            <a:normAutofit/>
          </a:bodyPr>
          <a:lstStyle/>
          <a:p>
            <a:r>
              <a:rPr lang="en-US" dirty="0"/>
              <a:t>All five of the first stage interventions are open to children, including specific corticosteroid options for children. </a:t>
            </a:r>
          </a:p>
          <a:p>
            <a:r>
              <a:rPr lang="en-US" dirty="0"/>
              <a:t>Drugs/ages not open to young neonates and infants: </a:t>
            </a:r>
          </a:p>
          <a:p>
            <a:pPr lvl="1"/>
            <a:r>
              <a:rPr lang="en-US" dirty="0"/>
              <a:t>Lopinavir-Ritonavir (</a:t>
            </a:r>
            <a:r>
              <a:rPr lang="en-GB" dirty="0"/>
              <a:t>&lt;42 weeks </a:t>
            </a:r>
            <a:r>
              <a:rPr lang="en-GB" u="sng" dirty="0"/>
              <a:t>or</a:t>
            </a:r>
            <a:r>
              <a:rPr lang="en-GB" dirty="0"/>
              <a:t> neonates with postnatal age of &lt; 14 days)</a:t>
            </a:r>
          </a:p>
          <a:p>
            <a:pPr lvl="1"/>
            <a:r>
              <a:rPr lang="en-US" dirty="0"/>
              <a:t>hydroxychloroquine </a:t>
            </a:r>
            <a:r>
              <a:rPr lang="en-GB" dirty="0"/>
              <a:t>(postnatal age of &lt; 180 days)</a:t>
            </a:r>
            <a:r>
              <a:rPr lang="en-US" dirty="0"/>
              <a:t> </a:t>
            </a:r>
          </a:p>
          <a:p>
            <a:r>
              <a:rPr lang="en-US" dirty="0"/>
              <a:t>Children over 1 year old may be </a:t>
            </a:r>
            <a:r>
              <a:rPr lang="en-US" dirty="0" err="1"/>
              <a:t>randomised</a:t>
            </a:r>
            <a:r>
              <a:rPr lang="en-US" dirty="0"/>
              <a:t> to the 2</a:t>
            </a:r>
            <a:r>
              <a:rPr lang="en-US" baseline="30000" dirty="0"/>
              <a:t>nd</a:t>
            </a:r>
            <a:r>
              <a:rPr lang="en-US" dirty="0"/>
              <a:t> stage intervention at any time after the first </a:t>
            </a:r>
            <a:r>
              <a:rPr lang="en-US" dirty="0" err="1"/>
              <a:t>randomisation</a:t>
            </a:r>
            <a:r>
              <a:rPr lang="en-US" dirty="0"/>
              <a:t> </a:t>
            </a:r>
          </a:p>
          <a:p>
            <a:r>
              <a:rPr lang="en-US" b="1" dirty="0"/>
              <a:t>A specific </a:t>
            </a:r>
            <a:r>
              <a:rPr lang="en-US" b="1" dirty="0" err="1"/>
              <a:t>paediatric</a:t>
            </a:r>
            <a:r>
              <a:rPr lang="en-US" b="1" dirty="0"/>
              <a:t> guidance document gives specific guidance for drug dosing and administration in neonates and children </a:t>
            </a:r>
          </a:p>
          <a:p>
            <a:r>
              <a:rPr lang="en-US" dirty="0"/>
              <a:t>This document also answers frequently asked questions </a:t>
            </a:r>
          </a:p>
        </p:txBody>
      </p:sp>
    </p:spTree>
    <p:extLst>
      <p:ext uri="{BB962C8B-B14F-4D97-AF65-F5344CB8AC3E}">
        <p14:creationId xmlns:p14="http://schemas.microsoft.com/office/powerpoint/2010/main" val="730819750"/>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9" ma:contentTypeDescription="Create a new document." ma:contentTypeScope="" ma:versionID="03f31e82164f8e5b57758bba5e9a1598">
  <xsd:schema xmlns:xsd="http://www.w3.org/2001/XMLSchema" xmlns:xs="http://www.w3.org/2001/XMLSchema" xmlns:p="http://schemas.microsoft.com/office/2006/metadata/properties" xmlns:ns2="137f62fc-0309-469d-96f8-244e1f51aa13" targetNamespace="http://schemas.microsoft.com/office/2006/metadata/properties" ma:root="true" ma:fieldsID="57da00d1e81de49436a4690b4a844f8a" ns2:_="">
    <xsd:import namespace="137f62fc-0309-469d-96f8-244e1f51aa1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412AD73-C1FD-49B0-ACF6-15D917CCBFA5}">
  <ds:schemaRefs>
    <ds:schemaRef ds:uri="http://www.w3.org/XML/1998/namespace"/>
    <ds:schemaRef ds:uri="07b64a12-c14a-4a19-9dcb-6351a43e3aea"/>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6a5b09a2-01d5-4a1b-bc34-60f247c83f3d"/>
    <ds:schemaRef ds:uri="http://purl.org/dc/dcmitype/"/>
    <ds:schemaRef ds:uri="http://purl.org/dc/elements/1.1/"/>
  </ds:schemaRefs>
</ds:datastoreItem>
</file>

<file path=customXml/itemProps2.xml><?xml version="1.0" encoding="utf-8"?>
<ds:datastoreItem xmlns:ds="http://schemas.openxmlformats.org/officeDocument/2006/customXml" ds:itemID="{F2C54259-3FAE-4B48-88AB-359966946077}"/>
</file>

<file path=customXml/itemProps3.xml><?xml version="1.0" encoding="utf-8"?>
<ds:datastoreItem xmlns:ds="http://schemas.openxmlformats.org/officeDocument/2006/customXml" ds:itemID="{8A2729FF-E1F5-43DA-A95B-34B39733FEA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1795</TotalTime>
  <Words>485</Words>
  <Application>Microsoft Office PowerPoint</Application>
  <PresentationFormat>Widescreen</PresentationFormat>
  <Paragraphs>24</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 Randomised Evaluation of COVID-19 Therapy: the RECOVERY trial</vt:lpstr>
      <vt:lpstr>Background</vt:lpstr>
      <vt:lpstr>Patient information leaflets and Consent</vt:lpstr>
      <vt:lpstr>Paediatric specific dosing of trial medication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Faust S.N.</cp:lastModifiedBy>
  <cp:revision>75</cp:revision>
  <cp:lastPrinted>2020-03-18T19:42:16Z</cp:lastPrinted>
  <dcterms:created xsi:type="dcterms:W3CDTF">2020-03-14T13:47:38Z</dcterms:created>
  <dcterms:modified xsi:type="dcterms:W3CDTF">2020-05-02T10:19:49Z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