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85" r:id="rId2"/>
    <p:sldId id="266" r:id="rId3"/>
    <p:sldId id="282" r:id="rId4"/>
    <p:sldId id="288" r:id="rId5"/>
    <p:sldId id="291" r:id="rId6"/>
    <p:sldId id="289" r:id="rId7"/>
    <p:sldId id="290" r:id="rId8"/>
    <p:sldId id="286" r:id="rId9"/>
    <p:sldId id="287" r:id="rId10"/>
    <p:sldId id="292" r:id="rId11"/>
  </p:sldIdLst>
  <p:sldSz cx="12192000" cy="6858000"/>
  <p:notesSz cx="6881813" cy="9661525"/>
  <p:embeddedFontLst>
    <p:embeddedFont>
      <p:font typeface="Calibri" panose="020F0502020204030204" pitchFamily="34" charset="0"/>
      <p:regular r:id="rId12"/>
      <p:bold r:id="rId13"/>
      <p:italic r:id="rId14"/>
      <p:boldItalic r:id="rId15"/>
    </p:embeddedFont>
  </p:embeddedFontLst>
  <p:custDataLst>
    <p:tags r:id="rId1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31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95" autoAdjust="0"/>
    <p:restoredTop sz="94660"/>
  </p:normalViewPr>
  <p:slideViewPr>
    <p:cSldViewPr snapToGrid="0">
      <p:cViewPr varScale="1">
        <p:scale>
          <a:sx n="66" d="100"/>
          <a:sy n="66" d="100"/>
        </p:scale>
        <p:origin x="564" y="10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901852"/>
            <a:ext cx="9144000" cy="2387600"/>
          </a:xfrm>
        </p:spPr>
        <p:txBody>
          <a:bodyPr anchor="b"/>
          <a:lstStyle>
            <a:lvl1pPr algn="ctr">
              <a:defRPr sz="6000">
                <a:solidFill>
                  <a:schemeClr val="tx1"/>
                </a:solidFill>
              </a:defRPr>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17/11/2021</a:t>
            </a:fld>
            <a:endParaRPr lang="en-GB"/>
          </a:p>
        </p:txBody>
      </p:sp>
      <p:sp>
        <p:nvSpPr>
          <p:cNvPr id="5" name="Footer Placeholder 4"/>
          <p:cNvSpPr>
            <a:spLocks noGrp="1"/>
          </p:cNvSpPr>
          <p:nvPr>
            <p:ph type="ftr" sz="quarter" idx="11"/>
          </p:nvPr>
        </p:nvSpPr>
        <p:spPr/>
        <p:txBody>
          <a:bodyPr/>
          <a:lstStyle/>
          <a:p>
            <a:r>
              <a:rPr lang="en-GB" dirty="0"/>
              <a:t>1</a:t>
            </a:r>
          </a:p>
        </p:txBody>
      </p:sp>
      <p:sp>
        <p:nvSpPr>
          <p:cNvPr id="6" name="Slide Number Placeholder 5"/>
          <p:cNvSpPr>
            <a:spLocks noGrp="1"/>
          </p:cNvSpPr>
          <p:nvPr>
            <p:ph type="sldNum" sz="quarter" idx="12"/>
          </p:nvPr>
        </p:nvSpPr>
        <p:spPr/>
        <p:txBody>
          <a:bodyPr/>
          <a:lstStyle>
            <a:lvl1pPr>
              <a:defRPr/>
            </a:lvl1pPr>
          </a:lstStyle>
          <a:p>
            <a:r>
              <a:rPr lang="en-GB" dirty="0"/>
              <a:t>1</a:t>
            </a:r>
          </a:p>
        </p:txBody>
      </p:sp>
      <p:pic>
        <p:nvPicPr>
          <p:cNvPr id="7" name="Picture 6" descr="A picture containing drawing&#10;&#10;Description automatically generated">
            <a:extLst>
              <a:ext uri="{FF2B5EF4-FFF2-40B4-BE49-F238E27FC236}">
                <a16:creationId xmlns:a16="http://schemas.microsoft.com/office/drawing/2014/main" id="{D0CC1E02-2C9F-4010-9C00-8B42EAD6423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81049" y="165100"/>
            <a:ext cx="2880360" cy="899160"/>
          </a:xfrm>
          <a:prstGeom prst="rect">
            <a:avLst/>
          </a:prstGeom>
        </p:spPr>
      </p:pic>
    </p:spTree>
    <p:extLst>
      <p:ext uri="{BB962C8B-B14F-4D97-AF65-F5344CB8AC3E}">
        <p14:creationId xmlns:p14="http://schemas.microsoft.com/office/powerpoint/2010/main" val="3386723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17/11/2021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a:p>
        </p:txBody>
      </p:sp>
    </p:spTree>
    <p:extLst>
      <p:ext uri="{BB962C8B-B14F-4D97-AF65-F5344CB8AC3E}">
        <p14:creationId xmlns:p14="http://schemas.microsoft.com/office/powerpoint/2010/main" val="479959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ACF49BA-76B6-44EE-BBED-300C86C8DDCC}" type="datetimeFigureOut">
              <a:rPr lang="en-GB" smtClean="0"/>
              <a:t>17/11/2021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a:p>
        </p:txBody>
      </p:sp>
    </p:spTree>
    <p:extLst>
      <p:ext uri="{BB962C8B-B14F-4D97-AF65-F5344CB8AC3E}">
        <p14:creationId xmlns:p14="http://schemas.microsoft.com/office/powerpoint/2010/main" val="1496721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4741"/>
            <a:ext cx="10515600" cy="1325563"/>
          </a:xfrm>
        </p:spPr>
        <p:txBody>
          <a:bodyPr/>
          <a:lstStyle>
            <a:lvl1pPr>
              <a:defRPr b="1">
                <a:solidFill>
                  <a:schemeClr val="bg1"/>
                </a:solidFill>
                <a:latin typeface="+mn-lt"/>
              </a:defRPr>
            </a:lvl1pPr>
          </a:lstStyle>
          <a:p>
            <a:r>
              <a:rPr lang="en-US" dirty="0"/>
              <a:t>Click to edit Master title style</a:t>
            </a:r>
            <a:endParaRPr lang="en-GB" dirty="0"/>
          </a:p>
        </p:txBody>
      </p:sp>
      <p:sp>
        <p:nvSpPr>
          <p:cNvPr id="3" name="Content Placeholder 2"/>
          <p:cNvSpPr>
            <a:spLocks noGrp="1"/>
          </p:cNvSpPr>
          <p:nvPr>
            <p:ph idx="1"/>
          </p:nvPr>
        </p:nvSpPr>
        <p:spPr>
          <a:xfrm>
            <a:off x="504201" y="1596885"/>
            <a:ext cx="11177899" cy="458007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FACF49BA-76B6-44EE-BBED-300C86C8DDCC}" type="datetimeFigureOut">
              <a:rPr lang="en-GB" smtClean="0"/>
              <a:t>17/11/2021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a:p>
        </p:txBody>
      </p:sp>
    </p:spTree>
    <p:extLst>
      <p:ext uri="{BB962C8B-B14F-4D97-AF65-F5344CB8AC3E}">
        <p14:creationId xmlns:p14="http://schemas.microsoft.com/office/powerpoint/2010/main" val="2603384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normAutofit/>
          </a:bodyPr>
          <a:lstStyle>
            <a:lvl1pPr marL="0" indent="0">
              <a:buNone/>
              <a:defRPr sz="4000" b="1" cap="all" baseline="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FACF49BA-76B6-44EE-BBED-300C86C8DDCC}" type="datetimeFigureOut">
              <a:rPr lang="en-GB" smtClean="0"/>
              <a:t>17/11/2021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C0CA23-4D8D-4670-B5DD-ACC4E2457EF3}" type="slidenum">
              <a:rPr lang="en-GB" smtClean="0"/>
              <a:t>‹#›</a:t>
            </a:fld>
            <a:endParaRPr lang="en-GB"/>
          </a:p>
        </p:txBody>
      </p:sp>
    </p:spTree>
    <p:extLst>
      <p:ext uri="{BB962C8B-B14F-4D97-AF65-F5344CB8AC3E}">
        <p14:creationId xmlns:p14="http://schemas.microsoft.com/office/powerpoint/2010/main" val="2006543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ACF49BA-76B6-44EE-BBED-300C86C8DDCC}" type="datetimeFigureOut">
              <a:rPr lang="en-GB" smtClean="0"/>
              <a:t>17/11/2021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C0CA23-4D8D-4670-B5DD-ACC4E2457EF3}" type="slidenum">
              <a:rPr lang="en-GB" smtClean="0"/>
              <a:t>‹#›</a:t>
            </a:fld>
            <a:endParaRPr lang="en-GB"/>
          </a:p>
        </p:txBody>
      </p:sp>
    </p:spTree>
    <p:extLst>
      <p:ext uri="{BB962C8B-B14F-4D97-AF65-F5344CB8AC3E}">
        <p14:creationId xmlns:p14="http://schemas.microsoft.com/office/powerpoint/2010/main" val="1756927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ACF49BA-76B6-44EE-BBED-300C86C8DDCC}" type="datetimeFigureOut">
              <a:rPr lang="en-GB" smtClean="0"/>
              <a:t>17/11/2021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2C0CA23-4D8D-4670-B5DD-ACC4E2457EF3}" type="slidenum">
              <a:rPr lang="en-GB" smtClean="0"/>
              <a:t>‹#›</a:t>
            </a:fld>
            <a:endParaRPr lang="en-GB"/>
          </a:p>
        </p:txBody>
      </p:sp>
    </p:spTree>
    <p:extLst>
      <p:ext uri="{BB962C8B-B14F-4D97-AF65-F5344CB8AC3E}">
        <p14:creationId xmlns:p14="http://schemas.microsoft.com/office/powerpoint/2010/main" val="39459574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ACF49BA-76B6-44EE-BBED-300C86C8DDCC}" type="datetimeFigureOut">
              <a:rPr lang="en-GB" smtClean="0"/>
              <a:t>17/11/2021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2C0CA23-4D8D-4670-B5DD-ACC4E2457EF3}" type="slidenum">
              <a:rPr lang="en-GB" smtClean="0"/>
              <a:t>‹#›</a:t>
            </a:fld>
            <a:endParaRPr lang="en-GB"/>
          </a:p>
        </p:txBody>
      </p:sp>
    </p:spTree>
    <p:extLst>
      <p:ext uri="{BB962C8B-B14F-4D97-AF65-F5344CB8AC3E}">
        <p14:creationId xmlns:p14="http://schemas.microsoft.com/office/powerpoint/2010/main" val="3634164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CF49BA-76B6-44EE-BBED-300C86C8DDCC}" type="datetimeFigureOut">
              <a:rPr lang="en-GB" smtClean="0"/>
              <a:t>17/11/2021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2C0CA23-4D8D-4670-B5DD-ACC4E2457EF3}" type="slidenum">
              <a:rPr lang="en-GB" smtClean="0"/>
              <a:t>‹#›</a:t>
            </a:fld>
            <a:endParaRPr lang="en-GB"/>
          </a:p>
        </p:txBody>
      </p:sp>
    </p:spTree>
    <p:extLst>
      <p:ext uri="{BB962C8B-B14F-4D97-AF65-F5344CB8AC3E}">
        <p14:creationId xmlns:p14="http://schemas.microsoft.com/office/powerpoint/2010/main" val="1224225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CF49BA-76B6-44EE-BBED-300C86C8DDCC}" type="datetimeFigureOut">
              <a:rPr lang="en-GB" smtClean="0"/>
              <a:t>17/11/2021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C0CA23-4D8D-4670-B5DD-ACC4E2457EF3}" type="slidenum">
              <a:rPr lang="en-GB" smtClean="0"/>
              <a:t>‹#›</a:t>
            </a:fld>
            <a:endParaRPr lang="en-GB"/>
          </a:p>
        </p:txBody>
      </p:sp>
    </p:spTree>
    <p:extLst>
      <p:ext uri="{BB962C8B-B14F-4D97-AF65-F5344CB8AC3E}">
        <p14:creationId xmlns:p14="http://schemas.microsoft.com/office/powerpoint/2010/main" val="3214022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ACF49BA-76B6-44EE-BBED-300C86C8DDCC}" type="datetimeFigureOut">
              <a:rPr lang="en-GB" smtClean="0"/>
              <a:t>17/11/2021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C0CA23-4D8D-4670-B5DD-ACC4E2457EF3}" type="slidenum">
              <a:rPr lang="en-GB" smtClean="0"/>
              <a:t>‹#›</a:t>
            </a:fld>
            <a:endParaRPr lang="en-GB"/>
          </a:p>
        </p:txBody>
      </p:sp>
    </p:spTree>
    <p:extLst>
      <p:ext uri="{BB962C8B-B14F-4D97-AF65-F5344CB8AC3E}">
        <p14:creationId xmlns:p14="http://schemas.microsoft.com/office/powerpoint/2010/main" val="291893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12192000" cy="1340304"/>
          </a:xfrm>
          <a:prstGeom prst="rect">
            <a:avLst/>
          </a:prstGeom>
          <a:solidFill>
            <a:srgbClr val="9E3159"/>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838200" y="7370"/>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CF49BA-76B6-44EE-BBED-300C86C8DDCC}" type="datetimeFigureOut">
              <a:rPr lang="en-GB" smtClean="0"/>
              <a:t>17/11/2021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C0CA23-4D8D-4670-B5DD-ACC4E2457EF3}" type="slidenum">
              <a:rPr lang="en-GB" smtClean="0"/>
              <a:t>‹#›</a:t>
            </a:fld>
            <a:endParaRPr lang="en-GB"/>
          </a:p>
        </p:txBody>
      </p:sp>
    </p:spTree>
    <p:extLst>
      <p:ext uri="{BB962C8B-B14F-4D97-AF65-F5344CB8AC3E}">
        <p14:creationId xmlns:p14="http://schemas.microsoft.com/office/powerpoint/2010/main" val="3764535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235200"/>
            <a:ext cx="9144000" cy="2387600"/>
          </a:xfrm>
        </p:spPr>
        <p:txBody>
          <a:bodyPr>
            <a:normAutofit fontScale="90000"/>
          </a:bodyPr>
          <a:lstStyle/>
          <a:p>
            <a:r>
              <a:rPr lang="en-GB" b="1" dirty="0">
                <a:solidFill>
                  <a:srgbClr val="C00000"/>
                </a:solidFill>
                <a:latin typeface="+mn-lt"/>
              </a:rPr>
              <a:t/>
            </a:r>
            <a:br>
              <a:rPr lang="en-GB" b="1" dirty="0">
                <a:solidFill>
                  <a:srgbClr val="C00000"/>
                </a:solidFill>
                <a:latin typeface="+mn-lt"/>
              </a:rPr>
            </a:br>
            <a:r>
              <a:rPr lang="en-GB" b="1" dirty="0">
                <a:solidFill>
                  <a:srgbClr val="9E3159"/>
                </a:solidFill>
                <a:latin typeface="+mn-lt"/>
              </a:rPr>
              <a:t>Randomised Evaluation of COVID-19 Therapy:</a:t>
            </a:r>
            <a:br>
              <a:rPr lang="en-GB" b="1" dirty="0">
                <a:solidFill>
                  <a:srgbClr val="9E3159"/>
                </a:solidFill>
                <a:latin typeface="+mn-lt"/>
              </a:rPr>
            </a:br>
            <a:r>
              <a:rPr lang="en-GB" b="1" dirty="0">
                <a:solidFill>
                  <a:srgbClr val="9E3159"/>
                </a:solidFill>
                <a:latin typeface="+mn-lt"/>
              </a:rPr>
              <a:t>the RECOVERY trial</a:t>
            </a:r>
          </a:p>
        </p:txBody>
      </p:sp>
      <p:sp>
        <p:nvSpPr>
          <p:cNvPr id="3" name="Subtitle 2"/>
          <p:cNvSpPr>
            <a:spLocks noGrp="1"/>
          </p:cNvSpPr>
          <p:nvPr>
            <p:ph type="subTitle" idx="1"/>
          </p:nvPr>
        </p:nvSpPr>
        <p:spPr>
          <a:xfrm>
            <a:off x="1524000" y="5037138"/>
            <a:ext cx="9144000" cy="1655762"/>
          </a:xfrm>
        </p:spPr>
        <p:txBody>
          <a:bodyPr/>
          <a:lstStyle/>
          <a:p>
            <a:r>
              <a:rPr lang="en-GB" b="1" dirty="0"/>
              <a:t>Obtaining informed consent</a:t>
            </a:r>
          </a:p>
          <a:p>
            <a:r>
              <a:rPr lang="en-GB" b="1" dirty="0"/>
              <a:t>Local Site Training Material</a:t>
            </a:r>
          </a:p>
          <a:p>
            <a:endParaRPr lang="en-GB" b="1" dirty="0"/>
          </a:p>
          <a:p>
            <a:r>
              <a:rPr lang="en-GB" sz="1400" b="1" dirty="0">
                <a:solidFill>
                  <a:schemeClr val="bg1">
                    <a:lumMod val="50000"/>
                  </a:schemeClr>
                </a:solidFill>
              </a:rPr>
              <a:t>V2.0 05-Nov-2021</a:t>
            </a:r>
          </a:p>
          <a:p>
            <a:endParaRPr lang="en-GB" b="1" dirty="0"/>
          </a:p>
        </p:txBody>
      </p:sp>
      <p:pic>
        <p:nvPicPr>
          <p:cNvPr id="6" name="Picture 5" descr="A picture containing drawing&#10;&#10;Description automatically generated">
            <a:extLst>
              <a:ext uri="{FF2B5EF4-FFF2-40B4-BE49-F238E27FC236}">
                <a16:creationId xmlns:a16="http://schemas.microsoft.com/office/drawing/2014/main" id="{66DB40D0-4D2B-47FB-81BB-D6B0222AF52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81049" y="165100"/>
            <a:ext cx="2880360" cy="899160"/>
          </a:xfrm>
          <a:prstGeom prst="rect">
            <a:avLst/>
          </a:prstGeom>
        </p:spPr>
      </p:pic>
    </p:spTree>
    <p:extLst>
      <p:ext uri="{BB962C8B-B14F-4D97-AF65-F5344CB8AC3E}">
        <p14:creationId xmlns:p14="http://schemas.microsoft.com/office/powerpoint/2010/main" val="10481019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Informed consent:</a:t>
            </a:r>
            <a:br>
              <a:rPr lang="en-GB" dirty="0" smtClean="0"/>
            </a:br>
            <a:r>
              <a:rPr lang="en-GB" dirty="0" smtClean="0"/>
              <a:t>Summary</a:t>
            </a:r>
            <a:endParaRPr lang="en-GB" dirty="0"/>
          </a:p>
        </p:txBody>
      </p:sp>
      <p:sp>
        <p:nvSpPr>
          <p:cNvPr id="3" name="Content Placeholder 2"/>
          <p:cNvSpPr>
            <a:spLocks noGrp="1"/>
          </p:cNvSpPr>
          <p:nvPr>
            <p:ph idx="1"/>
          </p:nvPr>
        </p:nvSpPr>
        <p:spPr/>
        <p:txBody>
          <a:bodyPr/>
          <a:lstStyle/>
          <a:p>
            <a:r>
              <a:rPr lang="en-GB" dirty="0" smtClean="0"/>
              <a:t>Consent can be given in several ways in RECOVERY:</a:t>
            </a:r>
          </a:p>
          <a:p>
            <a:pPr lvl="1"/>
            <a:r>
              <a:rPr lang="en-GB" dirty="0" smtClean="0"/>
              <a:t>By patient themselves (directly, or using a witness if necessary)</a:t>
            </a:r>
          </a:p>
          <a:p>
            <a:pPr lvl="1"/>
            <a:r>
              <a:rPr lang="en-GB" dirty="0" smtClean="0"/>
              <a:t>By legal representative, if they lack capacity</a:t>
            </a:r>
          </a:p>
          <a:p>
            <a:pPr lvl="2"/>
            <a:r>
              <a:rPr lang="en-GB" dirty="0" smtClean="0"/>
              <a:t>May be personal or professional</a:t>
            </a:r>
          </a:p>
          <a:p>
            <a:pPr lvl="2"/>
            <a:endParaRPr lang="en-GB" dirty="0"/>
          </a:p>
          <a:p>
            <a:r>
              <a:rPr lang="en-GB" dirty="0" smtClean="0"/>
              <a:t>Professional legal representatives must be independent of the trial</a:t>
            </a:r>
          </a:p>
          <a:p>
            <a:pPr lvl="1"/>
            <a:r>
              <a:rPr lang="en-GB" dirty="0" smtClean="0"/>
              <a:t>Ideally, sites will have a team of staff willing to act in this role</a:t>
            </a:r>
          </a:p>
          <a:p>
            <a:pPr lvl="1"/>
            <a:r>
              <a:rPr lang="en-GB" dirty="0" smtClean="0"/>
              <a:t>If patients regain capacity, they must be informed of their participation including providing written materials so they know how to exercise their rights</a:t>
            </a:r>
          </a:p>
          <a:p>
            <a:pPr lvl="1"/>
            <a:endParaRPr lang="en-GB" dirty="0"/>
          </a:p>
          <a:p>
            <a:r>
              <a:rPr lang="en-GB" dirty="0" smtClean="0"/>
              <a:t>Thank you for help with this vital aspect of RECOVERY</a:t>
            </a:r>
            <a:endParaRPr lang="en-GB" dirty="0"/>
          </a:p>
        </p:txBody>
      </p:sp>
      <p:pic>
        <p:nvPicPr>
          <p:cNvPr id="4" name="Picture 3" descr="A picture containing drawing&#10;&#10;Description automatically generated">
            <a:extLst>
              <a:ext uri="{FF2B5EF4-FFF2-40B4-BE49-F238E27FC236}">
                <a16:creationId xmlns:a16="http://schemas.microsoft.com/office/drawing/2014/main" id="{98BECA9B-E35D-41E6-8C8E-FB5B466436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81049" y="165100"/>
            <a:ext cx="2880360" cy="899160"/>
          </a:xfrm>
          <a:prstGeom prst="rect">
            <a:avLst/>
          </a:prstGeom>
        </p:spPr>
      </p:pic>
    </p:spTree>
    <p:extLst>
      <p:ext uri="{BB962C8B-B14F-4D97-AF65-F5344CB8AC3E}">
        <p14:creationId xmlns:p14="http://schemas.microsoft.com/office/powerpoint/2010/main" val="9094543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Informed consent</a:t>
            </a:r>
          </a:p>
        </p:txBody>
      </p:sp>
      <p:sp>
        <p:nvSpPr>
          <p:cNvPr id="3" name="Content Placeholder 2"/>
          <p:cNvSpPr>
            <a:spLocks noGrp="1"/>
          </p:cNvSpPr>
          <p:nvPr>
            <p:ph idx="1"/>
          </p:nvPr>
        </p:nvSpPr>
        <p:spPr>
          <a:xfrm>
            <a:off x="507050" y="1490663"/>
            <a:ext cx="11177899" cy="4580078"/>
          </a:xfrm>
        </p:spPr>
        <p:txBody>
          <a:bodyPr/>
          <a:lstStyle/>
          <a:p>
            <a:r>
              <a:rPr lang="en-GB" dirty="0"/>
              <a:t>Patient should be provided with Participant Information Sheet and allowed to read and ask any questions</a:t>
            </a:r>
          </a:p>
          <a:p>
            <a:endParaRPr lang="en-GB" dirty="0"/>
          </a:p>
          <a:p>
            <a:pPr marL="0" indent="0">
              <a:buNone/>
            </a:pPr>
            <a:endParaRPr lang="en-GB" dirty="0"/>
          </a:p>
        </p:txBody>
      </p:sp>
      <p:pic>
        <p:nvPicPr>
          <p:cNvPr id="5" name="Picture 4" descr="A picture containing drawing&#10;&#10;Description automatically generated">
            <a:extLst>
              <a:ext uri="{FF2B5EF4-FFF2-40B4-BE49-F238E27FC236}">
                <a16:creationId xmlns:a16="http://schemas.microsoft.com/office/drawing/2014/main" id="{5DDDBB11-48BE-44E5-BB5F-68611D3B0D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81049" y="165100"/>
            <a:ext cx="2880360" cy="899160"/>
          </a:xfrm>
          <a:prstGeom prst="rect">
            <a:avLst/>
          </a:prstGeom>
        </p:spPr>
      </p:pic>
      <p:pic>
        <p:nvPicPr>
          <p:cNvPr id="6" name="Picture 5">
            <a:extLst>
              <a:ext uri="{FF2B5EF4-FFF2-40B4-BE49-F238E27FC236}">
                <a16:creationId xmlns:a16="http://schemas.microsoft.com/office/drawing/2014/main" id="{685CC631-E839-4A8A-9890-C82696E1FFC6}"/>
              </a:ext>
            </a:extLst>
          </p:cNvPr>
          <p:cNvPicPr/>
          <p:nvPr/>
        </p:nvPicPr>
        <p:blipFill rotWithShape="1">
          <a:blip r:embed="rId3"/>
          <a:srcRect l="35204" t="25927" r="7740" b="12884"/>
          <a:stretch/>
        </p:blipFill>
        <p:spPr bwMode="auto">
          <a:xfrm>
            <a:off x="2859504" y="2590307"/>
            <a:ext cx="6472989" cy="3906837"/>
          </a:xfrm>
          <a:prstGeom prst="rect">
            <a:avLst/>
          </a:prstGeom>
          <a:ln w="28575">
            <a:solidFill>
              <a:srgbClr val="9E3159"/>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163135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Informed consent</a:t>
            </a:r>
          </a:p>
        </p:txBody>
      </p:sp>
      <p:sp>
        <p:nvSpPr>
          <p:cNvPr id="3" name="Content Placeholder 2"/>
          <p:cNvSpPr>
            <a:spLocks noGrp="1"/>
          </p:cNvSpPr>
          <p:nvPr>
            <p:ph idx="1"/>
          </p:nvPr>
        </p:nvSpPr>
        <p:spPr/>
        <p:txBody>
          <a:bodyPr>
            <a:normAutofit lnSpcReduction="10000"/>
          </a:bodyPr>
          <a:lstStyle/>
          <a:p>
            <a:r>
              <a:rPr lang="en-GB" b="1" dirty="0"/>
              <a:t>Key points:</a:t>
            </a:r>
          </a:p>
          <a:p>
            <a:pPr lvl="1"/>
            <a:r>
              <a:rPr lang="en-GB" dirty="0"/>
              <a:t>Ensure the patient has had time to ask any questions (they will be scared).</a:t>
            </a:r>
          </a:p>
          <a:p>
            <a:pPr lvl="1"/>
            <a:r>
              <a:rPr lang="en-GB" dirty="0"/>
              <a:t>Participation is </a:t>
            </a:r>
            <a:r>
              <a:rPr lang="en-GB" u="sng" dirty="0"/>
              <a:t>voluntary</a:t>
            </a:r>
            <a:r>
              <a:rPr lang="en-GB" dirty="0"/>
              <a:t> and they must understand that (and that if they do not enter the trial they still receive the best care currently available).</a:t>
            </a:r>
          </a:p>
          <a:p>
            <a:pPr lvl="1"/>
            <a:r>
              <a:rPr lang="en-GB" dirty="0"/>
              <a:t>All treatments have side-effects and they will be monitored for these.</a:t>
            </a:r>
          </a:p>
          <a:p>
            <a:pPr lvl="1"/>
            <a:r>
              <a:rPr lang="en-GB" dirty="0"/>
              <a:t>Some of their data will be shared with the trial team outside the hospital (and possibly government officials who might check the trial is being done properly). Anyone who sees their data is bound by strict confidentiality rules.</a:t>
            </a:r>
          </a:p>
          <a:p>
            <a:pPr lvl="1"/>
            <a:r>
              <a:rPr lang="en-GB" dirty="0"/>
              <a:t>Their data will be stored on a computer for several years and will be kept secure. The trial may collect data about them from other sources (e.g. routinely collected data in the NHS) for up to 10 years.</a:t>
            </a:r>
          </a:p>
          <a:p>
            <a:pPr marL="457200" lvl="1" indent="0">
              <a:buNone/>
            </a:pPr>
            <a:endParaRPr lang="en-GB" dirty="0"/>
          </a:p>
          <a:p>
            <a:r>
              <a:rPr lang="en-GB" dirty="0"/>
              <a:t>These are all listed on the consent form itself, so use this as your guide.</a:t>
            </a:r>
          </a:p>
          <a:p>
            <a:pPr lvl="1"/>
            <a:endParaRPr lang="en-GB" dirty="0"/>
          </a:p>
          <a:p>
            <a:pPr lvl="1"/>
            <a:endParaRPr lang="en-GB" dirty="0"/>
          </a:p>
          <a:p>
            <a:pPr lvl="1"/>
            <a:endParaRPr lang="en-GB" dirty="0"/>
          </a:p>
          <a:p>
            <a:pPr lvl="1"/>
            <a:endParaRPr lang="en-GB" dirty="0"/>
          </a:p>
        </p:txBody>
      </p:sp>
      <p:pic>
        <p:nvPicPr>
          <p:cNvPr id="4" name="Picture 3" descr="A picture containing drawing&#10;&#10;Description automatically generated">
            <a:extLst>
              <a:ext uri="{FF2B5EF4-FFF2-40B4-BE49-F238E27FC236}">
                <a16:creationId xmlns:a16="http://schemas.microsoft.com/office/drawing/2014/main" id="{77FB7EFA-A8D5-4BCA-8448-1F67B80E44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81049" y="165100"/>
            <a:ext cx="2880360" cy="899160"/>
          </a:xfrm>
          <a:prstGeom prst="rect">
            <a:avLst/>
          </a:prstGeom>
        </p:spPr>
      </p:pic>
    </p:spTree>
    <p:extLst>
      <p:ext uri="{BB962C8B-B14F-4D97-AF65-F5344CB8AC3E}">
        <p14:creationId xmlns:p14="http://schemas.microsoft.com/office/powerpoint/2010/main" val="37140071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Informed consent: personal</a:t>
            </a:r>
          </a:p>
        </p:txBody>
      </p:sp>
      <p:sp>
        <p:nvSpPr>
          <p:cNvPr id="3" name="Content Placeholder 2"/>
          <p:cNvSpPr>
            <a:spLocks noGrp="1"/>
          </p:cNvSpPr>
          <p:nvPr>
            <p:ph idx="1"/>
          </p:nvPr>
        </p:nvSpPr>
        <p:spPr>
          <a:xfrm>
            <a:off x="504201" y="1596885"/>
            <a:ext cx="6695252" cy="4580078"/>
          </a:xfrm>
        </p:spPr>
        <p:txBody>
          <a:bodyPr>
            <a:normAutofit fontScale="92500" lnSpcReduction="10000"/>
          </a:bodyPr>
          <a:lstStyle/>
          <a:p>
            <a:r>
              <a:rPr lang="en-GB" dirty="0"/>
              <a:t>If they are willing and able then they should write their name, sign and date consent page</a:t>
            </a:r>
          </a:p>
          <a:p>
            <a:endParaRPr lang="en-GB" dirty="0"/>
          </a:p>
          <a:p>
            <a:r>
              <a:rPr lang="en-GB" dirty="0"/>
              <a:t>Person taking consent should do the </a:t>
            </a:r>
          </a:p>
          <a:p>
            <a:pPr marL="0" indent="0">
              <a:buNone/>
            </a:pPr>
            <a:r>
              <a:rPr lang="en-GB" dirty="0"/>
              <a:t>   same and write the hospital and patient name </a:t>
            </a:r>
          </a:p>
          <a:p>
            <a:pPr marL="0" indent="0">
              <a:buNone/>
            </a:pPr>
            <a:r>
              <a:rPr lang="en-GB" dirty="0"/>
              <a:t>   at the top</a:t>
            </a:r>
          </a:p>
          <a:p>
            <a:endParaRPr lang="en-GB" dirty="0"/>
          </a:p>
          <a:p>
            <a:r>
              <a:rPr lang="en-GB" dirty="0"/>
              <a:t>Make copies (or scan):</a:t>
            </a:r>
          </a:p>
          <a:p>
            <a:pPr lvl="1"/>
            <a:r>
              <a:rPr lang="en-GB" dirty="0"/>
              <a:t>1 for participant</a:t>
            </a:r>
          </a:p>
          <a:p>
            <a:pPr lvl="1"/>
            <a:r>
              <a:rPr lang="en-GB" dirty="0"/>
              <a:t>1 for site file (e-mail to local PI)</a:t>
            </a:r>
          </a:p>
          <a:p>
            <a:pPr lvl="1"/>
            <a:r>
              <a:rPr lang="en-GB" dirty="0"/>
              <a:t>1 for medical notes (or scan into EHR)</a:t>
            </a:r>
          </a:p>
        </p:txBody>
      </p:sp>
      <p:pic>
        <p:nvPicPr>
          <p:cNvPr id="6" name="Picture 5" descr="A picture containing drawing&#10;&#10;Description automatically generated">
            <a:extLst>
              <a:ext uri="{FF2B5EF4-FFF2-40B4-BE49-F238E27FC236}">
                <a16:creationId xmlns:a16="http://schemas.microsoft.com/office/drawing/2014/main" id="{F3973C4B-A6C7-4900-B235-3C0314878A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33449" y="195997"/>
            <a:ext cx="2880360" cy="899160"/>
          </a:xfrm>
          <a:prstGeom prst="rect">
            <a:avLst/>
          </a:prstGeom>
        </p:spPr>
      </p:pic>
      <p:pic>
        <p:nvPicPr>
          <p:cNvPr id="7" name="Picture 6" descr="RECOVERY PIS+ICF V16.1 2021-10-23_CLEAN.docx - Word"/>
          <p:cNvPicPr>
            <a:picLocks noChangeAspect="1"/>
          </p:cNvPicPr>
          <p:nvPr/>
        </p:nvPicPr>
        <p:blipFill rotWithShape="1">
          <a:blip r:embed="rId3">
            <a:extLst>
              <a:ext uri="{28A0092B-C50C-407E-A947-70E740481C1C}">
                <a14:useLocalDpi xmlns:a14="http://schemas.microsoft.com/office/drawing/2010/main" val="0"/>
              </a:ext>
            </a:extLst>
          </a:blip>
          <a:srcRect l="17863" t="18187" r="51114" b="9812"/>
          <a:stretch/>
        </p:blipFill>
        <p:spPr>
          <a:xfrm>
            <a:off x="7266716" y="1670859"/>
            <a:ext cx="3782291" cy="4788131"/>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
        <p:nvSpPr>
          <p:cNvPr id="4" name="TextBox 3">
            <a:extLst>
              <a:ext uri="{FF2B5EF4-FFF2-40B4-BE49-F238E27FC236}">
                <a16:creationId xmlns:a16="http://schemas.microsoft.com/office/drawing/2014/main" id="{BAAC4E04-47EB-45F0-BE08-35625B7F67C6}"/>
              </a:ext>
            </a:extLst>
          </p:cNvPr>
          <p:cNvSpPr txBox="1"/>
          <p:nvPr/>
        </p:nvSpPr>
        <p:spPr>
          <a:xfrm>
            <a:off x="7367827" y="2215184"/>
            <a:ext cx="3606365" cy="652707"/>
          </a:xfrm>
          <a:prstGeom prst="rect">
            <a:avLst/>
          </a:prstGeom>
          <a:noFill/>
          <a:ln w="38100">
            <a:solidFill>
              <a:srgbClr val="0070C0"/>
            </a:solidFill>
          </a:ln>
        </p:spPr>
        <p:txBody>
          <a:bodyPr wrap="square" rtlCol="0">
            <a:spAutoFit/>
          </a:bodyPr>
          <a:lstStyle/>
          <a:p>
            <a:endParaRPr lang="en-GB" dirty="0"/>
          </a:p>
        </p:txBody>
      </p:sp>
      <p:sp>
        <p:nvSpPr>
          <p:cNvPr id="11" name="TextBox 10">
            <a:extLst>
              <a:ext uri="{FF2B5EF4-FFF2-40B4-BE49-F238E27FC236}">
                <a16:creationId xmlns:a16="http://schemas.microsoft.com/office/drawing/2014/main" id="{BAAC4E04-47EB-45F0-BE08-35625B7F67C6}"/>
              </a:ext>
            </a:extLst>
          </p:cNvPr>
          <p:cNvSpPr txBox="1"/>
          <p:nvPr/>
        </p:nvSpPr>
        <p:spPr>
          <a:xfrm>
            <a:off x="7367827" y="5940110"/>
            <a:ext cx="3606365" cy="299672"/>
          </a:xfrm>
          <a:prstGeom prst="rect">
            <a:avLst/>
          </a:prstGeom>
          <a:noFill/>
          <a:ln w="38100">
            <a:solidFill>
              <a:srgbClr val="0070C0"/>
            </a:solidFill>
          </a:ln>
        </p:spPr>
        <p:txBody>
          <a:bodyPr wrap="square" rtlCol="0">
            <a:spAutoFit/>
          </a:bodyPr>
          <a:lstStyle/>
          <a:p>
            <a:endParaRPr lang="en-GB" dirty="0"/>
          </a:p>
        </p:txBody>
      </p:sp>
      <p:sp>
        <p:nvSpPr>
          <p:cNvPr id="8" name="TextBox 7">
            <a:extLst>
              <a:ext uri="{FF2B5EF4-FFF2-40B4-BE49-F238E27FC236}">
                <a16:creationId xmlns:a16="http://schemas.microsoft.com/office/drawing/2014/main" id="{F88143B3-A84D-A14D-91C3-F1D2671C9CF1}"/>
              </a:ext>
            </a:extLst>
          </p:cNvPr>
          <p:cNvSpPr txBox="1"/>
          <p:nvPr/>
        </p:nvSpPr>
        <p:spPr>
          <a:xfrm>
            <a:off x="7367826" y="5571066"/>
            <a:ext cx="3606365" cy="299672"/>
          </a:xfrm>
          <a:prstGeom prst="rect">
            <a:avLst/>
          </a:prstGeom>
          <a:noFill/>
          <a:ln w="28575">
            <a:solidFill>
              <a:srgbClr val="00B050"/>
            </a:solidFill>
          </a:ln>
        </p:spPr>
        <p:txBody>
          <a:bodyPr wrap="square" rtlCol="0">
            <a:spAutoFit/>
          </a:bodyPr>
          <a:lstStyle/>
          <a:p>
            <a:endParaRPr lang="en-GB" dirty="0"/>
          </a:p>
        </p:txBody>
      </p:sp>
      <p:sp>
        <p:nvSpPr>
          <p:cNvPr id="5" name="TextBox 4">
            <a:extLst>
              <a:ext uri="{FF2B5EF4-FFF2-40B4-BE49-F238E27FC236}">
                <a16:creationId xmlns:a16="http://schemas.microsoft.com/office/drawing/2014/main" id="{82718F99-F6B7-CF46-BB3A-7EB889BC34BC}"/>
              </a:ext>
            </a:extLst>
          </p:cNvPr>
          <p:cNvSpPr txBox="1"/>
          <p:nvPr/>
        </p:nvSpPr>
        <p:spPr>
          <a:xfrm>
            <a:off x="11107704" y="3675535"/>
            <a:ext cx="1160189" cy="1107996"/>
          </a:xfrm>
          <a:prstGeom prst="rect">
            <a:avLst/>
          </a:prstGeom>
          <a:noFill/>
        </p:spPr>
        <p:txBody>
          <a:bodyPr wrap="none" rtlCol="0">
            <a:spAutoFit/>
          </a:bodyPr>
          <a:lstStyle/>
          <a:p>
            <a:pPr algn="ctr"/>
            <a:r>
              <a:rPr lang="en-US" sz="1600" b="1" dirty="0">
                <a:solidFill>
                  <a:srgbClr val="0070C0"/>
                </a:solidFill>
              </a:rPr>
              <a:t>Completed </a:t>
            </a:r>
          </a:p>
          <a:p>
            <a:pPr algn="ctr"/>
            <a:r>
              <a:rPr lang="en-US" sz="1600" b="1" dirty="0">
                <a:solidFill>
                  <a:srgbClr val="0070C0"/>
                </a:solidFill>
              </a:rPr>
              <a:t>by person </a:t>
            </a:r>
          </a:p>
          <a:p>
            <a:pPr algn="ctr"/>
            <a:r>
              <a:rPr lang="en-US" sz="1600" b="1" dirty="0">
                <a:solidFill>
                  <a:srgbClr val="0070C0"/>
                </a:solidFill>
              </a:rPr>
              <a:t>TAKING </a:t>
            </a:r>
          </a:p>
          <a:p>
            <a:pPr algn="ctr"/>
            <a:r>
              <a:rPr lang="en-US" sz="1600" b="1" dirty="0">
                <a:solidFill>
                  <a:srgbClr val="0070C0"/>
                </a:solidFill>
              </a:rPr>
              <a:t>consent</a:t>
            </a:r>
          </a:p>
        </p:txBody>
      </p:sp>
      <p:sp>
        <p:nvSpPr>
          <p:cNvPr id="10" name="TextBox 9">
            <a:extLst>
              <a:ext uri="{FF2B5EF4-FFF2-40B4-BE49-F238E27FC236}">
                <a16:creationId xmlns:a16="http://schemas.microsoft.com/office/drawing/2014/main" id="{1CC731D9-FBB6-1440-836C-FA9584550DF8}"/>
              </a:ext>
            </a:extLst>
          </p:cNvPr>
          <p:cNvSpPr txBox="1"/>
          <p:nvPr/>
        </p:nvSpPr>
        <p:spPr>
          <a:xfrm>
            <a:off x="5860404" y="4064924"/>
            <a:ext cx="1160189" cy="1107996"/>
          </a:xfrm>
          <a:prstGeom prst="rect">
            <a:avLst/>
          </a:prstGeom>
          <a:noFill/>
        </p:spPr>
        <p:txBody>
          <a:bodyPr wrap="none" rtlCol="0">
            <a:spAutoFit/>
          </a:bodyPr>
          <a:lstStyle/>
          <a:p>
            <a:pPr algn="ctr"/>
            <a:r>
              <a:rPr lang="en-US" sz="1600" b="1" dirty="0">
                <a:solidFill>
                  <a:srgbClr val="00B050"/>
                </a:solidFill>
              </a:rPr>
              <a:t>Completed </a:t>
            </a:r>
          </a:p>
          <a:p>
            <a:pPr algn="ctr"/>
            <a:r>
              <a:rPr lang="en-US" sz="1600" b="1" dirty="0">
                <a:solidFill>
                  <a:srgbClr val="00B050"/>
                </a:solidFill>
              </a:rPr>
              <a:t>by person </a:t>
            </a:r>
          </a:p>
          <a:p>
            <a:pPr algn="ctr"/>
            <a:r>
              <a:rPr lang="en-US" sz="1600" b="1" dirty="0">
                <a:solidFill>
                  <a:srgbClr val="00B050"/>
                </a:solidFill>
              </a:rPr>
              <a:t>GIVING </a:t>
            </a:r>
          </a:p>
          <a:p>
            <a:pPr algn="ctr"/>
            <a:r>
              <a:rPr lang="en-US" sz="1600" b="1" dirty="0">
                <a:solidFill>
                  <a:srgbClr val="00B050"/>
                </a:solidFill>
              </a:rPr>
              <a:t>consent</a:t>
            </a:r>
          </a:p>
        </p:txBody>
      </p:sp>
      <p:cxnSp>
        <p:nvCxnSpPr>
          <p:cNvPr id="12" name="Straight Arrow Connector 11">
            <a:extLst>
              <a:ext uri="{FF2B5EF4-FFF2-40B4-BE49-F238E27FC236}">
                <a16:creationId xmlns:a16="http://schemas.microsoft.com/office/drawing/2014/main" id="{BA5ECD91-1643-7144-BBC6-1E6401B3B184}"/>
              </a:ext>
            </a:extLst>
          </p:cNvPr>
          <p:cNvCxnSpPr>
            <a:cxnSpLocks/>
          </p:cNvCxnSpPr>
          <p:nvPr/>
        </p:nvCxnSpPr>
        <p:spPr>
          <a:xfrm flipH="1" flipV="1">
            <a:off x="11030916" y="2743201"/>
            <a:ext cx="639950" cy="932334"/>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10B1E63B-22AE-BD44-B84F-CFAE75339A3B}"/>
              </a:ext>
            </a:extLst>
          </p:cNvPr>
          <p:cNvCxnSpPr>
            <a:cxnSpLocks/>
          </p:cNvCxnSpPr>
          <p:nvPr/>
        </p:nvCxnSpPr>
        <p:spPr>
          <a:xfrm flipH="1">
            <a:off x="11031816" y="4923467"/>
            <a:ext cx="581993" cy="1143788"/>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BEF0784A-6296-E14D-970D-A22EB2ED4110}"/>
              </a:ext>
            </a:extLst>
          </p:cNvPr>
          <p:cNvCxnSpPr>
            <a:cxnSpLocks/>
          </p:cNvCxnSpPr>
          <p:nvPr/>
        </p:nvCxnSpPr>
        <p:spPr>
          <a:xfrm>
            <a:off x="6938275" y="4892167"/>
            <a:ext cx="429551" cy="642469"/>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04005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Informed consent – </a:t>
            </a:r>
            <a:br>
              <a:rPr lang="en-GB" dirty="0" smtClean="0"/>
            </a:br>
            <a:r>
              <a:rPr lang="en-GB" dirty="0" smtClean="0"/>
              <a:t>other languages</a:t>
            </a:r>
            <a:endParaRPr lang="en-GB" dirty="0"/>
          </a:p>
        </p:txBody>
      </p:sp>
      <p:sp>
        <p:nvSpPr>
          <p:cNvPr id="3" name="Content Placeholder 2"/>
          <p:cNvSpPr>
            <a:spLocks noGrp="1"/>
          </p:cNvSpPr>
          <p:nvPr>
            <p:ph idx="1"/>
          </p:nvPr>
        </p:nvSpPr>
        <p:spPr/>
        <p:txBody>
          <a:bodyPr/>
          <a:lstStyle/>
          <a:p>
            <a:r>
              <a:rPr lang="en-GB" dirty="0" smtClean="0"/>
              <a:t>RECOVERY website includes PIS/ICF in Bengali, French, Polish, </a:t>
            </a:r>
            <a:r>
              <a:rPr lang="en-GB" dirty="0" err="1" smtClean="0"/>
              <a:t>Portugese</a:t>
            </a:r>
            <a:r>
              <a:rPr lang="en-GB" dirty="0" smtClean="0"/>
              <a:t>, Punjabi, Urdu and Welsh</a:t>
            </a:r>
          </a:p>
          <a:p>
            <a:endParaRPr lang="en-GB" dirty="0"/>
          </a:p>
          <a:p>
            <a:r>
              <a:rPr lang="en-GB" dirty="0" smtClean="0"/>
              <a:t>If consenter does not also speak the language, process should be supported by impartial (i.e. not a member of research team) translator, which could be telephone translation service</a:t>
            </a:r>
          </a:p>
          <a:p>
            <a:endParaRPr lang="en-GB" dirty="0"/>
          </a:p>
          <a:p>
            <a:r>
              <a:rPr lang="en-GB" dirty="0" smtClean="0"/>
              <a:t>Please document in the notes carefully how consent was obtained in such situations</a:t>
            </a:r>
            <a:endParaRPr lang="en-GB" dirty="0"/>
          </a:p>
        </p:txBody>
      </p:sp>
      <p:pic>
        <p:nvPicPr>
          <p:cNvPr id="4" name="Picture 3" descr="A picture containing drawing&#10;&#10;Description automatically generated">
            <a:extLst>
              <a:ext uri="{FF2B5EF4-FFF2-40B4-BE49-F238E27FC236}">
                <a16:creationId xmlns:a16="http://schemas.microsoft.com/office/drawing/2014/main" id="{F3973C4B-A6C7-4900-B235-3C0314878A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33449" y="195997"/>
            <a:ext cx="2880360" cy="899160"/>
          </a:xfrm>
          <a:prstGeom prst="rect">
            <a:avLst/>
          </a:prstGeom>
        </p:spPr>
      </p:pic>
    </p:spTree>
    <p:extLst>
      <p:ext uri="{BB962C8B-B14F-4D97-AF65-F5344CB8AC3E}">
        <p14:creationId xmlns:p14="http://schemas.microsoft.com/office/powerpoint/2010/main" val="18796927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Informed consent: witnessed</a:t>
            </a:r>
          </a:p>
        </p:txBody>
      </p:sp>
      <p:sp>
        <p:nvSpPr>
          <p:cNvPr id="3" name="Content Placeholder 2"/>
          <p:cNvSpPr>
            <a:spLocks noGrp="1"/>
          </p:cNvSpPr>
          <p:nvPr>
            <p:ph idx="1"/>
          </p:nvPr>
        </p:nvSpPr>
        <p:spPr>
          <a:xfrm>
            <a:off x="504201" y="1596885"/>
            <a:ext cx="6632369" cy="4580078"/>
          </a:xfrm>
        </p:spPr>
        <p:txBody>
          <a:bodyPr>
            <a:normAutofit fontScale="85000" lnSpcReduction="20000"/>
          </a:bodyPr>
          <a:lstStyle/>
          <a:p>
            <a:r>
              <a:rPr lang="en-GB" dirty="0"/>
              <a:t>If participant can give consent (i.e. has capacity) but is unable to sign then a </a:t>
            </a:r>
            <a:r>
              <a:rPr lang="en-GB" b="1" dirty="0"/>
              <a:t>witness</a:t>
            </a:r>
            <a:r>
              <a:rPr lang="en-GB" dirty="0"/>
              <a:t> should complete upper section on page </a:t>
            </a:r>
            <a:r>
              <a:rPr lang="en-GB" dirty="0" smtClean="0"/>
              <a:t>2</a:t>
            </a:r>
          </a:p>
          <a:p>
            <a:endParaRPr lang="en-GB" dirty="0"/>
          </a:p>
          <a:p>
            <a:r>
              <a:rPr lang="en-GB" dirty="0"/>
              <a:t>Witness should be ‘impartial’ i.e. not a member of the research team</a:t>
            </a:r>
          </a:p>
          <a:p>
            <a:endParaRPr lang="en-GB" dirty="0"/>
          </a:p>
          <a:p>
            <a:r>
              <a:rPr lang="en-GB" dirty="0"/>
              <a:t>Person taking consent should complete their section</a:t>
            </a:r>
          </a:p>
          <a:p>
            <a:endParaRPr lang="en-GB" dirty="0"/>
          </a:p>
          <a:p>
            <a:r>
              <a:rPr lang="en-GB" dirty="0"/>
              <a:t>Make copies (or scan):</a:t>
            </a:r>
          </a:p>
          <a:p>
            <a:pPr lvl="1"/>
            <a:r>
              <a:rPr lang="en-GB" dirty="0"/>
              <a:t>1 for participant</a:t>
            </a:r>
          </a:p>
          <a:p>
            <a:pPr lvl="1"/>
            <a:r>
              <a:rPr lang="en-GB" dirty="0"/>
              <a:t>1 for site file (e-mail to local PI)</a:t>
            </a:r>
          </a:p>
          <a:p>
            <a:pPr lvl="1"/>
            <a:r>
              <a:rPr lang="en-GB" dirty="0"/>
              <a:t>1 for medical notes (or scan into EHR)</a:t>
            </a:r>
          </a:p>
          <a:p>
            <a:endParaRPr lang="en-GB" dirty="0"/>
          </a:p>
        </p:txBody>
      </p:sp>
      <p:pic>
        <p:nvPicPr>
          <p:cNvPr id="7" name="Picture 6" descr="A picture containing drawing&#10;&#10;Description automatically generated">
            <a:extLst>
              <a:ext uri="{FF2B5EF4-FFF2-40B4-BE49-F238E27FC236}">
                <a16:creationId xmlns:a16="http://schemas.microsoft.com/office/drawing/2014/main" id="{FE970B4C-1303-4CA5-AFD5-567259690F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81049" y="165100"/>
            <a:ext cx="2880360" cy="899160"/>
          </a:xfrm>
          <a:prstGeom prst="rect">
            <a:avLst/>
          </a:prstGeom>
        </p:spPr>
      </p:pic>
      <p:pic>
        <p:nvPicPr>
          <p:cNvPr id="8" name="Picture 7" descr="RECOVERY PIS+ICF V16.1 2021-10-23_CLEAN.docx - Word"/>
          <p:cNvPicPr>
            <a:picLocks noChangeAspect="1"/>
          </p:cNvPicPr>
          <p:nvPr/>
        </p:nvPicPr>
        <p:blipFill rotWithShape="1">
          <a:blip r:embed="rId3">
            <a:extLst>
              <a:ext uri="{28A0092B-C50C-407E-A947-70E740481C1C}">
                <a14:useLocalDpi xmlns:a14="http://schemas.microsoft.com/office/drawing/2010/main" val="0"/>
              </a:ext>
            </a:extLst>
          </a:blip>
          <a:srcRect l="51478" t="17687" r="17090" b="5187"/>
          <a:stretch/>
        </p:blipFill>
        <p:spPr>
          <a:xfrm>
            <a:off x="7391497" y="1596885"/>
            <a:ext cx="3832168" cy="5128954"/>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
        <p:nvSpPr>
          <p:cNvPr id="9" name="Rectangle 8"/>
          <p:cNvSpPr/>
          <p:nvPr/>
        </p:nvSpPr>
        <p:spPr>
          <a:xfrm>
            <a:off x="7545127" y="4083389"/>
            <a:ext cx="3372810" cy="388858"/>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extBox 9">
            <a:extLst>
              <a:ext uri="{FF2B5EF4-FFF2-40B4-BE49-F238E27FC236}">
                <a16:creationId xmlns:a16="http://schemas.microsoft.com/office/drawing/2014/main" id="{D366CB16-2AE5-F64C-ABB6-67F39FC69E7B}"/>
              </a:ext>
            </a:extLst>
          </p:cNvPr>
          <p:cNvSpPr txBox="1"/>
          <p:nvPr/>
        </p:nvSpPr>
        <p:spPr>
          <a:xfrm>
            <a:off x="7545126" y="3737088"/>
            <a:ext cx="3372812" cy="297440"/>
          </a:xfrm>
          <a:prstGeom prst="rect">
            <a:avLst/>
          </a:prstGeom>
          <a:noFill/>
          <a:ln w="38100">
            <a:solidFill>
              <a:srgbClr val="00B050"/>
            </a:solidFill>
          </a:ln>
        </p:spPr>
        <p:txBody>
          <a:bodyPr wrap="square" rtlCol="0">
            <a:spAutoFit/>
          </a:bodyPr>
          <a:lstStyle/>
          <a:p>
            <a:endParaRPr lang="en-GB" dirty="0"/>
          </a:p>
        </p:txBody>
      </p:sp>
      <p:sp>
        <p:nvSpPr>
          <p:cNvPr id="11" name="Rectangle 10">
            <a:extLst>
              <a:ext uri="{FF2B5EF4-FFF2-40B4-BE49-F238E27FC236}">
                <a16:creationId xmlns:a16="http://schemas.microsoft.com/office/drawing/2014/main" id="{4E161F3A-BDF0-0845-99DC-FF4A86F1561F}"/>
              </a:ext>
            </a:extLst>
          </p:cNvPr>
          <p:cNvSpPr/>
          <p:nvPr/>
        </p:nvSpPr>
        <p:spPr>
          <a:xfrm>
            <a:off x="7545126" y="2154935"/>
            <a:ext cx="3570929" cy="888412"/>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D8645F72-26D6-354F-BBA5-A956D8F09568}"/>
              </a:ext>
            </a:extLst>
          </p:cNvPr>
          <p:cNvSpPr txBox="1"/>
          <p:nvPr/>
        </p:nvSpPr>
        <p:spPr>
          <a:xfrm>
            <a:off x="11172865" y="3018128"/>
            <a:ext cx="1160189" cy="1107996"/>
          </a:xfrm>
          <a:prstGeom prst="rect">
            <a:avLst/>
          </a:prstGeom>
          <a:noFill/>
        </p:spPr>
        <p:txBody>
          <a:bodyPr wrap="none" rtlCol="0">
            <a:spAutoFit/>
          </a:bodyPr>
          <a:lstStyle/>
          <a:p>
            <a:pPr algn="ctr"/>
            <a:r>
              <a:rPr lang="en-US" sz="1600" b="1" dirty="0">
                <a:solidFill>
                  <a:srgbClr val="0070C0"/>
                </a:solidFill>
              </a:rPr>
              <a:t>Completed </a:t>
            </a:r>
          </a:p>
          <a:p>
            <a:pPr algn="ctr"/>
            <a:r>
              <a:rPr lang="en-US" sz="1600" b="1" dirty="0">
                <a:solidFill>
                  <a:srgbClr val="0070C0"/>
                </a:solidFill>
              </a:rPr>
              <a:t>by person </a:t>
            </a:r>
          </a:p>
          <a:p>
            <a:pPr algn="ctr"/>
            <a:r>
              <a:rPr lang="en-US" sz="1600" b="1" dirty="0">
                <a:solidFill>
                  <a:srgbClr val="0070C0"/>
                </a:solidFill>
              </a:rPr>
              <a:t>TAKING </a:t>
            </a:r>
          </a:p>
          <a:p>
            <a:pPr algn="ctr"/>
            <a:r>
              <a:rPr lang="en-US" sz="1600" b="1" dirty="0">
                <a:solidFill>
                  <a:srgbClr val="0070C0"/>
                </a:solidFill>
              </a:rPr>
              <a:t>consent</a:t>
            </a:r>
          </a:p>
        </p:txBody>
      </p:sp>
      <p:sp>
        <p:nvSpPr>
          <p:cNvPr id="13" name="TextBox 12">
            <a:extLst>
              <a:ext uri="{FF2B5EF4-FFF2-40B4-BE49-F238E27FC236}">
                <a16:creationId xmlns:a16="http://schemas.microsoft.com/office/drawing/2014/main" id="{FF29D488-2276-044E-BE62-0C07CB01A61C}"/>
              </a:ext>
            </a:extLst>
          </p:cNvPr>
          <p:cNvSpPr txBox="1"/>
          <p:nvPr/>
        </p:nvSpPr>
        <p:spPr>
          <a:xfrm>
            <a:off x="6059402" y="4089863"/>
            <a:ext cx="1320811" cy="1077218"/>
          </a:xfrm>
          <a:prstGeom prst="rect">
            <a:avLst/>
          </a:prstGeom>
          <a:noFill/>
        </p:spPr>
        <p:txBody>
          <a:bodyPr wrap="none" rtlCol="0">
            <a:spAutoFit/>
          </a:bodyPr>
          <a:lstStyle/>
          <a:p>
            <a:pPr algn="ctr"/>
            <a:r>
              <a:rPr lang="en-US" sz="1600" b="1" dirty="0">
                <a:solidFill>
                  <a:srgbClr val="00B050"/>
                </a:solidFill>
              </a:rPr>
              <a:t>Completed </a:t>
            </a:r>
          </a:p>
          <a:p>
            <a:pPr algn="ctr"/>
            <a:r>
              <a:rPr lang="en-US" sz="1600" b="1" dirty="0">
                <a:solidFill>
                  <a:srgbClr val="00B050"/>
                </a:solidFill>
              </a:rPr>
              <a:t>by person </a:t>
            </a:r>
          </a:p>
          <a:p>
            <a:pPr algn="ctr"/>
            <a:r>
              <a:rPr lang="en-US" sz="1600" b="1" dirty="0" smtClean="0">
                <a:solidFill>
                  <a:srgbClr val="00B050"/>
                </a:solidFill>
              </a:rPr>
              <a:t>WITNESSING </a:t>
            </a:r>
            <a:endParaRPr lang="en-US" sz="1600" b="1" dirty="0">
              <a:solidFill>
                <a:srgbClr val="00B050"/>
              </a:solidFill>
            </a:endParaRPr>
          </a:p>
          <a:p>
            <a:pPr algn="ctr"/>
            <a:r>
              <a:rPr lang="en-US" sz="1600" b="1" dirty="0">
                <a:solidFill>
                  <a:srgbClr val="00B050"/>
                </a:solidFill>
              </a:rPr>
              <a:t>consent</a:t>
            </a:r>
          </a:p>
        </p:txBody>
      </p:sp>
      <p:cxnSp>
        <p:nvCxnSpPr>
          <p:cNvPr id="14" name="Straight Arrow Connector 13">
            <a:extLst>
              <a:ext uri="{FF2B5EF4-FFF2-40B4-BE49-F238E27FC236}">
                <a16:creationId xmlns:a16="http://schemas.microsoft.com/office/drawing/2014/main" id="{1F1353B1-55B3-8641-802B-A99FDA76D78E}"/>
              </a:ext>
            </a:extLst>
          </p:cNvPr>
          <p:cNvCxnSpPr>
            <a:cxnSpLocks/>
          </p:cNvCxnSpPr>
          <p:nvPr/>
        </p:nvCxnSpPr>
        <p:spPr>
          <a:xfrm flipH="1" flipV="1">
            <a:off x="11116055" y="2514600"/>
            <a:ext cx="409515" cy="528748"/>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FF8C594D-72F9-A946-997D-6C6C608F1B7E}"/>
              </a:ext>
            </a:extLst>
          </p:cNvPr>
          <p:cNvCxnSpPr>
            <a:cxnSpLocks/>
          </p:cNvCxnSpPr>
          <p:nvPr/>
        </p:nvCxnSpPr>
        <p:spPr>
          <a:xfrm flipH="1">
            <a:off x="10969532" y="4034528"/>
            <a:ext cx="425972" cy="257102"/>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FD7021D-C7DD-2D4F-A7E5-027ED7DC06A8}"/>
              </a:ext>
            </a:extLst>
          </p:cNvPr>
          <p:cNvCxnSpPr>
            <a:cxnSpLocks/>
          </p:cNvCxnSpPr>
          <p:nvPr/>
        </p:nvCxnSpPr>
        <p:spPr>
          <a:xfrm flipV="1">
            <a:off x="7038691" y="3877057"/>
            <a:ext cx="442501" cy="249067"/>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12113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Informed consent: </a:t>
            </a:r>
            <a:br>
              <a:rPr lang="en-GB" dirty="0"/>
            </a:br>
            <a:r>
              <a:rPr lang="en-GB" dirty="0"/>
              <a:t>legal representative</a:t>
            </a:r>
          </a:p>
        </p:txBody>
      </p:sp>
      <p:sp>
        <p:nvSpPr>
          <p:cNvPr id="3" name="Content Placeholder 2"/>
          <p:cNvSpPr>
            <a:spLocks noGrp="1"/>
          </p:cNvSpPr>
          <p:nvPr>
            <p:ph idx="1"/>
          </p:nvPr>
        </p:nvSpPr>
        <p:spPr>
          <a:xfrm>
            <a:off x="504201" y="1596885"/>
            <a:ext cx="6598688" cy="4580078"/>
          </a:xfrm>
        </p:spPr>
        <p:txBody>
          <a:bodyPr>
            <a:normAutofit fontScale="62500" lnSpcReduction="20000"/>
          </a:bodyPr>
          <a:lstStyle/>
          <a:p>
            <a:r>
              <a:rPr lang="en-GB" dirty="0"/>
              <a:t>Some patients will be too ill to give informed consent, or lack capacity for another reason</a:t>
            </a:r>
          </a:p>
          <a:p>
            <a:endParaRPr lang="en-GB" dirty="0"/>
          </a:p>
          <a:p>
            <a:r>
              <a:rPr lang="en-GB" dirty="0"/>
              <a:t>In this situation, provide Participant Information Sheet to legal representative. This person may be </a:t>
            </a:r>
          </a:p>
          <a:p>
            <a:pPr lvl="1"/>
            <a:r>
              <a:rPr lang="en-GB" dirty="0"/>
              <a:t>close relative or friend (personal legal representative)</a:t>
            </a:r>
          </a:p>
          <a:p>
            <a:pPr lvl="1"/>
            <a:r>
              <a:rPr lang="en-GB" dirty="0"/>
              <a:t>independent doctor (professional legal representative)</a:t>
            </a:r>
          </a:p>
          <a:p>
            <a:endParaRPr lang="en-GB" dirty="0"/>
          </a:p>
          <a:p>
            <a:r>
              <a:rPr lang="en-GB" dirty="0"/>
              <a:t>They complete the lower section of page 2, including their relationship to participant</a:t>
            </a:r>
          </a:p>
          <a:p>
            <a:endParaRPr lang="en-GB" dirty="0"/>
          </a:p>
          <a:p>
            <a:r>
              <a:rPr lang="en-GB" dirty="0"/>
              <a:t>Person taking consent should complete their section</a:t>
            </a:r>
          </a:p>
          <a:p>
            <a:endParaRPr lang="en-GB" dirty="0"/>
          </a:p>
          <a:p>
            <a:r>
              <a:rPr lang="en-GB" dirty="0"/>
              <a:t>Make copies (or scan):</a:t>
            </a:r>
          </a:p>
          <a:p>
            <a:pPr lvl="1"/>
            <a:r>
              <a:rPr lang="en-GB" dirty="0"/>
              <a:t>1 for participant</a:t>
            </a:r>
          </a:p>
          <a:p>
            <a:pPr lvl="1"/>
            <a:r>
              <a:rPr lang="en-GB" dirty="0"/>
              <a:t>1 for site file (e-mail to local PI)</a:t>
            </a:r>
          </a:p>
          <a:p>
            <a:pPr lvl="1"/>
            <a:r>
              <a:rPr lang="en-GB" dirty="0"/>
              <a:t>1 for medical notes (or scan into EHR)</a:t>
            </a:r>
          </a:p>
        </p:txBody>
      </p:sp>
      <p:pic>
        <p:nvPicPr>
          <p:cNvPr id="8" name="Picture 7" descr="A picture containing drawing&#10;&#10;Description automatically generated">
            <a:extLst>
              <a:ext uri="{FF2B5EF4-FFF2-40B4-BE49-F238E27FC236}">
                <a16:creationId xmlns:a16="http://schemas.microsoft.com/office/drawing/2014/main" id="{98BECA9B-E35D-41E6-8C8E-FB5B466436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81049" y="165100"/>
            <a:ext cx="2880360" cy="899160"/>
          </a:xfrm>
          <a:prstGeom prst="rect">
            <a:avLst/>
          </a:prstGeom>
        </p:spPr>
      </p:pic>
      <p:pic>
        <p:nvPicPr>
          <p:cNvPr id="9" name="Picture 8" descr="RECOVERY PIS+ICF V16.1 2021-10-23_CLEAN.docx - Word"/>
          <p:cNvPicPr>
            <a:picLocks noChangeAspect="1"/>
          </p:cNvPicPr>
          <p:nvPr/>
        </p:nvPicPr>
        <p:blipFill rotWithShape="1">
          <a:blip r:embed="rId3">
            <a:extLst>
              <a:ext uri="{28A0092B-C50C-407E-A947-70E740481C1C}">
                <a14:useLocalDpi xmlns:a14="http://schemas.microsoft.com/office/drawing/2010/main" val="0"/>
              </a:ext>
            </a:extLst>
          </a:blip>
          <a:srcRect l="51478" t="17687" r="17090" b="5187"/>
          <a:stretch/>
        </p:blipFill>
        <p:spPr>
          <a:xfrm>
            <a:off x="7404618" y="1596885"/>
            <a:ext cx="3832168" cy="5128954"/>
          </a:xfrm>
          <a:prstGeom prst="rect">
            <a:avLst/>
          </a:prstGeom>
          <a:ln w="38100" cap="sq">
            <a:solidFill>
              <a:srgbClr val="C00000"/>
            </a:solidFill>
            <a:prstDash val="solid"/>
            <a:miter lim="800000"/>
          </a:ln>
          <a:effectLst>
            <a:outerShdw blurRad="50800" dist="38100" dir="2700000" algn="tl" rotWithShape="0">
              <a:srgbClr val="000000">
                <a:alpha val="43000"/>
              </a:srgbClr>
            </a:outerShdw>
          </a:effectLst>
        </p:spPr>
      </p:pic>
      <p:sp>
        <p:nvSpPr>
          <p:cNvPr id="10" name="Rectangle 9"/>
          <p:cNvSpPr/>
          <p:nvPr/>
        </p:nvSpPr>
        <p:spPr>
          <a:xfrm>
            <a:off x="7564402" y="6254217"/>
            <a:ext cx="3366655" cy="296212"/>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172C5235-9564-6B44-B77D-42669D6616B4}"/>
              </a:ext>
            </a:extLst>
          </p:cNvPr>
          <p:cNvSpPr/>
          <p:nvPr/>
        </p:nvSpPr>
        <p:spPr>
          <a:xfrm>
            <a:off x="7510784" y="2156868"/>
            <a:ext cx="3646663" cy="865538"/>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99879A95-5587-5F47-B04D-AC9EF24086DE}"/>
              </a:ext>
            </a:extLst>
          </p:cNvPr>
          <p:cNvSpPr txBox="1"/>
          <p:nvPr/>
        </p:nvSpPr>
        <p:spPr>
          <a:xfrm>
            <a:off x="7558245" y="5679767"/>
            <a:ext cx="3366655" cy="497196"/>
          </a:xfrm>
          <a:prstGeom prst="rect">
            <a:avLst/>
          </a:prstGeom>
          <a:noFill/>
          <a:ln w="38100">
            <a:solidFill>
              <a:srgbClr val="00B050"/>
            </a:solidFill>
          </a:ln>
        </p:spPr>
        <p:txBody>
          <a:bodyPr wrap="square" rtlCol="0">
            <a:spAutoFit/>
          </a:bodyPr>
          <a:lstStyle/>
          <a:p>
            <a:endParaRPr lang="en-GB" dirty="0"/>
          </a:p>
        </p:txBody>
      </p:sp>
      <p:sp>
        <p:nvSpPr>
          <p:cNvPr id="12" name="TextBox 11">
            <a:extLst>
              <a:ext uri="{FF2B5EF4-FFF2-40B4-BE49-F238E27FC236}">
                <a16:creationId xmlns:a16="http://schemas.microsoft.com/office/drawing/2014/main" id="{2B7AEE36-E3E3-3B48-A8E2-34D5211C73C2}"/>
              </a:ext>
            </a:extLst>
          </p:cNvPr>
          <p:cNvSpPr txBox="1"/>
          <p:nvPr/>
        </p:nvSpPr>
        <p:spPr>
          <a:xfrm>
            <a:off x="11182518" y="3950667"/>
            <a:ext cx="1160189" cy="1107996"/>
          </a:xfrm>
          <a:prstGeom prst="rect">
            <a:avLst/>
          </a:prstGeom>
          <a:noFill/>
        </p:spPr>
        <p:txBody>
          <a:bodyPr wrap="none" rtlCol="0">
            <a:spAutoFit/>
          </a:bodyPr>
          <a:lstStyle/>
          <a:p>
            <a:pPr algn="ctr"/>
            <a:r>
              <a:rPr lang="en-US" sz="1600" b="1" dirty="0">
                <a:solidFill>
                  <a:srgbClr val="0070C0"/>
                </a:solidFill>
              </a:rPr>
              <a:t>Completed </a:t>
            </a:r>
          </a:p>
          <a:p>
            <a:pPr algn="ctr"/>
            <a:r>
              <a:rPr lang="en-US" sz="1600" b="1" dirty="0">
                <a:solidFill>
                  <a:srgbClr val="0070C0"/>
                </a:solidFill>
              </a:rPr>
              <a:t>by person </a:t>
            </a:r>
          </a:p>
          <a:p>
            <a:pPr algn="ctr"/>
            <a:r>
              <a:rPr lang="en-US" sz="1600" b="1" dirty="0">
                <a:solidFill>
                  <a:srgbClr val="0070C0"/>
                </a:solidFill>
              </a:rPr>
              <a:t>TAKING </a:t>
            </a:r>
          </a:p>
          <a:p>
            <a:pPr algn="ctr"/>
            <a:r>
              <a:rPr lang="en-US" sz="1600" b="1" dirty="0">
                <a:solidFill>
                  <a:srgbClr val="0070C0"/>
                </a:solidFill>
              </a:rPr>
              <a:t>consent</a:t>
            </a:r>
          </a:p>
        </p:txBody>
      </p:sp>
      <p:sp>
        <p:nvSpPr>
          <p:cNvPr id="13" name="TextBox 12">
            <a:extLst>
              <a:ext uri="{FF2B5EF4-FFF2-40B4-BE49-F238E27FC236}">
                <a16:creationId xmlns:a16="http://schemas.microsoft.com/office/drawing/2014/main" id="{94C2E057-8078-BF48-AA47-4DDFA0CFF82C}"/>
              </a:ext>
            </a:extLst>
          </p:cNvPr>
          <p:cNvSpPr txBox="1"/>
          <p:nvPr/>
        </p:nvSpPr>
        <p:spPr>
          <a:xfrm>
            <a:off x="5942700" y="4915316"/>
            <a:ext cx="1160189" cy="1107996"/>
          </a:xfrm>
          <a:prstGeom prst="rect">
            <a:avLst/>
          </a:prstGeom>
          <a:noFill/>
        </p:spPr>
        <p:txBody>
          <a:bodyPr wrap="none" rtlCol="0">
            <a:spAutoFit/>
          </a:bodyPr>
          <a:lstStyle/>
          <a:p>
            <a:pPr algn="ctr"/>
            <a:r>
              <a:rPr lang="en-US" sz="1600" b="1" dirty="0">
                <a:solidFill>
                  <a:srgbClr val="00B050"/>
                </a:solidFill>
              </a:rPr>
              <a:t>Completed </a:t>
            </a:r>
          </a:p>
          <a:p>
            <a:pPr algn="ctr"/>
            <a:r>
              <a:rPr lang="en-US" sz="1600" b="1" dirty="0">
                <a:solidFill>
                  <a:srgbClr val="00B050"/>
                </a:solidFill>
              </a:rPr>
              <a:t>by person </a:t>
            </a:r>
          </a:p>
          <a:p>
            <a:pPr algn="ctr"/>
            <a:r>
              <a:rPr lang="en-US" sz="1600" b="1" dirty="0">
                <a:solidFill>
                  <a:srgbClr val="00B050"/>
                </a:solidFill>
              </a:rPr>
              <a:t>GIVING </a:t>
            </a:r>
          </a:p>
          <a:p>
            <a:pPr algn="ctr"/>
            <a:r>
              <a:rPr lang="en-US" sz="1600" b="1" dirty="0">
                <a:solidFill>
                  <a:srgbClr val="00B050"/>
                </a:solidFill>
              </a:rPr>
              <a:t>consent</a:t>
            </a:r>
          </a:p>
        </p:txBody>
      </p:sp>
      <p:cxnSp>
        <p:nvCxnSpPr>
          <p:cNvPr id="14" name="Straight Arrow Connector 13">
            <a:extLst>
              <a:ext uri="{FF2B5EF4-FFF2-40B4-BE49-F238E27FC236}">
                <a16:creationId xmlns:a16="http://schemas.microsoft.com/office/drawing/2014/main" id="{4EFA20F6-6A5E-A64E-8AFE-7CA8A3D2A523}"/>
              </a:ext>
            </a:extLst>
          </p:cNvPr>
          <p:cNvCxnSpPr>
            <a:cxnSpLocks/>
          </p:cNvCxnSpPr>
          <p:nvPr/>
        </p:nvCxnSpPr>
        <p:spPr>
          <a:xfrm flipH="1" flipV="1">
            <a:off x="11241788" y="2624586"/>
            <a:ext cx="311087" cy="1326081"/>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E94F84A3-61EA-6E4F-AF8D-EA4423D4FC7D}"/>
              </a:ext>
            </a:extLst>
          </p:cNvPr>
          <p:cNvCxnSpPr>
            <a:cxnSpLocks/>
          </p:cNvCxnSpPr>
          <p:nvPr/>
        </p:nvCxnSpPr>
        <p:spPr>
          <a:xfrm flipH="1">
            <a:off x="11018520" y="5058664"/>
            <a:ext cx="534356" cy="132608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8BAAF3B7-0BBC-D54E-A068-1D6A2AA13773}"/>
              </a:ext>
            </a:extLst>
          </p:cNvPr>
          <p:cNvCxnSpPr>
            <a:cxnSpLocks/>
          </p:cNvCxnSpPr>
          <p:nvPr/>
        </p:nvCxnSpPr>
        <p:spPr>
          <a:xfrm>
            <a:off x="7022592" y="5679767"/>
            <a:ext cx="488192" cy="286811"/>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12813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Informed consent:</a:t>
            </a:r>
            <a:br>
              <a:rPr lang="en-GB" dirty="0"/>
            </a:br>
            <a:r>
              <a:rPr lang="en-GB" dirty="0"/>
              <a:t>legal representative</a:t>
            </a:r>
          </a:p>
        </p:txBody>
      </p:sp>
      <p:sp>
        <p:nvSpPr>
          <p:cNvPr id="3" name="Content Placeholder 2"/>
          <p:cNvSpPr>
            <a:spLocks noGrp="1"/>
          </p:cNvSpPr>
          <p:nvPr>
            <p:ph idx="1"/>
          </p:nvPr>
        </p:nvSpPr>
        <p:spPr>
          <a:xfrm>
            <a:off x="341194" y="1596884"/>
            <a:ext cx="11354813" cy="4954041"/>
          </a:xfrm>
        </p:spPr>
        <p:txBody>
          <a:bodyPr>
            <a:normAutofit fontScale="92500"/>
          </a:bodyPr>
          <a:lstStyle/>
          <a:p>
            <a:r>
              <a:rPr lang="en-GB" dirty="0"/>
              <a:t>Personal legal representatives (relatives or friends) must be available in person to complete their section of consent form, this </a:t>
            </a:r>
            <a:r>
              <a:rPr lang="en-GB" u="sng" dirty="0"/>
              <a:t>cannot</a:t>
            </a:r>
            <a:r>
              <a:rPr lang="en-GB" dirty="0"/>
              <a:t> be done over the </a:t>
            </a:r>
            <a:r>
              <a:rPr lang="en-GB" dirty="0" smtClean="0"/>
              <a:t>telephone</a:t>
            </a:r>
          </a:p>
          <a:p>
            <a:pPr lvl="1"/>
            <a:r>
              <a:rPr lang="en-GB" dirty="0" smtClean="0"/>
              <a:t>If </a:t>
            </a:r>
            <a:r>
              <a:rPr lang="en-GB" dirty="0"/>
              <a:t>not available in person, use a professional legal representative who </a:t>
            </a:r>
            <a:r>
              <a:rPr lang="en-GB" dirty="0" smtClean="0"/>
              <a:t>can </a:t>
            </a:r>
            <a:r>
              <a:rPr lang="en-GB" dirty="0"/>
              <a:t>speak to friends and family of patient to understand their likely wishes</a:t>
            </a:r>
          </a:p>
          <a:p>
            <a:endParaRPr lang="en-GB" dirty="0"/>
          </a:p>
          <a:p>
            <a:r>
              <a:rPr lang="en-GB" dirty="0"/>
              <a:t>Professional legal representatives must be ‘independent’</a:t>
            </a:r>
          </a:p>
          <a:p>
            <a:pPr lvl="1"/>
            <a:r>
              <a:rPr lang="en-GB" dirty="0"/>
              <a:t>Must not connected with conduct of the trial (for this patient or any other) i.e. not involved in eligibility decisions, obtaining consent from other patients with capacity</a:t>
            </a:r>
          </a:p>
          <a:p>
            <a:pPr lvl="1"/>
            <a:r>
              <a:rPr lang="en-GB" dirty="0"/>
              <a:t>May be doctor primarily responsible for the patient or another person nominated by the trust/health board</a:t>
            </a:r>
          </a:p>
          <a:p>
            <a:pPr lvl="1"/>
            <a:r>
              <a:rPr lang="en-GB" dirty="0"/>
              <a:t>Can complete this training (and background training) to inform their decisions</a:t>
            </a:r>
          </a:p>
          <a:p>
            <a:pPr lvl="1"/>
            <a:r>
              <a:rPr lang="en-GB" dirty="0"/>
              <a:t>Ideally hospitals will have a group of such individuals who are prepared to act in this role</a:t>
            </a:r>
          </a:p>
        </p:txBody>
      </p:sp>
      <p:pic>
        <p:nvPicPr>
          <p:cNvPr id="8" name="Picture 7" descr="A picture containing drawing&#10;&#10;Description automatically generated">
            <a:extLst>
              <a:ext uri="{FF2B5EF4-FFF2-40B4-BE49-F238E27FC236}">
                <a16:creationId xmlns:a16="http://schemas.microsoft.com/office/drawing/2014/main" id="{98BECA9B-E35D-41E6-8C8E-FB5B466436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81049" y="165100"/>
            <a:ext cx="2880360" cy="899160"/>
          </a:xfrm>
          <a:prstGeom prst="rect">
            <a:avLst/>
          </a:prstGeom>
        </p:spPr>
      </p:pic>
    </p:spTree>
    <p:extLst>
      <p:ext uri="{BB962C8B-B14F-4D97-AF65-F5344CB8AC3E}">
        <p14:creationId xmlns:p14="http://schemas.microsoft.com/office/powerpoint/2010/main" val="12887687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Informed consent:</a:t>
            </a:r>
            <a:br>
              <a:rPr lang="en-GB" dirty="0"/>
            </a:br>
            <a:r>
              <a:rPr lang="en-GB" dirty="0"/>
              <a:t>legal representative</a:t>
            </a:r>
          </a:p>
        </p:txBody>
      </p:sp>
      <p:sp>
        <p:nvSpPr>
          <p:cNvPr id="3" name="Content Placeholder 2"/>
          <p:cNvSpPr>
            <a:spLocks noGrp="1"/>
          </p:cNvSpPr>
          <p:nvPr>
            <p:ph idx="1"/>
          </p:nvPr>
        </p:nvSpPr>
        <p:spPr>
          <a:xfrm>
            <a:off x="504201" y="1596885"/>
            <a:ext cx="11191806" cy="4580078"/>
          </a:xfrm>
        </p:spPr>
        <p:txBody>
          <a:bodyPr>
            <a:normAutofit/>
          </a:bodyPr>
          <a:lstStyle/>
          <a:p>
            <a:r>
              <a:rPr lang="en-GB" dirty="0"/>
              <a:t>If participant regains capacity prior to discharge, they should be provided with written information about the trial, in particular their rights and how to exercise them</a:t>
            </a:r>
          </a:p>
          <a:p>
            <a:pPr lvl="1"/>
            <a:r>
              <a:rPr lang="en-GB" dirty="0"/>
              <a:t>PIS is ideal</a:t>
            </a:r>
          </a:p>
          <a:p>
            <a:pPr lvl="1"/>
            <a:r>
              <a:rPr lang="en-GB" dirty="0"/>
              <a:t>This should be documented in the medical notes </a:t>
            </a:r>
            <a:r>
              <a:rPr lang="en-GB" dirty="0" smtClean="0"/>
              <a:t>(and ideally </a:t>
            </a:r>
            <a:r>
              <a:rPr lang="en-GB" dirty="0"/>
              <a:t>their discharge </a:t>
            </a:r>
            <a:r>
              <a:rPr lang="en-GB" dirty="0" smtClean="0"/>
              <a:t>letter)</a:t>
            </a:r>
            <a:endParaRPr lang="en-GB" dirty="0"/>
          </a:p>
          <a:p>
            <a:endParaRPr lang="en-GB" dirty="0"/>
          </a:p>
          <a:p>
            <a:r>
              <a:rPr lang="en-GB" dirty="0"/>
              <a:t>In the UK, they do not need to complete a consent form themselves, but this may be necessary in other countries</a:t>
            </a:r>
          </a:p>
        </p:txBody>
      </p:sp>
      <p:pic>
        <p:nvPicPr>
          <p:cNvPr id="8" name="Picture 7" descr="A picture containing drawing&#10;&#10;Description automatically generated">
            <a:extLst>
              <a:ext uri="{FF2B5EF4-FFF2-40B4-BE49-F238E27FC236}">
                <a16:creationId xmlns:a16="http://schemas.microsoft.com/office/drawing/2014/main" id="{98BECA9B-E35D-41E6-8C8E-FB5B466436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81049" y="165100"/>
            <a:ext cx="2880360" cy="899160"/>
          </a:xfrm>
          <a:prstGeom prst="rect">
            <a:avLst/>
          </a:prstGeom>
        </p:spPr>
      </p:pic>
    </p:spTree>
    <p:extLst>
      <p:ext uri="{BB962C8B-B14F-4D97-AF65-F5344CB8AC3E}">
        <p14:creationId xmlns:p14="http://schemas.microsoft.com/office/powerpoint/2010/main" val="248556323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GUID" val="da8b95e3-0832-4b78-8e75-9ac16af634b6"/>
</p:tagLst>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E315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1728</TotalTime>
  <Words>873</Words>
  <Application>Microsoft Office PowerPoint</Application>
  <PresentationFormat>Widescreen</PresentationFormat>
  <Paragraphs>111</Paragraphs>
  <Slides>10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Calibri</vt:lpstr>
      <vt:lpstr>Arial</vt:lpstr>
      <vt:lpstr>Office Theme</vt:lpstr>
      <vt:lpstr> Randomised Evaluation of COVID-19 Therapy: the RECOVERY trial</vt:lpstr>
      <vt:lpstr>Informed consent</vt:lpstr>
      <vt:lpstr>Informed consent</vt:lpstr>
      <vt:lpstr>Informed consent: personal</vt:lpstr>
      <vt:lpstr>Informed consent –  other languages</vt:lpstr>
      <vt:lpstr>Informed consent: witnessed</vt:lpstr>
      <vt:lpstr>Informed consent:  legal representative</vt:lpstr>
      <vt:lpstr>Informed consent: legal representative</vt:lpstr>
      <vt:lpstr>Informed consent: legal representative</vt:lpstr>
      <vt:lpstr>Informed consent: 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Randomised Evaluation of COVID-19 Therapies: the RECOVERY trial</dc:title>
  <dc:creator>Richard Haynes</dc:creator>
  <cp:lastModifiedBy>Richard Haynes</cp:lastModifiedBy>
  <cp:revision>72</cp:revision>
  <cp:lastPrinted>2020-03-18T19:42:16Z</cp:lastPrinted>
  <dcterms:created xsi:type="dcterms:W3CDTF">2020-03-14T13:47:38Z</dcterms:created>
  <dcterms:modified xsi:type="dcterms:W3CDTF">2021-11-17T08:04:15Z</dcterms:modified>
</cp:coreProperties>
</file>