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85" r:id="rId5"/>
    <p:sldId id="283" r:id="rId6"/>
    <p:sldId id="295" r:id="rId7"/>
    <p:sldId id="294" r:id="rId8"/>
    <p:sldId id="293" r:id="rId9"/>
    <p:sldId id="292" r:id="rId10"/>
    <p:sldId id="290" r:id="rId11"/>
  </p:sldIdLst>
  <p:sldSz cx="12192000" cy="6858000"/>
  <p:notesSz cx="6881813" cy="96615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ul Fleming" initials="PF" lastIdx="1" clrIdx="0">
    <p:extLst>
      <p:ext uri="{19B8F6BF-5375-455C-9EA6-DF929625EA0E}">
        <p15:presenceInfo xmlns:p15="http://schemas.microsoft.com/office/powerpoint/2012/main" userId="Paul Fleming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E31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219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02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901852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23/07/2020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1</a:t>
            </a:r>
          </a:p>
        </p:txBody>
      </p:sp>
      <p:pic>
        <p:nvPicPr>
          <p:cNvPr id="7" name="Picture 6" descr="A picture containing drawing&#10;&#10;Description automatically generated">
            <a:extLst>
              <a:ext uri="{FF2B5EF4-FFF2-40B4-BE49-F238E27FC236}">
                <a16:creationId xmlns:a16="http://schemas.microsoft.com/office/drawing/2014/main" id="{D0CC1E02-2C9F-4010-9C00-8B42EAD6423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6723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23/07/2020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9959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23/07/2020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6721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741"/>
            <a:ext cx="10515600" cy="1325563"/>
          </a:xfrm>
        </p:spPr>
        <p:txBody>
          <a:bodyPr/>
          <a:lstStyle>
            <a:lvl1pPr>
              <a:defRPr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201" y="1596885"/>
            <a:ext cx="11177899" cy="458007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23/07/2020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3384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>
            <a:normAutofit/>
          </a:bodyPr>
          <a:lstStyle>
            <a:lvl1pPr marL="0" indent="0">
              <a:buNone/>
              <a:defRPr sz="4000" b="1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23/07/2020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6543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23/07/2020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6927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23/07/2020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5957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23/07/2020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4164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23/07/2020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4225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23/07/2020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4022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23/07/2020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893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1340304"/>
          </a:xfrm>
          <a:prstGeom prst="rect">
            <a:avLst/>
          </a:prstGeom>
          <a:solidFill>
            <a:srgbClr val="9E3159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737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CF49BA-76B6-44EE-BBED-300C86C8DDCC}" type="datetimeFigureOut">
              <a:rPr lang="en-GB" smtClean="0"/>
              <a:t>23/07/2020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4535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GB" b="1" dirty="0">
                <a:latin typeface="+mn-lt"/>
              </a:rPr>
              <a:t/>
            </a:r>
            <a:br>
              <a:rPr lang="en-GB" b="1" dirty="0">
                <a:latin typeface="+mn-lt"/>
              </a:rPr>
            </a:br>
            <a:r>
              <a:rPr lang="en-GB" b="1" dirty="0">
                <a:latin typeface="+mn-lt"/>
              </a:rPr>
              <a:t>Randomised Evaluation of COVID-19 Therapy:</a:t>
            </a:r>
            <a:br>
              <a:rPr lang="en-GB" b="1" dirty="0">
                <a:latin typeface="+mn-lt"/>
              </a:rPr>
            </a:br>
            <a:r>
              <a:rPr lang="en-GB" b="1" dirty="0">
                <a:latin typeface="+mn-lt"/>
              </a:rPr>
              <a:t>the RECOVERY trial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37138"/>
            <a:ext cx="9144000" cy="1655762"/>
          </a:xfrm>
        </p:spPr>
        <p:txBody>
          <a:bodyPr/>
          <a:lstStyle/>
          <a:p>
            <a:r>
              <a:rPr lang="en-GB" dirty="0"/>
              <a:t>Additional</a:t>
            </a:r>
            <a:r>
              <a:rPr lang="en-GB" b="1" dirty="0"/>
              <a:t> </a:t>
            </a:r>
            <a:r>
              <a:rPr lang="en-GB" dirty="0"/>
              <a:t>specific information for </a:t>
            </a:r>
          </a:p>
          <a:p>
            <a:r>
              <a:rPr lang="en-GB" dirty="0"/>
              <a:t>Infants &lt;44 weeks corrected gestational age</a:t>
            </a:r>
          </a:p>
          <a:p>
            <a:r>
              <a:rPr lang="en-GB" dirty="0"/>
              <a:t>23/7/2020</a:t>
            </a:r>
          </a:p>
          <a:p>
            <a:endParaRPr lang="en-GB" b="1" dirty="0"/>
          </a:p>
          <a:p>
            <a:endParaRPr lang="en-GB" b="1" dirty="0"/>
          </a:p>
        </p:txBody>
      </p:sp>
      <p:pic>
        <p:nvPicPr>
          <p:cNvPr id="6" name="Picture 5" descr="A picture containing drawing&#10;&#10;Description automatically generated">
            <a:extLst>
              <a:ext uri="{FF2B5EF4-FFF2-40B4-BE49-F238E27FC236}">
                <a16:creationId xmlns:a16="http://schemas.microsoft.com/office/drawing/2014/main" id="{66DB40D0-4D2B-47FB-81BB-D6B0222AF52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1018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7685"/>
    </mc:Choice>
    <mc:Fallback xmlns="">
      <p:transition spd="slow" advTm="17685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741"/>
            <a:ext cx="10515600" cy="1325563"/>
          </a:xfrm>
        </p:spPr>
        <p:txBody>
          <a:bodyPr/>
          <a:lstStyle/>
          <a:p>
            <a:r>
              <a:rPr lang="en-GB" dirty="0"/>
              <a:t>Background						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201" y="1436864"/>
            <a:ext cx="11177899" cy="5046438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GB" sz="2400" dirty="0"/>
              <a:t>Transmission of COVID-19 from a mother to her unborn baby is very unlikely and there is a low risk of babies being infected at birth even if born to a confirmed COVID-19 positive mother.</a:t>
            </a:r>
          </a:p>
          <a:p>
            <a:pPr>
              <a:lnSpc>
                <a:spcPct val="150000"/>
              </a:lnSpc>
            </a:pPr>
            <a:r>
              <a:rPr lang="en-GB" sz="2400" dirty="0"/>
              <a:t>Infection in the neonatal period (less than 28 days old) has been described, but is very rare. The majority of babies who develop COVID-19 present with mild symptoms or are asymptomatic.</a:t>
            </a:r>
          </a:p>
          <a:p>
            <a:pPr>
              <a:lnSpc>
                <a:spcPct val="150000"/>
              </a:lnSpc>
            </a:pPr>
            <a:r>
              <a:rPr lang="en-GB" sz="2400" dirty="0"/>
              <a:t>Symptomatic babies can present days to weeks after birth.</a:t>
            </a:r>
          </a:p>
        </p:txBody>
      </p:sp>
    </p:spTree>
    <p:extLst>
      <p:ext uri="{BB962C8B-B14F-4D97-AF65-F5344CB8AC3E}">
        <p14:creationId xmlns:p14="http://schemas.microsoft.com/office/powerpoint/2010/main" val="2714726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7197"/>
    </mc:Choice>
    <mc:Fallback xmlns="">
      <p:transition spd="slow" advTm="37197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741"/>
            <a:ext cx="10515600" cy="1325563"/>
          </a:xfrm>
        </p:spPr>
        <p:txBody>
          <a:bodyPr/>
          <a:lstStyle/>
          <a:p>
            <a:r>
              <a:rPr lang="en-GB" dirty="0"/>
              <a:t>Background, continued …..				</a:t>
            </a:r>
            <a:endParaRPr lang="en-GB" b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201" y="1436864"/>
            <a:ext cx="11177899" cy="5046438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GB" sz="2400" dirty="0"/>
              <a:t>Up to 44 weeks corrected gestational age, clinicians may chose to treat infants of any gestation on the basis of clinical signs alone if there is a high index of suspicion for COVID-19 infection.  This may especially be the case where the clinical deterioration is not explained by existing neonatal conditions.</a:t>
            </a:r>
          </a:p>
          <a:p>
            <a:pPr>
              <a:lnSpc>
                <a:spcPct val="150000"/>
              </a:lnSpc>
            </a:pPr>
            <a:endParaRPr lang="en-GB" sz="800" dirty="0"/>
          </a:p>
          <a:p>
            <a:pPr>
              <a:lnSpc>
                <a:spcPct val="150000"/>
              </a:lnSpc>
            </a:pPr>
            <a:r>
              <a:rPr lang="en-GB" sz="2400" dirty="0"/>
              <a:t>Where the cause of clinical deterioration or collapse is unknown, the possibility of COVID-19 infection should be considered. </a:t>
            </a:r>
          </a:p>
        </p:txBody>
      </p:sp>
    </p:spTree>
    <p:extLst>
      <p:ext uri="{BB962C8B-B14F-4D97-AF65-F5344CB8AC3E}">
        <p14:creationId xmlns:p14="http://schemas.microsoft.com/office/powerpoint/2010/main" val="1616678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2603"/>
    </mc:Choice>
    <mc:Fallback xmlns="">
      <p:transition spd="slow" advTm="32603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Background, continued …..				</a:t>
            </a:r>
          </a:p>
        </p:txBody>
      </p:sp>
      <p:sp>
        <p:nvSpPr>
          <p:cNvPr id="6" name="Rectangle 5"/>
          <p:cNvSpPr/>
          <p:nvPr/>
        </p:nvSpPr>
        <p:spPr>
          <a:xfrm>
            <a:off x="495013" y="1788081"/>
            <a:ext cx="11048427" cy="3766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400" dirty="0"/>
              <a:t>For the few infants who develop suspected or confirmed infection, a robust evidence base is essential to guide the use of effective treatments and to avoid potential harm from severe or life-threatening disease (</a:t>
            </a:r>
            <a:r>
              <a:rPr lang="en-GB" sz="2400" i="1" dirty="0"/>
              <a:t>BAPM guidance, link as below</a:t>
            </a:r>
            <a:r>
              <a:rPr lang="en-GB" sz="2400" dirty="0"/>
              <a:t>).</a:t>
            </a:r>
          </a:p>
          <a:p>
            <a:pPr>
              <a:lnSpc>
                <a:spcPct val="150000"/>
              </a:lnSpc>
            </a:pPr>
            <a:endParaRPr lang="en-GB" sz="800" dirty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GB" sz="2400" dirty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400" dirty="0"/>
              <a:t>The Royal College of Paediatrics and Child Health (RCPCH) recommend that treatments for COVID-19 should only be used in the context of a treatment trial.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GB" sz="80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403DF16-000E-B043-843D-8667EB43814D}"/>
              </a:ext>
            </a:extLst>
          </p:cNvPr>
          <p:cNvSpPr/>
          <p:nvPr/>
        </p:nvSpPr>
        <p:spPr>
          <a:xfrm>
            <a:off x="6225540" y="5934670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i="1" dirty="0"/>
              <a:t>BAPM – guidance:</a:t>
            </a:r>
          </a:p>
          <a:p>
            <a:r>
              <a:rPr lang="en-GB" i="1" dirty="0"/>
              <a:t>https://hubble-live-assets.s3.amazonaws.com/</a:t>
            </a:r>
            <a:br>
              <a:rPr lang="en-GB" i="1" dirty="0"/>
            </a:br>
            <a:r>
              <a:rPr lang="en-GB" i="1" dirty="0" err="1"/>
              <a:t>bapm</a:t>
            </a:r>
            <a:r>
              <a:rPr lang="en-GB" i="1" dirty="0"/>
              <a:t>/redactor2_assets/files/511/COVID-FAQs_7.5.20final.pdf</a:t>
            </a:r>
          </a:p>
        </p:txBody>
      </p:sp>
    </p:spTree>
    <p:extLst>
      <p:ext uri="{BB962C8B-B14F-4D97-AF65-F5344CB8AC3E}">
        <p14:creationId xmlns:p14="http://schemas.microsoft.com/office/powerpoint/2010/main" val="38964367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3232"/>
    </mc:Choice>
    <mc:Fallback xmlns="">
      <p:transition spd="slow" advTm="23232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Background, continued ….. 				</a:t>
            </a:r>
          </a:p>
        </p:txBody>
      </p:sp>
      <p:sp>
        <p:nvSpPr>
          <p:cNvPr id="6" name="Rectangle 5"/>
          <p:cNvSpPr/>
          <p:nvPr/>
        </p:nvSpPr>
        <p:spPr>
          <a:xfrm>
            <a:off x="495013" y="1399461"/>
            <a:ext cx="11048427" cy="52980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400" dirty="0"/>
              <a:t>It is anticipated that any child with suspicion of COVID-19 being considered for treatment (over and above supportive care), should be enrolled in RECOVERY. </a:t>
            </a:r>
          </a:p>
          <a:p>
            <a:pPr>
              <a:lnSpc>
                <a:spcPct val="150000"/>
              </a:lnSpc>
            </a:pPr>
            <a:endParaRPr lang="en-GB" sz="1200" dirty="0"/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400" dirty="0"/>
              <a:t>Criteria for treating infants who are &lt;44 weeks corrected gestational age include the following, these should also be considered as criteria for entry to RECOVERY:	  </a:t>
            </a:r>
          </a:p>
          <a:p>
            <a:pPr marL="800100" lvl="1" indent="-34290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GB" sz="2400" dirty="0"/>
              <a:t>Increase in respiratory support to maintain oxygen saturations within accepted limits that is new or above a baby’s previous baseline, </a:t>
            </a:r>
          </a:p>
          <a:p>
            <a:pPr marL="800100" lvl="1" indent="-34290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GB" sz="2400" dirty="0"/>
              <a:t>signs of sepsis with shock, </a:t>
            </a:r>
          </a:p>
          <a:p>
            <a:pPr marL="800100" lvl="1" indent="-34290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GB" sz="2400" dirty="0"/>
              <a:t>encephalopathy, </a:t>
            </a:r>
          </a:p>
          <a:p>
            <a:pPr marL="800100" lvl="1" indent="-34290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GB" sz="2400" dirty="0"/>
              <a:t>multi-organ failure. </a:t>
            </a:r>
          </a:p>
        </p:txBody>
      </p:sp>
    </p:spTree>
    <p:extLst>
      <p:ext uri="{BB962C8B-B14F-4D97-AF65-F5344CB8AC3E}">
        <p14:creationId xmlns:p14="http://schemas.microsoft.com/office/powerpoint/2010/main" val="3287056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7800"/>
    </mc:Choice>
    <mc:Fallback xmlns="">
      <p:transition spd="slow" advTm="3780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938B57-1A4D-7541-B75D-B904ADF864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Patient information leaflets and Consent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E905B9-1254-D64A-9FA7-5D85D36DB2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dirty="0"/>
              <a:t>Parents of infants and children &lt;10 years of age should be provided with the ‘younger’ child’s information leaflet. The parent / guardian should sign the consent form.</a:t>
            </a:r>
          </a:p>
          <a:p>
            <a:pPr>
              <a:lnSpc>
                <a:spcPct val="150000"/>
              </a:lnSpc>
            </a:pPr>
            <a:endParaRPr lang="en-US" sz="800" dirty="0"/>
          </a:p>
          <a:p>
            <a:pPr>
              <a:lnSpc>
                <a:spcPct val="150000"/>
              </a:lnSpc>
            </a:pPr>
            <a:r>
              <a:rPr lang="en-US" dirty="0"/>
              <a:t>Witnessed consent may be obtained over the telephone or web video link if hospital visiting rules or parental infection mean a parent / guardian cannot be physically present.</a:t>
            </a:r>
          </a:p>
        </p:txBody>
      </p:sp>
    </p:spTree>
    <p:extLst>
      <p:ext uri="{BB962C8B-B14F-4D97-AF65-F5344CB8AC3E}">
        <p14:creationId xmlns:p14="http://schemas.microsoft.com/office/powerpoint/2010/main" val="11532011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7166"/>
    </mc:Choice>
    <mc:Fallback xmlns="">
      <p:transition spd="slow" advTm="27166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0B060-92A9-ED4B-AC92-19DA89B282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Treatments for infants &lt;44 weeks corrected gestational 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92D9F4-724C-8E4A-AA8B-C7C4BE3C28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201" y="1336431"/>
            <a:ext cx="11535399" cy="5521569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70000"/>
              </a:lnSpc>
            </a:pPr>
            <a:r>
              <a:rPr lang="en-US" dirty="0"/>
              <a:t>For first stage interventions, options open to babies &lt;44 weeks corrected gestational age (CGA): 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US" dirty="0"/>
              <a:t>       </a:t>
            </a:r>
            <a:r>
              <a:rPr lang="en-US" dirty="0" err="1"/>
              <a:t>Randomisation</a:t>
            </a:r>
            <a:r>
              <a:rPr lang="en-US" dirty="0"/>
              <a:t> 1A: 				</a:t>
            </a:r>
            <a:r>
              <a:rPr lang="en-US" dirty="0" err="1"/>
              <a:t>Randomisation</a:t>
            </a:r>
            <a:r>
              <a:rPr lang="en-US" dirty="0"/>
              <a:t> 1B:				</a:t>
            </a:r>
          </a:p>
          <a:p>
            <a:pPr lvl="1">
              <a:lnSpc>
                <a:spcPct val="170000"/>
              </a:lnSpc>
            </a:pPr>
            <a:r>
              <a:rPr lang="en-US" dirty="0"/>
              <a:t>Azithromycin 				Convalescent plasma</a:t>
            </a:r>
          </a:p>
          <a:p>
            <a:pPr lvl="1">
              <a:lnSpc>
                <a:spcPct val="170000"/>
              </a:lnSpc>
            </a:pPr>
            <a:r>
              <a:rPr lang="en-US" dirty="0"/>
              <a:t>Hydrocortisone 				No additional treatment </a:t>
            </a:r>
          </a:p>
          <a:p>
            <a:pPr lvl="1">
              <a:lnSpc>
                <a:spcPct val="170000"/>
              </a:lnSpc>
            </a:pPr>
            <a:r>
              <a:rPr lang="en-US" dirty="0"/>
              <a:t>No additional treatment</a:t>
            </a:r>
          </a:p>
          <a:p>
            <a:pPr>
              <a:lnSpc>
                <a:spcPct val="170000"/>
              </a:lnSpc>
            </a:pPr>
            <a:r>
              <a:rPr lang="en-US" sz="2400" dirty="0"/>
              <a:t>The hydrocortisone option is specific to infants CGA &lt;44 weeks and is not available to older infants and children</a:t>
            </a:r>
          </a:p>
          <a:p>
            <a:pPr>
              <a:lnSpc>
                <a:spcPct val="170000"/>
              </a:lnSpc>
            </a:pPr>
            <a:r>
              <a:rPr lang="en-US" sz="2500" dirty="0"/>
              <a:t>The second </a:t>
            </a:r>
            <a:r>
              <a:rPr lang="en-US" sz="2500" dirty="0" err="1"/>
              <a:t>randomisation</a:t>
            </a:r>
            <a:r>
              <a:rPr lang="en-US" sz="2500" dirty="0"/>
              <a:t> to Tocilizumab vs no additional treatment is NOT available to children less than 1 year.  </a:t>
            </a:r>
          </a:p>
          <a:p>
            <a:pPr>
              <a:lnSpc>
                <a:spcPct val="170000"/>
              </a:lnSpc>
            </a:pPr>
            <a:r>
              <a:rPr lang="en-US" sz="2400" dirty="0"/>
              <a:t>Specific neonatal and </a:t>
            </a:r>
            <a:r>
              <a:rPr lang="en-US" sz="2400" dirty="0" err="1"/>
              <a:t>paediatric</a:t>
            </a:r>
            <a:r>
              <a:rPr lang="en-US" sz="2400" dirty="0"/>
              <a:t> drug dosing and administration is available in the Frequently Asked Questions document on the RECOVERY website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6F5CEC47-3A28-3A44-BAFB-C07339508B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158" y="5520322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Helvetica" pitchFamily="2" charset="0"/>
              </a:rPr>
              <a:t/>
            </a:r>
            <a:br>
              <a:rPr kumimoji="0" lang="en-US" altLang="en-US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Helvetica" pitchFamily="2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0819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3796"/>
    </mc:Choice>
    <mc:Fallback xmlns="">
      <p:transition spd="slow" advTm="63796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E3159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916FEED5D5053469AFB61F4CDE271DB" ma:contentTypeVersion="10" ma:contentTypeDescription="Create a new document." ma:contentTypeScope="" ma:versionID="be7b01c1c9d9854398bd08dda007f5bd">
  <xsd:schema xmlns:xsd="http://www.w3.org/2001/XMLSchema" xmlns:xs="http://www.w3.org/2001/XMLSchema" xmlns:p="http://schemas.microsoft.com/office/2006/metadata/properties" xmlns:ns2="137f62fc-0309-469d-96f8-244e1f51aa13" targetNamespace="http://schemas.microsoft.com/office/2006/metadata/properties" ma:root="true" ma:fieldsID="b39352b5c98516622efad58e43a4abc4" ns2:_="">
    <xsd:import namespace="137f62fc-0309-469d-96f8-244e1f51aa1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7f62fc-0309-469d-96f8-244e1f51aa1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412AD73-C1FD-49B0-ACF6-15D917CCBFA5}">
  <ds:schemaRefs>
    <ds:schemaRef ds:uri="http://purl.org/dc/elements/1.1/"/>
    <ds:schemaRef ds:uri="http://www.w3.org/XML/1998/namespace"/>
    <ds:schemaRef ds:uri="http://schemas.microsoft.com/office/2006/documentManagement/types"/>
    <ds:schemaRef ds:uri="http://purl.org/dc/dcmitype/"/>
    <ds:schemaRef ds:uri="07b64a12-c14a-4a19-9dcb-6351a43e3aea"/>
    <ds:schemaRef ds:uri="http://schemas.microsoft.com/office/infopath/2007/PartnerControls"/>
    <ds:schemaRef ds:uri="http://schemas.openxmlformats.org/package/2006/metadata/core-properties"/>
    <ds:schemaRef ds:uri="6a5b09a2-01d5-4a1b-bc34-60f247c83f3d"/>
    <ds:schemaRef ds:uri="http://schemas.microsoft.com/office/2006/metadata/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8A2729FF-E1F5-43DA-A95B-34B39733FEA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F479A91-0C85-4EC2-AE85-AA71C2C0F76B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2364</TotalTime>
  <Words>565</Words>
  <Application>Microsoft Office PowerPoint</Application>
  <PresentationFormat>Widescreen</PresentationFormat>
  <Paragraphs>41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Courier New</vt:lpstr>
      <vt:lpstr>Helvetica</vt:lpstr>
      <vt:lpstr>Office Theme</vt:lpstr>
      <vt:lpstr> Randomised Evaluation of COVID-19 Therapy: the RECOVERY trial</vt:lpstr>
      <vt:lpstr>Background       </vt:lpstr>
      <vt:lpstr>Background, continued …..    </vt:lpstr>
      <vt:lpstr>Background, continued …..    </vt:lpstr>
      <vt:lpstr>Background, continued …..     </vt:lpstr>
      <vt:lpstr>Patient information leaflets and Consent</vt:lpstr>
      <vt:lpstr>Treatments for infants &lt;44 weeks corrected gestational age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Randomised Evaluation of COVID-19 Therapies: the RECOVERY trial</dc:title>
  <dc:creator>Richard Haynes</dc:creator>
  <cp:lastModifiedBy>Richard Haynes</cp:lastModifiedBy>
  <cp:revision>101</cp:revision>
  <cp:lastPrinted>2020-03-18T19:42:16Z</cp:lastPrinted>
  <dcterms:created xsi:type="dcterms:W3CDTF">2020-03-14T13:47:38Z</dcterms:created>
  <dcterms:modified xsi:type="dcterms:W3CDTF">2020-07-23T19:01:24Z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0x0101006916FEED5D5053469AFB61F4CDE271DB</vt:lpwstr>
  </property>
</Properties>
</file>