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83" r:id="rId6"/>
    <p:sldId id="293" r:id="rId7"/>
    <p:sldId id="292" r:id="rId8"/>
    <p:sldId id="290" r:id="rId9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Fleming" initials="PF" lastIdx="1" clrIdx="0">
    <p:extLst>
      <p:ext uri="{19B8F6BF-5375-455C-9EA6-DF929625EA0E}">
        <p15:presenceInfo xmlns:p15="http://schemas.microsoft.com/office/powerpoint/2012/main" userId="Paul Flemi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C00207-AE9A-4B53-85D8-17EB8400DA1A}" v="1" dt="2020-05-02T10:14:06.4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9" autoAdjust="0"/>
    <p:restoredTop sz="94660"/>
  </p:normalViewPr>
  <p:slideViewPr>
    <p:cSldViewPr snapToGrid="0">
      <p:cViewPr>
        <p:scale>
          <a:sx n="62" d="100"/>
          <a:sy n="62" d="100"/>
        </p:scale>
        <p:origin x="1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ust S.N." userId="1c19137c-3d41-46a6-ba15-eef9111a4c55" providerId="ADAL" clId="{89C00207-AE9A-4B53-85D8-17EB8400DA1A}"/>
    <pc:docChg chg="modSld">
      <pc:chgData name="Faust S.N." userId="1c19137c-3d41-46a6-ba15-eef9111a4c55" providerId="ADAL" clId="{89C00207-AE9A-4B53-85D8-17EB8400DA1A}" dt="2020-05-02T10:13:37.770" v="5" actId="20577"/>
      <pc:docMkLst>
        <pc:docMk/>
      </pc:docMkLst>
      <pc:sldChg chg="modSp mod">
        <pc:chgData name="Faust S.N." userId="1c19137c-3d41-46a6-ba15-eef9111a4c55" providerId="ADAL" clId="{89C00207-AE9A-4B53-85D8-17EB8400DA1A}" dt="2020-05-02T10:13:37.770" v="5" actId="20577"/>
        <pc:sldMkLst>
          <pc:docMk/>
          <pc:sldMk cId="3287056722" sldId="293"/>
        </pc:sldMkLst>
        <pc:spChg chg="mod">
          <ac:chgData name="Faust S.N." userId="1c19137c-3d41-46a6-ba15-eef9111a4c55" providerId="ADAL" clId="{89C00207-AE9A-4B53-85D8-17EB8400DA1A}" dt="2020-05-02T10:13:37.770" v="5" actId="20577"/>
          <ac:spMkLst>
            <pc:docMk/>
            <pc:sldMk cId="3287056722" sldId="293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cpch.ac.uk/resources/covid-19-clinical-management-children-admitted-hospital-suspected-covid-19#nhs-clinical-management-guidance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Randomised Evaluation of COVID-19 Therapy:</a:t>
            </a:r>
            <a:br>
              <a:rPr lang="en-GB" dirty="0"/>
            </a:br>
            <a:r>
              <a:rPr lang="en-GB" dirty="0"/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2240" y="4465638"/>
            <a:ext cx="9144000" cy="1655762"/>
          </a:xfrm>
        </p:spPr>
        <p:txBody>
          <a:bodyPr/>
          <a:lstStyle/>
          <a:p>
            <a:r>
              <a:rPr lang="en-GB" dirty="0"/>
              <a:t>Additional Specific information for </a:t>
            </a:r>
          </a:p>
          <a:p>
            <a:r>
              <a:rPr lang="en-GB" dirty="0"/>
              <a:t>Newborn Babies (less than or equal to 28 days old)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436864"/>
            <a:ext cx="11177899" cy="5046438"/>
          </a:xfrm>
        </p:spPr>
        <p:txBody>
          <a:bodyPr>
            <a:noAutofit/>
          </a:bodyPr>
          <a:lstStyle/>
          <a:p>
            <a:r>
              <a:rPr lang="en-GB" sz="2400" dirty="0"/>
              <a:t>Transmission of COVID-19 from a mother to her unborn baby is very unlikely and there is a low risk of babies being infected at birth even if born to a confirmed COVID-19 positive mother.</a:t>
            </a:r>
          </a:p>
          <a:p>
            <a:r>
              <a:rPr lang="en-GB" sz="2400" dirty="0"/>
              <a:t>Infection in the neonatal period (less than 28 days old) has been described, but the majority of babies who develop COVID-19 present with mild symptoms or are asymptomatic.</a:t>
            </a:r>
          </a:p>
          <a:p>
            <a:r>
              <a:rPr lang="en-GB" sz="2400" dirty="0"/>
              <a:t>Symptomatic babies can present days to weeks after birth.</a:t>
            </a:r>
          </a:p>
          <a:p>
            <a:r>
              <a:rPr lang="en-GB" sz="2400" dirty="0"/>
              <a:t>In the neonatal period, clinicians may chose to treat infants of any gestation on the basis of clinical signs alone if there is a high index of suspicion for COVID-19 infection.  This may especially be the case where the clinical deterioration is not explained by existing neonatal conditions.</a:t>
            </a:r>
          </a:p>
          <a:p>
            <a:r>
              <a:rPr lang="en-GB" sz="2400" dirty="0"/>
              <a:t>Where the cause of clinical deterioration or collapse is unknown, the possibility of COVID-19 infection should be considered. </a:t>
            </a:r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Background, continued …..</a:t>
            </a:r>
          </a:p>
        </p:txBody>
      </p:sp>
      <p:sp>
        <p:nvSpPr>
          <p:cNvPr id="6" name="Rectangle 5"/>
          <p:cNvSpPr/>
          <p:nvPr/>
        </p:nvSpPr>
        <p:spPr>
          <a:xfrm>
            <a:off x="101601" y="1399461"/>
            <a:ext cx="119075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For the few babies who develop suspected or confirmed infection, a robust evidence base is essential to guide the use of effective treatments and to avoid potential harm from severe or life-threatening disease.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There are currently no proven treatments for COVID-19 for either adults or children.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The Royal College of Paediatrics and Child Health (RCPCH) recommend that treatments for COVID-19 should only be used in the context of a treatment trial (</a:t>
            </a:r>
            <a:r>
              <a:rPr lang="en-GB" sz="2200" dirty="0">
                <a:hlinkClick r:id="rId2"/>
              </a:rPr>
              <a:t>RCPCH guidelines </a:t>
            </a:r>
            <a:r>
              <a:rPr lang="en-GB" sz="2200" dirty="0"/>
              <a:t>are constantly being updated please make sure you are aware of the latest version).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It is anticipated that any child with suspicion of COVID-19 being considered for treatment (over and above supportive care), should be enrolled in RECOVERY.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Criteria for starting babies less than or equal to 28 days old on the study treatments may include: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Increase in respiratory support to maintain oxygen saturations within accepted limits that is new or above a baby’s previous baseline, signs of sepsis with shock, encephalopathy, multi-organ failure. </a:t>
            </a:r>
          </a:p>
        </p:txBody>
      </p:sp>
    </p:spTree>
    <p:extLst>
      <p:ext uri="{BB962C8B-B14F-4D97-AF65-F5344CB8AC3E}">
        <p14:creationId xmlns:p14="http://schemas.microsoft.com/office/powerpoint/2010/main" val="3287056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38B57-1A4D-7541-B75D-B904ADF8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information leaflets and Consent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905B9-1254-D64A-9FA7-5D85D36DB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dirty="0"/>
              <a:t>Parents of babies, infants and children &lt;10 years of age should be provided with the ‘younger’ child’s information leaflet. The parent / guardian should sign the consent form.</a:t>
            </a:r>
          </a:p>
          <a:p>
            <a:endParaRPr lang="en-US" dirty="0"/>
          </a:p>
          <a:p>
            <a:r>
              <a:rPr lang="en-US" dirty="0"/>
              <a:t>Witnessed consent may be obtained over the telephone or web video link if hospital visiting rules or parental infection mean a parent / guardian cannot be physically present.</a:t>
            </a:r>
          </a:p>
        </p:txBody>
      </p:sp>
    </p:spTree>
    <p:extLst>
      <p:ext uri="{BB962C8B-B14F-4D97-AF65-F5344CB8AC3E}">
        <p14:creationId xmlns:p14="http://schemas.microsoft.com/office/powerpoint/2010/main" val="1153201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0B060-92A9-ED4B-AC92-19DA89B28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Paediatric</a:t>
            </a:r>
            <a:r>
              <a:rPr lang="en-US" dirty="0"/>
              <a:t> specific dosing of trial medication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2D9F4-724C-8E4A-AA8B-C7C4BE3C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1" y="1596884"/>
            <a:ext cx="11177899" cy="5078235"/>
          </a:xfrm>
        </p:spPr>
        <p:txBody>
          <a:bodyPr>
            <a:normAutofit/>
          </a:bodyPr>
          <a:lstStyle/>
          <a:p>
            <a:r>
              <a:rPr lang="en-US" dirty="0"/>
              <a:t>All five of the first stage interventions are open to children, however there are specific corticosteroid options for children. </a:t>
            </a:r>
          </a:p>
          <a:p>
            <a:r>
              <a:rPr lang="en-US" dirty="0"/>
              <a:t>Drugs/ages NOT open to babies and young children include: </a:t>
            </a:r>
          </a:p>
          <a:p>
            <a:pPr lvl="1"/>
            <a:r>
              <a:rPr lang="en-US" dirty="0"/>
              <a:t>Lopinavir-Ritonavir (</a:t>
            </a:r>
            <a:r>
              <a:rPr lang="en-GB" dirty="0"/>
              <a:t>&lt;42 weeks </a:t>
            </a:r>
            <a:r>
              <a:rPr lang="en-GB" u="sng" dirty="0"/>
              <a:t>or</a:t>
            </a:r>
            <a:r>
              <a:rPr lang="en-GB" dirty="0"/>
              <a:t> babies with postnatal age of &lt; 14 days)</a:t>
            </a:r>
          </a:p>
          <a:p>
            <a:pPr lvl="1"/>
            <a:r>
              <a:rPr lang="en-US" dirty="0"/>
              <a:t>Hydroxychloroquine </a:t>
            </a:r>
            <a:r>
              <a:rPr lang="en-GB" dirty="0"/>
              <a:t>(postnatal age of &lt; 180 days)</a:t>
            </a:r>
            <a:r>
              <a:rPr lang="en-US" dirty="0"/>
              <a:t> </a:t>
            </a:r>
          </a:p>
          <a:p>
            <a:r>
              <a:rPr lang="en-US" dirty="0"/>
              <a:t>Second </a:t>
            </a:r>
            <a:r>
              <a:rPr lang="en-US" dirty="0" err="1"/>
              <a:t>randomisation</a:t>
            </a:r>
            <a:r>
              <a:rPr lang="en-US" dirty="0"/>
              <a:t> to Tocilizumab is NOT available to children or infants less than 1 year of age.  </a:t>
            </a:r>
          </a:p>
          <a:p>
            <a:r>
              <a:rPr lang="en-US" b="1" dirty="0"/>
              <a:t>A specific </a:t>
            </a:r>
            <a:r>
              <a:rPr lang="en-US" b="1" dirty="0" err="1"/>
              <a:t>paediatric</a:t>
            </a:r>
            <a:r>
              <a:rPr lang="en-US" b="1" dirty="0"/>
              <a:t> guidance document outlines drug dosing and administration in babies and children </a:t>
            </a:r>
          </a:p>
          <a:p>
            <a:r>
              <a:rPr lang="en-US" dirty="0"/>
              <a:t>This document also addresses frequently asked questions </a:t>
            </a:r>
          </a:p>
        </p:txBody>
      </p:sp>
    </p:spTree>
    <p:extLst>
      <p:ext uri="{BB962C8B-B14F-4D97-AF65-F5344CB8AC3E}">
        <p14:creationId xmlns:p14="http://schemas.microsoft.com/office/powerpoint/2010/main" val="730819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9" ma:contentTypeDescription="Create a new document." ma:contentTypeScope="" ma:versionID="03f31e82164f8e5b57758bba5e9a1598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57da00d1e81de49436a4690b4a844f8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F2FB745-5611-4F72-B81C-CC9CC31E0B91}"/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2003</TotalTime>
  <Words>522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 Randomised Evaluation of COVID-19 Therapy: the RECOVERY trial</vt:lpstr>
      <vt:lpstr>Background</vt:lpstr>
      <vt:lpstr>Background, continued …..</vt:lpstr>
      <vt:lpstr>Patient information leaflets and Consent</vt:lpstr>
      <vt:lpstr>Paediatric specific dosing of trial medication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Faust S.N.</cp:lastModifiedBy>
  <cp:revision>88</cp:revision>
  <cp:lastPrinted>2020-03-18T19:42:16Z</cp:lastPrinted>
  <dcterms:created xsi:type="dcterms:W3CDTF">2020-03-14T13:47:38Z</dcterms:created>
  <dcterms:modified xsi:type="dcterms:W3CDTF">2020-05-02T10:14:16Z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