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59" r:id="rId6"/>
    <p:sldId id="295" r:id="rId7"/>
    <p:sldId id="284" r:id="rId8"/>
    <p:sldId id="288" r:id="rId9"/>
    <p:sldId id="296" r:id="rId10"/>
    <p:sldId id="290" r:id="rId11"/>
    <p:sldId id="291" r:id="rId12"/>
    <p:sldId id="297" r:id="rId13"/>
    <p:sldId id="292" r:id="rId14"/>
    <p:sldId id="293" r:id="rId15"/>
    <p:sldId id="261" r:id="rId16"/>
    <p:sldId id="294" r:id="rId17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  <a:srgbClr val="4473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0D07F9-A76E-404D-9ED0-F905E60AB659}" v="13" dt="2020-05-06T16:34:07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Farrell" userId="S::clme0290@ox.ac.uk::425daac9-dfee-4454-9e31-f88192d767a5" providerId="AD" clId="Web-{BD0D07F9-A76E-404D-9ED0-F905E60AB659}"/>
    <pc:docChg chg="modSld">
      <pc:chgData name="Barbara Farrell" userId="S::clme0290@ox.ac.uk::425daac9-dfee-4454-9e31-f88192d767a5" providerId="AD" clId="Web-{BD0D07F9-A76E-404D-9ED0-F905E60AB659}" dt="2020-05-06T16:34:07.790" v="12" actId="20577"/>
      <pc:docMkLst>
        <pc:docMk/>
      </pc:docMkLst>
      <pc:sldChg chg="modSp">
        <pc:chgData name="Barbara Farrell" userId="S::clme0290@ox.ac.uk::425daac9-dfee-4454-9e31-f88192d767a5" providerId="AD" clId="Web-{BD0D07F9-A76E-404D-9ED0-F905E60AB659}" dt="2020-05-06T16:34:07.790" v="12" actId="20577"/>
        <pc:sldMkLst>
          <pc:docMk/>
          <pc:sldMk cId="4051961439" sldId="284"/>
        </pc:sldMkLst>
        <pc:spChg chg="mod">
          <ac:chgData name="Barbara Farrell" userId="S::clme0290@ox.ac.uk::425daac9-dfee-4454-9e31-f88192d767a5" providerId="AD" clId="Web-{BD0D07F9-A76E-404D-9ED0-F905E60AB659}" dt="2020-05-06T16:34:07.790" v="12" actId="20577"/>
          <ac:spMkLst>
            <pc:docMk/>
            <pc:sldMk cId="4051961439" sldId="284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Second Randomisation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randomisation: process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87" y="1975416"/>
            <a:ext cx="10511176" cy="4316867"/>
          </a:xfrm>
          <a:prstGeom prst="rect">
            <a:avLst/>
          </a:prstGeom>
        </p:spPr>
      </p:pic>
      <p:sp>
        <p:nvSpPr>
          <p:cNvPr id="6" name="Line Callout 1 5"/>
          <p:cNvSpPr/>
          <p:nvPr/>
        </p:nvSpPr>
        <p:spPr>
          <a:xfrm>
            <a:off x="10030754" y="4061391"/>
            <a:ext cx="1504950" cy="2600325"/>
          </a:xfrm>
          <a:prstGeom prst="borderCallout1">
            <a:avLst>
              <a:gd name="adj1" fmla="val 50984"/>
              <a:gd name="adj2" fmla="val -738"/>
              <a:gd name="adj3" fmla="val 50229"/>
              <a:gd name="adj4" fmla="val -249725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Drop-down: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CPAP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High-flow nasal O</a:t>
            </a:r>
            <a:r>
              <a:rPr lang="en-GB" baseline="-25000" dirty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ECMO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10021229" y="1490664"/>
            <a:ext cx="1504950" cy="1659572"/>
          </a:xfrm>
          <a:prstGeom prst="borderCallout1">
            <a:avLst>
              <a:gd name="adj1" fmla="val 50984"/>
              <a:gd name="adj2" fmla="val -738"/>
              <a:gd name="adj3" fmla="val 104665"/>
              <a:gd name="adj4" fmla="val -87067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Check that correct participant has been selected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6952274" y="4345023"/>
            <a:ext cx="865846" cy="550827"/>
          </a:xfrm>
          <a:prstGeom prst="borderCallout1">
            <a:avLst>
              <a:gd name="adj1" fmla="val 50984"/>
              <a:gd name="adj2" fmla="val -738"/>
              <a:gd name="adj3" fmla="val 77897"/>
              <a:gd name="adj4" fmla="val -66012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Yes/No</a:t>
            </a:r>
          </a:p>
        </p:txBody>
      </p:sp>
    </p:spTree>
    <p:extLst>
      <p:ext uri="{BB962C8B-B14F-4D97-AF65-F5344CB8AC3E}">
        <p14:creationId xmlns:p14="http://schemas.microsoft.com/office/powerpoint/2010/main" val="2611244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randomisation: process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24" y="1351382"/>
            <a:ext cx="10550251" cy="5400967"/>
          </a:xfrm>
          <a:prstGeom prst="rect">
            <a:avLst/>
          </a:prstGeom>
        </p:spPr>
      </p:pic>
      <p:sp>
        <p:nvSpPr>
          <p:cNvPr id="7" name="Line Callout 1 6"/>
          <p:cNvSpPr/>
          <p:nvPr/>
        </p:nvSpPr>
        <p:spPr>
          <a:xfrm>
            <a:off x="10013211" y="1461319"/>
            <a:ext cx="2137457" cy="2203012"/>
          </a:xfrm>
          <a:prstGeom prst="borderCallout1">
            <a:avLst>
              <a:gd name="adj1" fmla="val 50984"/>
              <a:gd name="adj2" fmla="val -738"/>
              <a:gd name="adj3" fmla="val 27875"/>
              <a:gd name="adj4" fmla="val -31474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Either enter result (“0” if below limit); or tick box if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not measured; or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Above limit (e.g. &gt;250)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9382125" y="2581275"/>
            <a:ext cx="631086" cy="600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8677275" y="2562825"/>
            <a:ext cx="1335936" cy="867178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Line Callout 1 11"/>
          <p:cNvSpPr/>
          <p:nvPr/>
        </p:nvSpPr>
        <p:spPr>
          <a:xfrm>
            <a:off x="6942749" y="4061390"/>
            <a:ext cx="865846" cy="550827"/>
          </a:xfrm>
          <a:prstGeom prst="borderCallout1">
            <a:avLst>
              <a:gd name="adj1" fmla="val 50984"/>
              <a:gd name="adj2" fmla="val -738"/>
              <a:gd name="adj3" fmla="val 10458"/>
              <a:gd name="adj4" fmla="val -81413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Yes/No</a:t>
            </a:r>
          </a:p>
        </p:txBody>
      </p:sp>
      <p:sp>
        <p:nvSpPr>
          <p:cNvPr id="13" name="Line Callout 1 12"/>
          <p:cNvSpPr/>
          <p:nvPr/>
        </p:nvSpPr>
        <p:spPr>
          <a:xfrm>
            <a:off x="6942749" y="5557435"/>
            <a:ext cx="865846" cy="550827"/>
          </a:xfrm>
          <a:prstGeom prst="borderCallout1">
            <a:avLst>
              <a:gd name="adj1" fmla="val 50984"/>
              <a:gd name="adj2" fmla="val -738"/>
              <a:gd name="adj3" fmla="val -25856"/>
              <a:gd name="adj4" fmla="val -82513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Yes/No</a:t>
            </a:r>
          </a:p>
        </p:txBody>
      </p:sp>
      <p:cxnSp>
        <p:nvCxnSpPr>
          <p:cNvPr id="14" name="Straight Connector 13"/>
          <p:cNvCxnSpPr>
            <a:stCxn id="13" idx="2"/>
          </p:cNvCxnSpPr>
          <p:nvPr/>
        </p:nvCxnSpPr>
        <p:spPr>
          <a:xfrm flipH="1">
            <a:off x="6248400" y="5832849"/>
            <a:ext cx="694349" cy="396501"/>
          </a:xfrm>
          <a:prstGeom prst="line">
            <a:avLst/>
          </a:prstGeom>
          <a:ln w="38100">
            <a:solidFill>
              <a:srgbClr val="44739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50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Tocilizumab</a:t>
            </a:r>
            <a:r>
              <a:rPr lang="en-GB" dirty="0"/>
              <a:t> prescribing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Weight-based dose</a:t>
            </a:r>
            <a:endParaRPr lang="en-GB" dirty="0"/>
          </a:p>
          <a:p>
            <a:pPr lvl="1"/>
            <a:r>
              <a:rPr lang="en-GB" dirty="0"/>
              <a:t>Can use estimated weight if measurement not available/possible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If weight ≤40 kg, prescribe 8 mg/kg</a:t>
            </a:r>
          </a:p>
          <a:p>
            <a:pPr lvl="1"/>
            <a:r>
              <a:rPr lang="en-GB" dirty="0"/>
              <a:t>Single intravenous infusion over 60 minutes in 100 mL 0.9% sodium chloride</a:t>
            </a:r>
          </a:p>
          <a:p>
            <a:pPr lvl="1"/>
            <a:endParaRPr lang="en-GB" dirty="0"/>
          </a:p>
          <a:p>
            <a:r>
              <a:rPr lang="en-GB" b="1" dirty="0"/>
              <a:t>Second dose</a:t>
            </a:r>
            <a:r>
              <a:rPr lang="en-GB" dirty="0"/>
              <a:t> can be given ≥12 &lt;24 hours later if – in clinician’s opinion – the patient’s condition has not improved</a:t>
            </a:r>
            <a:endParaRPr lang="en-GB" b="1" dirty="0"/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129341"/>
              </p:ext>
            </p:extLst>
          </p:nvPr>
        </p:nvGraphicFramePr>
        <p:xfrm>
          <a:off x="2602237" y="2423884"/>
          <a:ext cx="6981826" cy="146304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3490913">
                  <a:extLst>
                    <a:ext uri="{9D8B030D-6E8A-4147-A177-3AD203B41FA5}">
                      <a16:colId xmlns:a16="http://schemas.microsoft.com/office/drawing/2014/main" val="1000364343"/>
                    </a:ext>
                  </a:extLst>
                </a:gridCol>
                <a:gridCol w="3490913">
                  <a:extLst>
                    <a:ext uri="{9D8B030D-6E8A-4147-A177-3AD203B41FA5}">
                      <a16:colId xmlns:a16="http://schemas.microsoft.com/office/drawing/2014/main" val="2426145236"/>
                    </a:ext>
                  </a:extLst>
                </a:gridCol>
              </a:tblGrid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Weight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Dose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0179201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&gt;40 and ≤65 kg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400 mg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2128360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&gt;65 and ≤90 kg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effectLst/>
                        </a:rPr>
                        <a:t>600 mg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9650263"/>
                  </a:ext>
                </a:extLst>
              </a:tr>
              <a:tr h="345083">
                <a:tc>
                  <a:txBody>
                    <a:bodyPr/>
                    <a:lstStyle/>
                    <a:p>
                      <a:r>
                        <a:rPr lang="en-GB" sz="2400">
                          <a:effectLst/>
                        </a:rPr>
                        <a:t>	   &gt;90 kg</a:t>
                      </a:r>
                      <a:endParaRPr lang="en-GB" sz="240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800 mg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445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Tocilizumab</a:t>
            </a:r>
            <a:r>
              <a:rPr lang="en-GB" dirty="0"/>
              <a:t> stock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Available via </a:t>
            </a:r>
            <a:r>
              <a:rPr lang="en-GB" dirty="0" err="1"/>
              <a:t>ImmForms</a:t>
            </a:r>
            <a:r>
              <a:rPr lang="en-GB" dirty="0"/>
              <a:t>/</a:t>
            </a:r>
            <a:r>
              <a:rPr lang="en-GB" dirty="0" err="1"/>
              <a:t>Movianto</a:t>
            </a:r>
            <a:r>
              <a:rPr lang="en-GB" dirty="0"/>
              <a:t> system</a:t>
            </a:r>
          </a:p>
          <a:p>
            <a:endParaRPr lang="en-GB" b="1" dirty="0"/>
          </a:p>
          <a:p>
            <a:r>
              <a:rPr lang="en-GB" dirty="0"/>
              <a:t>Sites will be able to order sufficient for 20 patients initially; please contact coordinating centre once 10 patients treated</a:t>
            </a:r>
            <a:r>
              <a:rPr lang="en-GB" b="1" dirty="0"/>
              <a:t> </a:t>
            </a:r>
          </a:p>
          <a:p>
            <a:endParaRPr lang="en-GB" b="1" dirty="0"/>
          </a:p>
          <a:p>
            <a:r>
              <a:rPr lang="en-GB" dirty="0"/>
              <a:t>Further information available at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0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IL-6 and </a:t>
            </a:r>
            <a:r>
              <a:rPr lang="en-GB" dirty="0" err="1"/>
              <a:t>Tocilizumab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5" name="Down Arrow Callout 4"/>
          <p:cNvSpPr/>
          <p:nvPr/>
        </p:nvSpPr>
        <p:spPr>
          <a:xfrm>
            <a:off x="285750" y="2219325"/>
            <a:ext cx="2646925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IL-6</a:t>
            </a:r>
            <a:r>
              <a:rPr lang="en-GB" dirty="0"/>
              <a:t> binds surface receptor</a:t>
            </a:r>
          </a:p>
        </p:txBody>
      </p:sp>
      <p:sp>
        <p:nvSpPr>
          <p:cNvPr id="6" name="Down Arrow Callout 5"/>
          <p:cNvSpPr/>
          <p:nvPr/>
        </p:nvSpPr>
        <p:spPr>
          <a:xfrm>
            <a:off x="3115701" y="2209800"/>
            <a:ext cx="2646925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IL-6</a:t>
            </a:r>
            <a:r>
              <a:rPr lang="en-GB" dirty="0"/>
              <a:t> binds soluble receptor</a:t>
            </a:r>
          </a:p>
        </p:txBody>
      </p:sp>
      <p:sp>
        <p:nvSpPr>
          <p:cNvPr id="7" name="Down Arrow Callout 6"/>
          <p:cNvSpPr/>
          <p:nvPr/>
        </p:nvSpPr>
        <p:spPr>
          <a:xfrm>
            <a:off x="280989" y="3371850"/>
            <a:ext cx="5481638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IL-6/IL-6R complex binds gp130 on cell surface</a:t>
            </a:r>
          </a:p>
        </p:txBody>
      </p:sp>
      <p:sp>
        <p:nvSpPr>
          <p:cNvPr id="9" name="Down Arrow Callout 8"/>
          <p:cNvSpPr/>
          <p:nvPr/>
        </p:nvSpPr>
        <p:spPr>
          <a:xfrm>
            <a:off x="280988" y="4524375"/>
            <a:ext cx="5481638" cy="103559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IL-6/IL-6R/gp130 complex activates JAK1/2-STAT1/3 signalling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0988" y="5676900"/>
            <a:ext cx="5481638" cy="695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Inflammatory processes </a:t>
            </a:r>
          </a:p>
          <a:p>
            <a:pPr algn="ctr"/>
            <a:r>
              <a:rPr lang="en-GB" dirty="0"/>
              <a:t>(CRP production, B cell stimulation, T cell differentiation)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989" y="1638300"/>
            <a:ext cx="548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NORMAL</a:t>
            </a:r>
          </a:p>
        </p:txBody>
      </p:sp>
      <p:sp>
        <p:nvSpPr>
          <p:cNvPr id="17" name="Down Arrow Callout 16"/>
          <p:cNvSpPr/>
          <p:nvPr/>
        </p:nvSpPr>
        <p:spPr>
          <a:xfrm>
            <a:off x="6319837" y="2219325"/>
            <a:ext cx="2646925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Tocilizumab</a:t>
            </a:r>
            <a:r>
              <a:rPr lang="en-GB" dirty="0"/>
              <a:t> binds surface receptor</a:t>
            </a:r>
          </a:p>
        </p:txBody>
      </p:sp>
      <p:sp>
        <p:nvSpPr>
          <p:cNvPr id="18" name="Down Arrow Callout 17"/>
          <p:cNvSpPr/>
          <p:nvPr/>
        </p:nvSpPr>
        <p:spPr>
          <a:xfrm>
            <a:off x="9149788" y="2209800"/>
            <a:ext cx="2646925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Tocilizumab</a:t>
            </a:r>
            <a:r>
              <a:rPr lang="en-GB" dirty="0"/>
              <a:t> binds soluble receptor</a:t>
            </a:r>
          </a:p>
        </p:txBody>
      </p:sp>
      <p:sp>
        <p:nvSpPr>
          <p:cNvPr id="19" name="Down Arrow Callout 18"/>
          <p:cNvSpPr/>
          <p:nvPr/>
        </p:nvSpPr>
        <p:spPr>
          <a:xfrm>
            <a:off x="6315076" y="3371850"/>
            <a:ext cx="5481638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IL-6 cannot bind either surface or soluble receptor</a:t>
            </a:r>
          </a:p>
        </p:txBody>
      </p:sp>
      <p:sp>
        <p:nvSpPr>
          <p:cNvPr id="20" name="Down Arrow Callout 19"/>
          <p:cNvSpPr/>
          <p:nvPr/>
        </p:nvSpPr>
        <p:spPr>
          <a:xfrm>
            <a:off x="6315075" y="4524375"/>
            <a:ext cx="5481638" cy="1035590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IL-6/IL-6R complexes cannot bind to gp130 so no activation of JAK1/2-STAT1/3 pathway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15075" y="5676900"/>
            <a:ext cx="5481638" cy="6953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Reduced inflammation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15075" y="1638300"/>
            <a:ext cx="548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IN PRESENCE OF TOCILIZUMAB</a:t>
            </a:r>
          </a:p>
        </p:txBody>
      </p:sp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Tocilizumab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Humanized monoclonal antibody against IL-6 receptor</a:t>
            </a:r>
          </a:p>
          <a:p>
            <a:endParaRPr lang="en-GB" dirty="0"/>
          </a:p>
          <a:p>
            <a:r>
              <a:rPr lang="en-GB" dirty="0"/>
              <a:t>Licensed for treatment in:</a:t>
            </a:r>
          </a:p>
          <a:p>
            <a:pPr lvl="1"/>
            <a:r>
              <a:rPr lang="en-GB" dirty="0"/>
              <a:t>Rheumatoid arthritis</a:t>
            </a:r>
          </a:p>
          <a:p>
            <a:pPr lvl="1"/>
            <a:r>
              <a:rPr lang="en-GB" dirty="0"/>
              <a:t>Cytokine release syndrome (CRS) after CAR-T cell therapy (new treatment for haematological malignancy)</a:t>
            </a:r>
          </a:p>
          <a:p>
            <a:pPr lvl="1"/>
            <a:endParaRPr lang="en-GB" dirty="0"/>
          </a:p>
          <a:p>
            <a:r>
              <a:rPr lang="en-GB" dirty="0"/>
              <a:t>Also being tested in REMAP-CAP and COVACTA trials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1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or suspected SARS-CoV-2 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Azithromycin</a:t>
            </a:r>
          </a:p>
          <a:p>
            <a:pPr algn="ctr"/>
            <a:r>
              <a:rPr lang="en-GB" dirty="0"/>
              <a:t>500 mg od PO/IV for 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Hydroxychloroquine</a:t>
            </a:r>
            <a:endParaRPr lang="en-GB" b="1" dirty="0"/>
          </a:p>
          <a:p>
            <a:pPr algn="ctr"/>
            <a:r>
              <a:rPr lang="en-GB" dirty="0"/>
              <a:t>See protocol for dosing</a:t>
            </a:r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second randomisation</a:t>
            </a:r>
          </a:p>
        </p:txBody>
      </p:sp>
      <p:sp>
        <p:nvSpPr>
          <p:cNvPr id="6" name="Oval 5"/>
          <p:cNvSpPr/>
          <p:nvPr/>
        </p:nvSpPr>
        <p:spPr>
          <a:xfrm>
            <a:off x="5477481" y="1604385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25559" y="1445586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5559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6935" y="5768801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Azithromycin</a:t>
            </a:r>
          </a:p>
          <a:p>
            <a:pPr algn="ctr"/>
            <a:r>
              <a:rPr lang="en-GB" dirty="0"/>
              <a:t>500 mg od PO/IV for 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4187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521117" y="1490663"/>
            <a:ext cx="1204158" cy="5132153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2000" b="1" dirty="0"/>
              <a:t>Mortality at 28 days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2000" b="1" dirty="0"/>
              <a:t>Need for ventilation; admission duration</a:t>
            </a:r>
            <a:endParaRPr lang="en-GB" dirty="0"/>
          </a:p>
        </p:txBody>
      </p:sp>
      <p:sp>
        <p:nvSpPr>
          <p:cNvPr id="12" name="Right Arrow 11"/>
          <p:cNvSpPr/>
          <p:nvPr/>
        </p:nvSpPr>
        <p:spPr>
          <a:xfrm>
            <a:off x="10190105" y="3727963"/>
            <a:ext cx="211195" cy="612475"/>
          </a:xfrm>
          <a:prstGeom prst="rightArrow">
            <a:avLst>
              <a:gd name="adj1" fmla="val 50000"/>
              <a:gd name="adj2" fmla="val 8160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8408616" y="1566863"/>
            <a:ext cx="0" cy="492238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8408616" y="404616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683" y="165100"/>
            <a:ext cx="2880360" cy="899160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525559" y="4703584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Hydroxychloroquine</a:t>
            </a:r>
            <a:endParaRPr lang="en-GB" b="1" dirty="0"/>
          </a:p>
          <a:p>
            <a:pPr algn="ctr"/>
            <a:r>
              <a:rPr lang="en-GB" dirty="0"/>
              <a:t>See protocol for dosing</a:t>
            </a:r>
          </a:p>
        </p:txBody>
      </p:sp>
      <p:sp>
        <p:nvSpPr>
          <p:cNvPr id="30" name="Oval 29"/>
          <p:cNvSpPr/>
          <p:nvPr/>
        </p:nvSpPr>
        <p:spPr>
          <a:xfrm>
            <a:off x="5477148" y="2656146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1" name="Oval 30"/>
          <p:cNvSpPr/>
          <p:nvPr/>
        </p:nvSpPr>
        <p:spPr>
          <a:xfrm>
            <a:off x="5477148" y="3756016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2" name="Oval 31"/>
          <p:cNvSpPr/>
          <p:nvPr/>
        </p:nvSpPr>
        <p:spPr>
          <a:xfrm>
            <a:off x="5477148" y="4862383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sp>
        <p:nvSpPr>
          <p:cNvPr id="33" name="Oval 32"/>
          <p:cNvSpPr/>
          <p:nvPr/>
        </p:nvSpPr>
        <p:spPr>
          <a:xfrm>
            <a:off x="5477148" y="5927600"/>
            <a:ext cx="564300" cy="53641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</a:t>
            </a:r>
            <a:endParaRPr lang="en-GB" sz="1050" b="1" dirty="0"/>
          </a:p>
        </p:txBody>
      </p:sp>
      <p:grpSp>
        <p:nvGrpSpPr>
          <p:cNvPr id="38" name="Group 37"/>
          <p:cNvGrpSpPr/>
          <p:nvPr/>
        </p:nvGrpSpPr>
        <p:grpSpPr>
          <a:xfrm>
            <a:off x="6068701" y="1584325"/>
            <a:ext cx="537719" cy="583407"/>
            <a:chOff x="4906651" y="1584325"/>
            <a:chExt cx="537719" cy="583407"/>
          </a:xfrm>
        </p:grpSpPr>
        <p:cxnSp>
          <p:nvCxnSpPr>
            <p:cNvPr id="24" name="Straight Connector 23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6645760" y="1431769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642723" y="1964983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6068701" y="2668389"/>
            <a:ext cx="537719" cy="583407"/>
            <a:chOff x="4906651" y="1584325"/>
            <a:chExt cx="537719" cy="583407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ounded Rectangle 45"/>
          <p:cNvSpPr/>
          <p:nvPr/>
        </p:nvSpPr>
        <p:spPr>
          <a:xfrm>
            <a:off x="6645760" y="2515833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642723" y="304904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068701" y="3752453"/>
            <a:ext cx="537719" cy="583407"/>
            <a:chOff x="4906651" y="1584325"/>
            <a:chExt cx="537719" cy="583407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ounded Rectangle 52"/>
          <p:cNvSpPr/>
          <p:nvPr/>
        </p:nvSpPr>
        <p:spPr>
          <a:xfrm>
            <a:off x="6645760" y="359989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642723" y="413311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6068701" y="4836517"/>
            <a:ext cx="537719" cy="583407"/>
            <a:chOff x="4906651" y="1584325"/>
            <a:chExt cx="537719" cy="583407"/>
          </a:xfrm>
        </p:grpSpPr>
        <p:cxnSp>
          <p:nvCxnSpPr>
            <p:cNvPr id="56" name="Straight Connector 55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ounded Rectangle 59"/>
          <p:cNvSpPr/>
          <p:nvPr/>
        </p:nvSpPr>
        <p:spPr>
          <a:xfrm>
            <a:off x="6645760" y="468396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642723" y="5217175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6075253" y="5905843"/>
            <a:ext cx="537719" cy="583407"/>
            <a:chOff x="4906651" y="1584325"/>
            <a:chExt cx="537719" cy="583407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5090682" y="1605179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5090682" y="2141595"/>
              <a:ext cx="353688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118675" y="1584325"/>
              <a:ext cx="0" cy="583407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906651" y="1874870"/>
              <a:ext cx="184031" cy="0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ounded Rectangle 66"/>
          <p:cNvSpPr/>
          <p:nvPr/>
        </p:nvSpPr>
        <p:spPr>
          <a:xfrm>
            <a:off x="6652312" y="5753287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649275" y="6286501"/>
            <a:ext cx="1460016" cy="35163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H="1">
            <a:off x="4181750" y="4010466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8164202" y="1597869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8164202" y="6459937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8758014" y="3295626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8758014" y="4183155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Control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269363" y="3839558"/>
            <a:ext cx="54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vs</a:t>
            </a:r>
          </a:p>
        </p:txBody>
      </p:sp>
      <p:cxnSp>
        <p:nvCxnSpPr>
          <p:cNvPr id="95" name="Straight Connector 94"/>
          <p:cNvCxnSpPr/>
          <p:nvPr/>
        </p:nvCxnSpPr>
        <p:spPr>
          <a:xfrm flipH="1">
            <a:off x="4181750" y="1872593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4181750" y="2924354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4181750" y="5127062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4181750" y="6195808"/>
            <a:ext cx="12856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/>
          <p:cNvSpPr/>
          <p:nvPr/>
        </p:nvSpPr>
        <p:spPr>
          <a:xfrm>
            <a:off x="4381500" y="1445586"/>
            <a:ext cx="819150" cy="517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b="1" dirty="0"/>
              <a:t>SECOND RANDOMISATION ELIGIBILITY CRITERIA</a:t>
            </a:r>
          </a:p>
        </p:txBody>
      </p:sp>
    </p:spTree>
    <p:extLst>
      <p:ext uri="{BB962C8B-B14F-4D97-AF65-F5344CB8AC3E}">
        <p14:creationId xmlns:p14="http://schemas.microsoft.com/office/powerpoint/2010/main" val="2288157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Will not be conducted at all study sites due to limited drug supply</a:t>
            </a:r>
          </a:p>
          <a:p>
            <a:pPr lvl="1"/>
            <a:r>
              <a:rPr lang="en-GB" dirty="0"/>
              <a:t>Sufficient for 4000 participants to be randomised between </a:t>
            </a:r>
            <a:r>
              <a:rPr lang="en-GB" dirty="0" err="1"/>
              <a:t>tocilizumab</a:t>
            </a:r>
            <a:r>
              <a:rPr lang="en-GB" dirty="0"/>
              <a:t> and control</a:t>
            </a:r>
          </a:p>
          <a:p>
            <a:pPr lvl="1"/>
            <a:endParaRPr lang="en-GB" dirty="0"/>
          </a:p>
          <a:p>
            <a:r>
              <a:rPr lang="en-GB" dirty="0"/>
              <a:t>May be done at </a:t>
            </a:r>
            <a:r>
              <a:rPr lang="en-GB" u="sng" dirty="0"/>
              <a:t>any time</a:t>
            </a:r>
            <a:r>
              <a:rPr lang="en-GB" dirty="0"/>
              <a:t> from immediately after first randomisation until 21 days later</a:t>
            </a:r>
          </a:p>
          <a:p>
            <a:endParaRPr lang="en-GB" dirty="0"/>
          </a:p>
          <a:p>
            <a:r>
              <a:rPr lang="en-GB" dirty="0"/>
              <a:t>Consent included in main PIS/ICF (V4.1)</a:t>
            </a:r>
          </a:p>
          <a:p>
            <a:pPr lvl="1"/>
            <a:r>
              <a:rPr lang="en-GB" dirty="0"/>
              <a:t>For participants recruited using earlier PIS/ICF may be included without re-consent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22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randomisation: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Eligibility criteria:</a:t>
            </a:r>
          </a:p>
          <a:p>
            <a:pPr lvl="1"/>
            <a:r>
              <a:rPr lang="en-GB" dirty="0"/>
              <a:t>Receiving oxygen </a:t>
            </a:r>
            <a:r>
              <a:rPr lang="en-GB" u="sng" dirty="0"/>
              <a:t>or</a:t>
            </a:r>
            <a:r>
              <a:rPr lang="en-GB" dirty="0"/>
              <a:t> oxygen saturations &lt;92% on air</a:t>
            </a:r>
          </a:p>
          <a:p>
            <a:pPr lvl="1"/>
            <a:r>
              <a:rPr lang="en-GB" dirty="0"/>
              <a:t>CRP ≥75 mg/L</a:t>
            </a:r>
          </a:p>
          <a:p>
            <a:pPr lvl="1"/>
            <a:r>
              <a:rPr lang="en-GB" dirty="0"/>
              <a:t>No medical history that might, in the opinion of the attending clinician, put the patient at significant risk if s/he were to participate in this aspect of the RECOVERY trial</a:t>
            </a:r>
          </a:p>
          <a:p>
            <a:pPr lvl="2"/>
            <a:r>
              <a:rPr lang="en-GB" dirty="0"/>
              <a:t>e.g. clear evidence of secondary bacterial infection causing deterioration</a:t>
            </a:r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03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randomisation: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Access (</a:t>
            </a:r>
            <a:r>
              <a:rPr lang="en-GB" dirty="0" err="1"/>
              <a:t>i</a:t>
            </a:r>
            <a:r>
              <a:rPr lang="en-GB" dirty="0"/>
              <a:t>) via main randomisation system:</a:t>
            </a:r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4554" t="5182" r="30728" b="3950"/>
          <a:stretch/>
        </p:blipFill>
        <p:spPr>
          <a:xfrm>
            <a:off x="1978350" y="2133378"/>
            <a:ext cx="8229600" cy="38862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86732" y="5460521"/>
            <a:ext cx="733245" cy="37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978350" y="5477773"/>
            <a:ext cx="4114800" cy="293298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334883" y="5043797"/>
            <a:ext cx="4902679" cy="228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853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randomisation: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Or (ii) access at end of main randomisation:</a:t>
            </a:r>
          </a:p>
          <a:p>
            <a:endParaRPr lang="en-GB" dirty="0"/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86732" y="5460521"/>
            <a:ext cx="733245" cy="37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545" y="2026311"/>
            <a:ext cx="10957209" cy="40455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240215" y="5460521"/>
            <a:ext cx="1573824" cy="293298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55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B8B465-656A-4F43-ACD5-090575780A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6CF6CA-EA90-4B70-BFA6-D5B705FB60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53F0AD-32D4-4DED-A2DE-676961FE1D9C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37f62fc-0309-469d-96f8-244e1f51aa1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1955</TotalTime>
  <Words>575</Words>
  <Application>Microsoft Office PowerPoint</Application>
  <PresentationFormat>Widescreen</PresentationFormat>
  <Paragraphs>139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 Randomised Evaluation of COVID-19 Therapy: the RECOVERY trial</vt:lpstr>
      <vt:lpstr>IL-6 and Tocilizumab</vt:lpstr>
      <vt:lpstr>Tocilizumab</vt:lpstr>
      <vt:lpstr>RECOVERY trial design</vt:lpstr>
      <vt:lpstr>RECOVERY second randomisation</vt:lpstr>
      <vt:lpstr>Second randomisation</vt:lpstr>
      <vt:lpstr>Second randomisation: eligibility</vt:lpstr>
      <vt:lpstr>Second randomisation: access</vt:lpstr>
      <vt:lpstr>Second randomisation: access</vt:lpstr>
      <vt:lpstr>Second randomisation: process</vt:lpstr>
      <vt:lpstr>Second randomisation: process</vt:lpstr>
      <vt:lpstr>Tocilizumab prescribing</vt:lpstr>
      <vt:lpstr>Tocilizumab stock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Sheena Cameron</cp:lastModifiedBy>
  <cp:revision>75</cp:revision>
  <cp:lastPrinted>2020-03-18T19:42:16Z</cp:lastPrinted>
  <dcterms:created xsi:type="dcterms:W3CDTF">2020-03-14T13:47:38Z</dcterms:created>
  <dcterms:modified xsi:type="dcterms:W3CDTF">2020-05-07T08:30:40Z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