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300" r:id="rId3"/>
    <p:sldId id="326" r:id="rId4"/>
    <p:sldId id="325" r:id="rId5"/>
    <p:sldId id="328" r:id="rId6"/>
    <p:sldId id="327" r:id="rId7"/>
    <p:sldId id="329" r:id="rId8"/>
    <p:sldId id="331" r:id="rId9"/>
    <p:sldId id="339" r:id="rId10"/>
    <p:sldId id="330" r:id="rId11"/>
    <p:sldId id="340" r:id="rId12"/>
    <p:sldId id="332" r:id="rId13"/>
    <p:sldId id="341" r:id="rId14"/>
  </p:sldIdLst>
  <p:sldSz cx="12192000" cy="6858000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3E3B0-3F8F-4144-9128-8DC37F70D4BB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7EF8-089B-45D6-AA64-69C68296A4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364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better picture when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3B428C-C03D-4540-9D08-5CB96B2426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0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73" y="220571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 smtClean="0"/>
              <a:t>Convalescent Plasma</a:t>
            </a:r>
          </a:p>
          <a:p>
            <a:r>
              <a:rPr lang="en-GB" b="1" dirty="0" smtClean="0"/>
              <a:t>Research Team Training</a:t>
            </a:r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Prescription of CP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Adult dose: One unit (275 ± 75 mL) on days 1 and 2</a:t>
            </a:r>
          </a:p>
          <a:p>
            <a:pPr lvl="1"/>
            <a:r>
              <a:rPr lang="en-GB" dirty="0" smtClean="0"/>
              <a:t>At least 12 hours apart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Paediatric dose = 5 mL/kg </a:t>
            </a:r>
          </a:p>
          <a:p>
            <a:pPr lvl="1"/>
            <a:r>
              <a:rPr lang="en-GB" dirty="0" smtClean="0"/>
              <a:t>See protocol for neonatal details</a:t>
            </a:r>
          </a:p>
          <a:p>
            <a:pPr lvl="1"/>
            <a:endParaRPr lang="en-GB" dirty="0"/>
          </a:p>
          <a:p>
            <a:r>
              <a:rPr lang="en-GB" dirty="0" smtClean="0">
                <a:solidFill>
                  <a:prstClr val="black"/>
                </a:solidFill>
                <a:cs typeface="Arial"/>
              </a:rPr>
              <a:t>Administer as </a:t>
            </a:r>
            <a:r>
              <a:rPr lang="en-GB" dirty="0">
                <a:solidFill>
                  <a:prstClr val="black"/>
                </a:solidFill>
                <a:cs typeface="Arial"/>
              </a:rPr>
              <a:t>soon as possible and within 4 hours of defrosting if at room temperature or up to 24 hours if refrigerated between 2 - 6</a:t>
            </a:r>
            <a:r>
              <a:rPr lang="en-GB" baseline="30000" dirty="0">
                <a:solidFill>
                  <a:prstClr val="black"/>
                </a:solidFill>
                <a:cs typeface="Arial"/>
              </a:rPr>
              <a:t>o</a:t>
            </a:r>
            <a:r>
              <a:rPr lang="en-GB" dirty="0">
                <a:solidFill>
                  <a:prstClr val="black"/>
                </a:solidFill>
                <a:cs typeface="Arial"/>
              </a:rPr>
              <a:t>C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8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Administration of CP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standard administration checks as per local policy should be completed and documented</a:t>
            </a:r>
          </a:p>
          <a:p>
            <a:endParaRPr lang="en-GB" dirty="0"/>
          </a:p>
          <a:p>
            <a:r>
              <a:rPr lang="en-GB" dirty="0" smtClean="0"/>
              <a:t>If any adverse reactions are suspected, inform:</a:t>
            </a:r>
          </a:p>
          <a:p>
            <a:pPr lvl="1"/>
            <a:r>
              <a:rPr lang="en-GB" dirty="0" smtClean="0"/>
              <a:t>Managing medical team</a:t>
            </a:r>
          </a:p>
          <a:p>
            <a:pPr lvl="1"/>
            <a:r>
              <a:rPr lang="en-GB" dirty="0" smtClean="0"/>
              <a:t>Transfusion laboratory/practitioner who will complete Serious Hazard of Transfusion (SHOT) reporting as required</a:t>
            </a:r>
          </a:p>
          <a:p>
            <a:pPr lvl="1"/>
            <a:r>
              <a:rPr lang="en-GB" dirty="0" smtClean="0"/>
              <a:t>If with first unit, re-consider before giving second unit</a:t>
            </a:r>
          </a:p>
          <a:p>
            <a:pPr lvl="1"/>
            <a:r>
              <a:rPr lang="en-GB" dirty="0" smtClean="0"/>
              <a:t>Document in medical records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4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181975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Additional early safety data collection for first 200 CP recipients/controls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first 72 hours after randomisation, has the participant had:</a:t>
            </a:r>
          </a:p>
          <a:p>
            <a:pPr lvl="1"/>
            <a:r>
              <a:rPr lang="en-GB" dirty="0" smtClean="0"/>
              <a:t>Sudden </a:t>
            </a:r>
            <a:r>
              <a:rPr lang="en-GB" dirty="0"/>
              <a:t>worsening in respiratory status</a:t>
            </a:r>
          </a:p>
          <a:p>
            <a:pPr lvl="1"/>
            <a:r>
              <a:rPr lang="en-GB" dirty="0" smtClean="0"/>
              <a:t>Severe </a:t>
            </a:r>
            <a:r>
              <a:rPr lang="en-GB" dirty="0"/>
              <a:t>allergic reaction</a:t>
            </a:r>
          </a:p>
          <a:p>
            <a:pPr lvl="1"/>
            <a:r>
              <a:rPr lang="en-GB" dirty="0" smtClean="0"/>
              <a:t>Temperature </a:t>
            </a:r>
            <a:r>
              <a:rPr lang="en-GB" dirty="0"/>
              <a:t>&gt;39</a:t>
            </a:r>
            <a:r>
              <a:rPr lang="en-GB" baseline="30000" dirty="0"/>
              <a:t>o</a:t>
            </a:r>
            <a:r>
              <a:rPr lang="en-GB" dirty="0"/>
              <a:t>C or ≥2</a:t>
            </a:r>
            <a:r>
              <a:rPr lang="en-GB" baseline="30000" dirty="0"/>
              <a:t>o</a:t>
            </a:r>
            <a:r>
              <a:rPr lang="en-GB" dirty="0"/>
              <a:t>C rise above baseline</a:t>
            </a:r>
          </a:p>
          <a:p>
            <a:pPr lvl="1"/>
            <a:r>
              <a:rPr lang="en-GB" dirty="0" smtClean="0"/>
              <a:t>Sudden hypotension </a:t>
            </a:r>
            <a:r>
              <a:rPr lang="en-GB" sz="1800" dirty="0" smtClean="0"/>
              <a:t>(defined </a:t>
            </a:r>
            <a:r>
              <a:rPr lang="en-GB" sz="1800" dirty="0"/>
              <a:t>as either (</a:t>
            </a:r>
            <a:r>
              <a:rPr lang="en-GB" sz="1800" dirty="0" err="1"/>
              <a:t>i</a:t>
            </a:r>
            <a:r>
              <a:rPr lang="en-GB" sz="1800" dirty="0"/>
              <a:t>) sudden drop in systolic blood pressure </a:t>
            </a:r>
            <a:r>
              <a:rPr lang="en-GB" sz="1800" dirty="0" smtClean="0"/>
              <a:t>of ≥</a:t>
            </a:r>
            <a:r>
              <a:rPr lang="en-GB" sz="1800" dirty="0"/>
              <a:t>30 mmHg with systolic blood pressure ≤80 mmHg; or (ii) requiring urgent </a:t>
            </a:r>
            <a:r>
              <a:rPr lang="en-GB" sz="1800" dirty="0" smtClean="0"/>
              <a:t>medical attention)</a:t>
            </a:r>
            <a:endParaRPr lang="en-GB" dirty="0"/>
          </a:p>
          <a:p>
            <a:pPr lvl="1"/>
            <a:r>
              <a:rPr lang="en-GB" dirty="0" smtClean="0"/>
              <a:t>Clinical haemolysis </a:t>
            </a:r>
            <a:r>
              <a:rPr lang="en-GB" sz="1800" dirty="0" smtClean="0"/>
              <a:t>(defined </a:t>
            </a:r>
            <a:r>
              <a:rPr lang="en-GB" sz="1800" dirty="0"/>
              <a:t>as fall in haemoglobin plus one or more of the </a:t>
            </a:r>
            <a:r>
              <a:rPr lang="en-GB" sz="1800" dirty="0" smtClean="0"/>
              <a:t>following: rise </a:t>
            </a:r>
            <a:r>
              <a:rPr lang="en-GB" sz="1800" dirty="0"/>
              <a:t>in lactate dehydrogenase (LDH), rise in bilirubin, positive direct </a:t>
            </a:r>
            <a:r>
              <a:rPr lang="en-GB" sz="1800" dirty="0" err="1"/>
              <a:t>antiglobulin</a:t>
            </a:r>
            <a:r>
              <a:rPr lang="en-GB" sz="1800" dirty="0"/>
              <a:t> </a:t>
            </a:r>
            <a:r>
              <a:rPr lang="en-GB" sz="1800" dirty="0" smtClean="0"/>
              <a:t>test (DAT</a:t>
            </a:r>
            <a:r>
              <a:rPr lang="en-GB" sz="1800" dirty="0"/>
              <a:t>), or positive </a:t>
            </a:r>
            <a:r>
              <a:rPr lang="en-GB" sz="1800" dirty="0" err="1" smtClean="0"/>
              <a:t>crossmatch</a:t>
            </a:r>
            <a:r>
              <a:rPr lang="en-GB" sz="1800" dirty="0" smtClean="0"/>
              <a:t>)</a:t>
            </a:r>
          </a:p>
          <a:p>
            <a:endParaRPr lang="en-GB" sz="1800" dirty="0"/>
          </a:p>
          <a:p>
            <a:r>
              <a:rPr lang="en-GB" sz="2400" dirty="0" smtClean="0"/>
              <a:t>How many units of CP were given and were any stopped early</a:t>
            </a:r>
          </a:p>
          <a:p>
            <a:r>
              <a:rPr lang="en-GB" sz="2400" dirty="0" smtClean="0"/>
              <a:t>This information will be collected on additional </a:t>
            </a:r>
            <a:r>
              <a:rPr lang="en-GB" sz="2400" dirty="0" err="1" smtClean="0"/>
              <a:t>OpenClinica</a:t>
            </a:r>
            <a:r>
              <a:rPr lang="en-GB" sz="2400" dirty="0" smtClean="0"/>
              <a:t> form</a:t>
            </a:r>
          </a:p>
          <a:p>
            <a:r>
              <a:rPr lang="en-GB" sz="2400" dirty="0" smtClean="0"/>
              <a:t>Standard SHOT reporting will also be used for all participants receiving CP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79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Convalescent plasma (CP) is being offered in a factorial randomisation at entry into RECOVERY</a:t>
            </a:r>
          </a:p>
          <a:p>
            <a:endParaRPr lang="en-GB" dirty="0"/>
          </a:p>
          <a:p>
            <a:r>
              <a:rPr lang="en-GB" dirty="0" smtClean="0"/>
              <a:t>Participant may opt out of this part of the trial but still participate in the rest</a:t>
            </a:r>
          </a:p>
          <a:p>
            <a:endParaRPr lang="en-GB" dirty="0"/>
          </a:p>
          <a:p>
            <a:r>
              <a:rPr lang="en-GB" dirty="0" smtClean="0"/>
              <a:t>Ensure all participants are considered for the risk of transfusion-associated circulatory overload (TACO) before administering CP</a:t>
            </a:r>
          </a:p>
          <a:p>
            <a:endParaRPr lang="en-GB" dirty="0"/>
          </a:p>
          <a:p>
            <a:r>
              <a:rPr lang="en-GB" dirty="0" smtClean="0"/>
              <a:t>CP should be given according to local policy for blood products</a:t>
            </a:r>
          </a:p>
          <a:p>
            <a:endParaRPr lang="en-GB" dirty="0"/>
          </a:p>
          <a:p>
            <a:r>
              <a:rPr lang="en-GB" dirty="0" smtClean="0"/>
              <a:t>First 200 participants in this randomisation will have extra safety information collected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6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Trial design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2135" y="1837425"/>
            <a:ext cx="616065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94136" y="3735238"/>
            <a:ext cx="586597" cy="6124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29974" y="3472130"/>
            <a:ext cx="1138687" cy="113868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363884" y="1410418"/>
            <a:ext cx="3614468" cy="854015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No additional treatment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63884" y="2497347"/>
            <a:ext cx="3614468" cy="854015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highlight>
                  <a:srgbClr val="9E3159"/>
                </a:highlight>
              </a:rPr>
              <a:t>Lopinavir</a:t>
            </a:r>
            <a:r>
              <a:rPr lang="en-GB" b="1" dirty="0">
                <a:highlight>
                  <a:srgbClr val="9E3159"/>
                </a:highlight>
              </a:rPr>
              <a:t>-ritonavir</a:t>
            </a:r>
          </a:p>
          <a:p>
            <a:pPr algn="ctr"/>
            <a:r>
              <a:rPr lang="en-GB" dirty="0">
                <a:highlight>
                  <a:srgbClr val="9E3159"/>
                </a:highlight>
              </a:rPr>
              <a:t>400/100 mg </a:t>
            </a:r>
            <a:r>
              <a:rPr lang="en-GB" dirty="0" err="1">
                <a:highlight>
                  <a:srgbClr val="9E3159"/>
                </a:highlight>
              </a:rPr>
              <a:t>bd</a:t>
            </a:r>
            <a:r>
              <a:rPr lang="en-GB" dirty="0">
                <a:highlight>
                  <a:srgbClr val="9E3159"/>
                </a:highlight>
              </a:rPr>
              <a:t> PO for 10 days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55260" y="5923396"/>
            <a:ext cx="3614468" cy="854015"/>
          </a:xfrm>
          <a:prstGeom prst="roundRect">
            <a:avLst>
              <a:gd name="adj" fmla="val 16667"/>
            </a:avLst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Azithromycin</a:t>
            </a:r>
          </a:p>
          <a:p>
            <a:pPr algn="ctr"/>
            <a:r>
              <a:rPr lang="en-GB" dirty="0"/>
              <a:t>500 mg od PO/IV for 10 days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72512" y="3597217"/>
            <a:ext cx="3614468" cy="854015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Dexamethasone</a:t>
            </a:r>
          </a:p>
          <a:p>
            <a:pPr algn="ctr"/>
            <a:r>
              <a:rPr lang="en-GB" dirty="0"/>
              <a:t>6 mg od PO/IV for 10 days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353799" y="1837425"/>
            <a:ext cx="575093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10707632" y="3692006"/>
            <a:ext cx="586597" cy="6124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010196" y="1837426"/>
            <a:ext cx="8628" cy="454612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01572" y="6351915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92944" y="1837426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18824" y="4024225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018824" y="2921478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34793" y="4027170"/>
            <a:ext cx="18403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18824" y="5188787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363884" y="4740218"/>
            <a:ext cx="3614468" cy="854015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/>
              <a:t>Hydroxychloroquine</a:t>
            </a:r>
            <a:endParaRPr lang="en-GB" b="1" dirty="0"/>
          </a:p>
          <a:p>
            <a:pPr algn="ctr"/>
            <a:r>
              <a:rPr lang="en-GB" dirty="0"/>
              <a:t>See protocol for dosing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359307" y="1566863"/>
            <a:ext cx="0" cy="492238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359307" y="4056437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730839" y="3533539"/>
            <a:ext cx="1038457" cy="98714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R2</a:t>
            </a:r>
            <a:endParaRPr lang="en-GB" sz="1050" b="1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7114893" y="1597869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114893" y="6459937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9465444" y="3226889"/>
            <a:ext cx="1384580" cy="5508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Tocilizumab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465444" y="4204357"/>
            <a:ext cx="1384580" cy="85052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No additional treatment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7103468" y="2909622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092043" y="4059450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080618" y="5209278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071061" y="3528834"/>
            <a:ext cx="0" cy="98325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062437" y="4484496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044283" y="3528834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826647" y="4027111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733774F-944F-FE4F-83E7-D052ECD64C18}"/>
              </a:ext>
            </a:extLst>
          </p:cNvPr>
          <p:cNvCxnSpPr>
            <a:cxnSpLocks/>
          </p:cNvCxnSpPr>
          <p:nvPr/>
        </p:nvCxnSpPr>
        <p:spPr>
          <a:xfrm flipH="1">
            <a:off x="7377152" y="5941604"/>
            <a:ext cx="378671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33774F-944F-FE4F-83E7-D052ECD64C18}"/>
              </a:ext>
            </a:extLst>
          </p:cNvPr>
          <p:cNvCxnSpPr>
            <a:cxnSpLocks/>
          </p:cNvCxnSpPr>
          <p:nvPr/>
        </p:nvCxnSpPr>
        <p:spPr>
          <a:xfrm flipH="1">
            <a:off x="7377152" y="2264433"/>
            <a:ext cx="378671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2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7988447" cy="1325563"/>
          </a:xfrm>
        </p:spPr>
        <p:txBody>
          <a:bodyPr/>
          <a:lstStyle/>
          <a:p>
            <a:r>
              <a:rPr lang="en-GB" dirty="0" smtClean="0"/>
              <a:t>Adding convalescent plasma in factorial design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22135" y="1837425"/>
            <a:ext cx="616065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94136" y="3735238"/>
            <a:ext cx="586597" cy="6124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29974" y="3472130"/>
            <a:ext cx="1138687" cy="113868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353799" y="1837425"/>
            <a:ext cx="575093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10707632" y="3692006"/>
            <a:ext cx="586597" cy="6124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18824" y="2921478"/>
            <a:ext cx="0" cy="228780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018824" y="2921478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34793" y="4027170"/>
            <a:ext cx="18403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18824" y="5188787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363884" y="4740218"/>
            <a:ext cx="3614468" cy="8540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No additional treatment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359307" y="2264433"/>
            <a:ext cx="0" cy="367717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359307" y="4056437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730839" y="3533539"/>
            <a:ext cx="1038457" cy="9871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R2</a:t>
            </a:r>
            <a:endParaRPr lang="en-GB" sz="105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9465444" y="3226889"/>
            <a:ext cx="1384580" cy="550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Tocilizumab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465444" y="4204357"/>
            <a:ext cx="1384580" cy="8505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No additional treatment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7103468" y="2909622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080618" y="5209278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071061" y="3528834"/>
            <a:ext cx="0" cy="98325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062437" y="4484496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044283" y="3528834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826647" y="4027111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733774F-944F-FE4F-83E7-D052ECD64C18}"/>
              </a:ext>
            </a:extLst>
          </p:cNvPr>
          <p:cNvCxnSpPr>
            <a:cxnSpLocks/>
          </p:cNvCxnSpPr>
          <p:nvPr/>
        </p:nvCxnSpPr>
        <p:spPr>
          <a:xfrm flipH="1">
            <a:off x="7377152" y="5941604"/>
            <a:ext cx="378671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33774F-944F-FE4F-83E7-D052ECD64C18}"/>
              </a:ext>
            </a:extLst>
          </p:cNvPr>
          <p:cNvCxnSpPr>
            <a:cxnSpLocks/>
          </p:cNvCxnSpPr>
          <p:nvPr/>
        </p:nvCxnSpPr>
        <p:spPr>
          <a:xfrm flipH="1">
            <a:off x="7347882" y="2264433"/>
            <a:ext cx="38159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3363884" y="2501920"/>
            <a:ext cx="3614468" cy="85401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Convalescent Plasma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</a:rPr>
              <a:t>1 unit on day 1 &amp; 2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/>
              <a:t>Adding convalescent plasma in factorial design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2135" y="1837425"/>
            <a:ext cx="616065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94136" y="3735238"/>
            <a:ext cx="586597" cy="6124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29974" y="3472130"/>
            <a:ext cx="1138687" cy="113868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371448" y="2110683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SOC + CP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353799" y="1837425"/>
            <a:ext cx="575093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10707632" y="3692006"/>
            <a:ext cx="586597" cy="6124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3018824" y="2363640"/>
            <a:ext cx="0" cy="333266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001572" y="5696303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92944" y="2363640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018824" y="4024225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018824" y="3163018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834793" y="4027170"/>
            <a:ext cx="18403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18824" y="4886871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359307" y="2264433"/>
            <a:ext cx="0" cy="342916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359307" y="4056437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730839" y="3533539"/>
            <a:ext cx="1038457" cy="987143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R2</a:t>
            </a:r>
            <a:endParaRPr lang="en-GB" sz="1050" b="1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7114893" y="2266415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131684" y="5693594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9465444" y="3226889"/>
            <a:ext cx="1384580" cy="5508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chemeClr val="bg1"/>
                </a:solidFill>
              </a:rPr>
              <a:t>Tocilizumab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465444" y="4204357"/>
            <a:ext cx="1384580" cy="85052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No additional treatment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7114893" y="3163018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092043" y="4059450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085984" y="4886871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071061" y="3528834"/>
            <a:ext cx="0" cy="983252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062437" y="4484496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9044283" y="3528834"/>
            <a:ext cx="353688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826647" y="4027111"/>
            <a:ext cx="24441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733774F-944F-FE4F-83E7-D052ECD64C18}"/>
              </a:ext>
            </a:extLst>
          </p:cNvPr>
          <p:cNvCxnSpPr>
            <a:cxnSpLocks/>
          </p:cNvCxnSpPr>
          <p:nvPr/>
        </p:nvCxnSpPr>
        <p:spPr>
          <a:xfrm flipH="1">
            <a:off x="7377152" y="5536162"/>
            <a:ext cx="378671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33774F-944F-FE4F-83E7-D052ECD64C18}"/>
              </a:ext>
            </a:extLst>
          </p:cNvPr>
          <p:cNvCxnSpPr>
            <a:cxnSpLocks/>
          </p:cNvCxnSpPr>
          <p:nvPr/>
        </p:nvCxnSpPr>
        <p:spPr>
          <a:xfrm flipH="1">
            <a:off x="7359307" y="2436961"/>
            <a:ext cx="378671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371448" y="2927336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LOP + CP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378110" y="3774241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DEX + CP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91152" y="4638861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HCQ + CP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378110" y="5445584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AZM + CP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112818" y="2111313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SOC - CP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112818" y="2927966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LOP - CP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119480" y="3774871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DEX - CP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132522" y="4639491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HCQ - CP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19480" y="5446214"/>
            <a:ext cx="1545609" cy="496020"/>
          </a:xfrm>
          <a:prstGeom prst="roundRect">
            <a:avLst/>
          </a:prstGeom>
          <a:solidFill>
            <a:srgbClr val="9E31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AZM - CP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5871986" y="1742713"/>
            <a:ext cx="3293" cy="3249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164774" y="1730666"/>
            <a:ext cx="3293" cy="3249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140959" y="1742083"/>
            <a:ext cx="1764367" cy="6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201806" y="1949247"/>
            <a:ext cx="4194" cy="1474109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08346" y="1509713"/>
            <a:ext cx="0" cy="26273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65" idx="2"/>
          </p:cNvCxnSpPr>
          <p:nvPr/>
        </p:nvCxnSpPr>
        <p:spPr>
          <a:xfrm flipH="1">
            <a:off x="2609804" y="1533802"/>
            <a:ext cx="2413339" cy="931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64"/>
          <p:cNvSpPr/>
          <p:nvPr/>
        </p:nvSpPr>
        <p:spPr>
          <a:xfrm rot="16200000">
            <a:off x="2203675" y="1543119"/>
            <a:ext cx="812258" cy="812258"/>
          </a:xfrm>
          <a:prstGeom prst="arc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ounded Rectangle 72"/>
          <p:cNvSpPr/>
          <p:nvPr/>
        </p:nvSpPr>
        <p:spPr>
          <a:xfrm>
            <a:off x="3391152" y="6208178"/>
            <a:ext cx="1424749" cy="4960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CP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319676" y="6208808"/>
            <a:ext cx="1358455" cy="4960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No CP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875471" y="6252307"/>
            <a:ext cx="47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vs</a:t>
            </a:r>
            <a:endParaRPr lang="en-GB" b="1" i="1" dirty="0"/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5901635" y="6029323"/>
            <a:ext cx="0" cy="28151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4169713" y="6010275"/>
            <a:ext cx="0" cy="282214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158986" y="6028746"/>
            <a:ext cx="1764367" cy="63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023143" y="5891612"/>
            <a:ext cx="0" cy="11866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8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171396" y="1641806"/>
            <a:ext cx="7346033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400" dirty="0">
                <a:solidFill>
                  <a:prstClr val="black"/>
                </a:solidFill>
                <a:latin typeface="+mn-lt"/>
                <a:cs typeface="Arial"/>
              </a:rPr>
              <a:t>Convalescent plasma </a:t>
            </a:r>
            <a:r>
              <a:rPr lang="en-GB" sz="2400" dirty="0">
                <a:solidFill>
                  <a:prstClr val="black"/>
                </a:solidFill>
                <a:latin typeface="+mn-lt"/>
                <a:cs typeface="Arial"/>
              </a:rPr>
              <a:t>COVID-19 FFP</a:t>
            </a:r>
            <a:r>
              <a:rPr lang="en-GB" altLang="en-US" sz="2400" dirty="0">
                <a:solidFill>
                  <a:prstClr val="black"/>
                </a:solidFill>
                <a:latin typeface="+mn-lt"/>
                <a:cs typeface="Arial"/>
              </a:rPr>
              <a:t> (CP) is plasma donated from patients who have recovered from COVID-19 and contains antibodies </a:t>
            </a:r>
            <a:r>
              <a:rPr lang="en-GB" altLang="en-US" sz="2400" dirty="0" smtClean="0">
                <a:solidFill>
                  <a:prstClr val="black"/>
                </a:solidFill>
                <a:latin typeface="+mn-lt"/>
                <a:cs typeface="Arial"/>
              </a:rPr>
              <a:t>which may neutralise SARS-CoV-2 virus.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defRPr/>
            </a:pPr>
            <a:endParaRPr lang="en-GB" altLang="en-US" sz="24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2400" dirty="0" smtClean="0">
                <a:solidFill>
                  <a:prstClr val="black"/>
                </a:solidFill>
                <a:latin typeface="+mn-lt"/>
                <a:cs typeface="Arial"/>
              </a:rPr>
              <a:t>Some low quality data to suggest it may be effective in viral pneumonia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defRPr/>
            </a:pPr>
            <a:endParaRPr lang="en-GB" sz="2400" dirty="0">
              <a:solidFill>
                <a:prstClr val="black"/>
              </a:solidFill>
              <a:latin typeface="+mn-lt"/>
              <a:cs typeface="Arial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 smtClean="0">
                <a:solidFill>
                  <a:prstClr val="black"/>
                </a:solidFill>
                <a:latin typeface="+mn-lt"/>
                <a:cs typeface="Arial"/>
              </a:rPr>
              <a:t>Need robust data from larger RCTs so has been included in RECOVERY and REMAP-CAP protocols</a:t>
            </a:r>
            <a:endParaRPr lang="en-GB" dirty="0"/>
          </a:p>
        </p:txBody>
      </p:sp>
      <p:pic>
        <p:nvPicPr>
          <p:cNvPr id="2" name="Picture 5" descr="A picture containing white&#10;&#10;Description generated with very high confidence">
            <a:extLst>
              <a:ext uri="{FF2B5EF4-FFF2-40B4-BE49-F238E27FC236}">
                <a16:creationId xmlns:a16="http://schemas.microsoft.com/office/drawing/2014/main" id="{9F417236-7137-4939-985C-4679D7949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03" t="16588" r="5614" b="16588"/>
          <a:stretch/>
        </p:blipFill>
        <p:spPr>
          <a:xfrm rot="5400000">
            <a:off x="7064787" y="2215107"/>
            <a:ext cx="5214570" cy="3782384"/>
          </a:xfrm>
          <a:prstGeom prst="rect">
            <a:avLst/>
          </a:prstGeom>
        </p:spPr>
      </p:pic>
      <p:pic>
        <p:nvPicPr>
          <p:cNvPr id="9" name="Picture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8ACC825-798C-4594-B8E4-7F739FC2AC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769" b="20896"/>
          <a:stretch/>
        </p:blipFill>
        <p:spPr>
          <a:xfrm>
            <a:off x="8200826" y="4106299"/>
            <a:ext cx="2942493" cy="19387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DD653D-68AC-4C6C-AFDB-5FBF8D4B4ACC}"/>
              </a:ext>
            </a:extLst>
          </p:cNvPr>
          <p:cNvSpPr/>
          <p:nvPr/>
        </p:nvSpPr>
        <p:spPr>
          <a:xfrm>
            <a:off x="8850757" y="2679207"/>
            <a:ext cx="779931" cy="1255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923" y="6177095"/>
            <a:ext cx="2427382" cy="68090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838200" y="14741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/>
              <a:t>Convalescent plasma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2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Consent and Randomisation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RECOVERY PIS+ICF V5.0 has information on CP and extra line on consent form: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Randomisation form has questions on:</a:t>
            </a:r>
          </a:p>
          <a:p>
            <a:pPr lvl="1"/>
            <a:r>
              <a:rPr lang="en-GB" dirty="0" smtClean="0"/>
              <a:t>Participant’s willingness to receive CP (i.e. the answer above)</a:t>
            </a:r>
          </a:p>
          <a:p>
            <a:pPr lvl="1"/>
            <a:r>
              <a:rPr lang="en-GB" dirty="0" smtClean="0"/>
              <a:t>Participant’s suitability for CP</a:t>
            </a:r>
          </a:p>
          <a:p>
            <a:pPr lvl="1"/>
            <a:r>
              <a:rPr lang="en-GB" dirty="0" smtClean="0"/>
              <a:t>Availability of CP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0" y="2381853"/>
            <a:ext cx="12192000" cy="18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Allocation and access to CP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Allocations will be displayed: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BEFORE</a:t>
            </a:r>
            <a:r>
              <a:rPr lang="en-GB" dirty="0" smtClean="0"/>
              <a:t> convalescent plasma can be supplied by transfusion lab:</a:t>
            </a:r>
          </a:p>
          <a:p>
            <a:pPr lvl="1"/>
            <a:r>
              <a:rPr lang="en-GB" u="sng" dirty="0" smtClean="0"/>
              <a:t>Two</a:t>
            </a:r>
            <a:r>
              <a:rPr lang="en-GB" dirty="0" smtClean="0"/>
              <a:t> Group &amp; Screen samples must have been sent to laboratory (taken at separate times)</a:t>
            </a:r>
          </a:p>
          <a:p>
            <a:r>
              <a:rPr lang="en-GB" b="1" dirty="0" smtClean="0"/>
              <a:t>BEFORE</a:t>
            </a:r>
            <a:r>
              <a:rPr lang="en-GB" dirty="0" smtClean="0"/>
              <a:t> administering convalescent plasma:</a:t>
            </a:r>
          </a:p>
          <a:p>
            <a:pPr lvl="1"/>
            <a:r>
              <a:rPr lang="en-GB" dirty="0" smtClean="0"/>
              <a:t>Assess for potential transfusion associated circulatory overload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1026" name="Picture 7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147888"/>
            <a:ext cx="35718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3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 hazards of CP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Antibody-dependent enhancement</a:t>
            </a:r>
          </a:p>
          <a:p>
            <a:pPr lvl="1"/>
            <a:r>
              <a:rPr lang="en-GB" dirty="0" smtClean="0"/>
              <a:t>Theoretically antibodies may promote viral entry into cells and accelerate disease</a:t>
            </a:r>
          </a:p>
          <a:p>
            <a:pPr lvl="1"/>
            <a:r>
              <a:rPr lang="en-GB" dirty="0" smtClean="0"/>
              <a:t>No clear evidence of this in humans</a:t>
            </a:r>
          </a:p>
          <a:p>
            <a:pPr lvl="1"/>
            <a:endParaRPr lang="en-GB" dirty="0"/>
          </a:p>
          <a:p>
            <a:r>
              <a:rPr lang="en-GB" dirty="0" smtClean="0"/>
              <a:t>Transfusion-associated circulatory overload (TACO)</a:t>
            </a:r>
          </a:p>
          <a:p>
            <a:pPr lvl="1"/>
            <a:r>
              <a:rPr lang="en-GB" dirty="0" smtClean="0"/>
              <a:t>Assess patient’s volume status and risk of circulatory overload before prescribing CP</a:t>
            </a:r>
          </a:p>
          <a:p>
            <a:endParaRPr lang="en-GB" dirty="0"/>
          </a:p>
          <a:p>
            <a:r>
              <a:rPr lang="en-GB" dirty="0" smtClean="0"/>
              <a:t>Hypersensitivity reaction to plasma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26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 smtClean="0"/>
              <a:t>Transfusion-associated circulatory overload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5896599" cy="4580078"/>
          </a:xfrm>
        </p:spPr>
        <p:txBody>
          <a:bodyPr/>
          <a:lstStyle/>
          <a:p>
            <a:r>
              <a:rPr lang="en-GB" dirty="0" smtClean="0"/>
              <a:t>Most important cause of morbidity with transfusions</a:t>
            </a:r>
          </a:p>
          <a:p>
            <a:r>
              <a:rPr lang="en-GB" dirty="0" smtClean="0"/>
              <a:t>Consider:</a:t>
            </a:r>
          </a:p>
          <a:p>
            <a:pPr lvl="1"/>
            <a:r>
              <a:rPr lang="en-GB" dirty="0" smtClean="0"/>
              <a:t>Cardiac status</a:t>
            </a:r>
          </a:p>
          <a:p>
            <a:pPr lvl="1"/>
            <a:r>
              <a:rPr lang="en-GB" dirty="0" smtClean="0"/>
              <a:t>Pulmonary risk</a:t>
            </a:r>
          </a:p>
          <a:p>
            <a:pPr lvl="1"/>
            <a:r>
              <a:rPr lang="en-GB" dirty="0" smtClean="0"/>
              <a:t>Fluid balance</a:t>
            </a:r>
          </a:p>
          <a:p>
            <a:r>
              <a:rPr lang="en-GB" dirty="0" smtClean="0"/>
              <a:t>Actions could include:</a:t>
            </a:r>
          </a:p>
          <a:p>
            <a:pPr lvl="1"/>
            <a:r>
              <a:rPr lang="en-GB" dirty="0" smtClean="0"/>
              <a:t>Delay CP transfusion</a:t>
            </a:r>
          </a:p>
          <a:p>
            <a:pPr lvl="1"/>
            <a:r>
              <a:rPr lang="en-GB" dirty="0" smtClean="0"/>
              <a:t>Give at slower rate</a:t>
            </a:r>
          </a:p>
          <a:p>
            <a:pPr lvl="1"/>
            <a:r>
              <a:rPr lang="en-GB" dirty="0" smtClean="0"/>
              <a:t>Give with diuretic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5" y="1741858"/>
            <a:ext cx="6076950" cy="4290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9950" y="5992297"/>
            <a:ext cx="497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TACO checklist: available on study website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817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9" ma:contentTypeDescription="Create a new document." ma:contentTypeScope="" ma:versionID="03f31e82164f8e5b57758bba5e9a1598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57da00d1e81de49436a4690b4a844f8a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82CE74-328A-48CF-B374-8359A5958202}"/>
</file>

<file path=customXml/itemProps2.xml><?xml version="1.0" encoding="utf-8"?>
<ds:datastoreItem xmlns:ds="http://schemas.openxmlformats.org/officeDocument/2006/customXml" ds:itemID="{2A86EC6D-F8CD-4BB4-A26A-B4AF8DD87604}"/>
</file>

<file path=customXml/itemProps3.xml><?xml version="1.0" encoding="utf-8"?>
<ds:datastoreItem xmlns:ds="http://schemas.openxmlformats.org/officeDocument/2006/customXml" ds:itemID="{277021B4-6B6B-4B57-A33E-8CFC9FCCF0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</TotalTime>
  <Words>712</Words>
  <Application>Microsoft Office PowerPoint</Application>
  <PresentationFormat>Widescreen</PresentationFormat>
  <Paragraphs>134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 Randomised Evaluation of COVID-19 Therapy: the RECOVERY trial</vt:lpstr>
      <vt:lpstr>Trial design</vt:lpstr>
      <vt:lpstr>Adding convalescent plasma in factorial design</vt:lpstr>
      <vt:lpstr>Adding convalescent plasma in factorial design</vt:lpstr>
      <vt:lpstr>PowerPoint Presentation</vt:lpstr>
      <vt:lpstr>Consent and Randomisation</vt:lpstr>
      <vt:lpstr>Allocation and access to CP</vt:lpstr>
      <vt:lpstr>Potential hazards of CP</vt:lpstr>
      <vt:lpstr>Transfusion-associated circulatory overload</vt:lpstr>
      <vt:lpstr>Prescription of CP</vt:lpstr>
      <vt:lpstr>Administration of CP</vt:lpstr>
      <vt:lpstr>Additional early safety data collection for first 200 CP recipients/controls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Richard Haynes</cp:lastModifiedBy>
  <cp:revision>100</cp:revision>
  <cp:lastPrinted>2020-03-18T19:42:16Z</cp:lastPrinted>
  <dcterms:created xsi:type="dcterms:W3CDTF">2020-03-14T13:47:38Z</dcterms:created>
  <dcterms:modified xsi:type="dcterms:W3CDTF">2020-05-19T09:08:38Z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