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85" r:id="rId5"/>
    <p:sldId id="333" r:id="rId6"/>
    <p:sldId id="349" r:id="rId7"/>
    <p:sldId id="357" r:id="rId8"/>
    <p:sldId id="358" r:id="rId9"/>
    <p:sldId id="354" r:id="rId10"/>
    <p:sldId id="356" r:id="rId11"/>
    <p:sldId id="359" r:id="rId12"/>
    <p:sldId id="364" r:id="rId13"/>
    <p:sldId id="355" r:id="rId14"/>
    <p:sldId id="362" r:id="rId15"/>
    <p:sldId id="363" r:id="rId16"/>
  </p:sldIdLst>
  <p:sldSz cx="12192000" cy="6858000"/>
  <p:notesSz cx="6881813" cy="9661525"/>
  <p:embeddedFontLst>
    <p:embeddedFont>
      <p:font typeface="Calibri" panose="020F0502020204030204" pitchFamily="34" charset="0"/>
      <p:regular r:id="rId17"/>
      <p:bold r:id="rId18"/>
      <p:italic r:id="rId19"/>
      <p:boldItalic r:id="rId20"/>
    </p:embeddedFont>
  </p:embeddedFontLst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lies Gillesen" initials="AG" lastIdx="1" clrIdx="0">
    <p:extLst>
      <p:ext uri="{19B8F6BF-5375-455C-9EA6-DF929625EA0E}">
        <p15:presenceInfo xmlns:p15="http://schemas.microsoft.com/office/powerpoint/2012/main" userId="Annelies Gille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66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8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4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C00000"/>
                </a:solidFill>
                <a:latin typeface="+mn-lt"/>
              </a:rPr>
              <a:t/>
            </a:r>
            <a:br>
              <a:rPr lang="en-GB" b="1" dirty="0">
                <a:solidFill>
                  <a:srgbClr val="C00000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Randomised Evaluation of COVID-19 Therapy:</a:t>
            </a:r>
            <a:br>
              <a:rPr lang="en-GB" b="1" dirty="0">
                <a:solidFill>
                  <a:srgbClr val="9E3159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the RECOVERY trial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37138"/>
            <a:ext cx="9144000" cy="1655762"/>
          </a:xfrm>
        </p:spPr>
        <p:txBody>
          <a:bodyPr/>
          <a:lstStyle/>
          <a:p>
            <a:r>
              <a:rPr lang="en-GB" sz="2800" b="1" dirty="0" err="1" smtClean="0"/>
              <a:t>Sotrovimab</a:t>
            </a:r>
            <a:r>
              <a:rPr lang="en-GB" sz="2800" b="1" dirty="0" smtClean="0"/>
              <a:t> Training</a:t>
            </a:r>
          </a:p>
          <a:p>
            <a:endParaRPr lang="en-GB" sz="2800" b="1" dirty="0"/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</a:rPr>
              <a:t>14-Jan-2022</a:t>
            </a:r>
            <a:endParaRPr lang="en-GB" sz="2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6101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 of </a:t>
            </a:r>
            <a:r>
              <a:rPr lang="en-GB" dirty="0" err="1" smtClean="0"/>
              <a:t>sotrovimab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Largest trial to date is COMET-ICE which compared </a:t>
            </a:r>
            <a:r>
              <a:rPr lang="en-GB" dirty="0" err="1" smtClean="0"/>
              <a:t>sotrovimab</a:t>
            </a:r>
            <a:r>
              <a:rPr lang="en-GB" dirty="0" smtClean="0"/>
              <a:t> with placebo among outpatients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Infusion reactions will be recorded on trial follow-up form so please ensure they are recorded in medical records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934228"/>
              </p:ext>
            </p:extLst>
          </p:nvPr>
        </p:nvGraphicFramePr>
        <p:xfrm>
          <a:off x="2029150" y="2606764"/>
          <a:ext cx="812799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9821">
                  <a:extLst>
                    <a:ext uri="{9D8B030D-6E8A-4147-A177-3AD203B41FA5}">
                      <a16:colId xmlns:a16="http://schemas.microsoft.com/office/drawing/2014/main" val="3498090798"/>
                    </a:ext>
                  </a:extLst>
                </a:gridCol>
                <a:gridCol w="2299089">
                  <a:extLst>
                    <a:ext uri="{9D8B030D-6E8A-4147-A177-3AD203B41FA5}">
                      <a16:colId xmlns:a16="http://schemas.microsoft.com/office/drawing/2014/main" val="2297487649"/>
                    </a:ext>
                  </a:extLst>
                </a:gridCol>
                <a:gridCol w="2299089">
                  <a:extLst>
                    <a:ext uri="{9D8B030D-6E8A-4147-A177-3AD203B41FA5}">
                      <a16:colId xmlns:a16="http://schemas.microsoft.com/office/drawing/2014/main" val="1387763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Event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Sotrovimab</a:t>
                      </a:r>
                      <a:endParaRPr lang="en-GB" sz="2400" dirty="0" smtClean="0"/>
                    </a:p>
                    <a:p>
                      <a:pPr algn="ctr"/>
                      <a:r>
                        <a:rPr lang="en-GB" sz="2400" dirty="0" smtClean="0"/>
                        <a:t>(n=430)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Placebo</a:t>
                      </a:r>
                    </a:p>
                    <a:p>
                      <a:pPr algn="ctr"/>
                      <a:r>
                        <a:rPr lang="en-GB" sz="2400" dirty="0" smtClean="0"/>
                        <a:t>(n=438)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379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Any adverse event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73 (17%)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85 (19%)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255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Any serious</a:t>
                      </a:r>
                      <a:r>
                        <a:rPr lang="en-GB" sz="2400" baseline="0" dirty="0" smtClean="0"/>
                        <a:t> adverse event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 (2%)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26 (6%)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561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Any infusion-related reaction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6 (1%)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 (1%)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385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1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 of </a:t>
            </a:r>
            <a:r>
              <a:rPr lang="en-GB" dirty="0" err="1" smtClean="0"/>
              <a:t>sotrovimab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Infusion reactions will be recorded, including:</a:t>
            </a:r>
          </a:p>
          <a:p>
            <a:pPr lvl="1"/>
            <a:r>
              <a:rPr lang="en-GB" dirty="0" smtClean="0"/>
              <a:t>Severity</a:t>
            </a:r>
          </a:p>
          <a:p>
            <a:pPr lvl="2"/>
            <a:r>
              <a:rPr lang="en-GB" dirty="0" smtClean="0"/>
              <a:t>Mild (no treatment required)</a:t>
            </a:r>
          </a:p>
          <a:p>
            <a:pPr lvl="2"/>
            <a:r>
              <a:rPr lang="en-GB" dirty="0" smtClean="0"/>
              <a:t>Moderate (antihistamine, bronchodilator or other simple treatment required)</a:t>
            </a:r>
          </a:p>
          <a:p>
            <a:pPr lvl="2"/>
            <a:r>
              <a:rPr lang="en-GB" dirty="0" smtClean="0"/>
              <a:t>Severe (adrenaline required)</a:t>
            </a:r>
          </a:p>
          <a:p>
            <a:pPr marL="914400" lvl="2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Completion of infusion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32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Sotrovimab</a:t>
            </a:r>
            <a:r>
              <a:rPr lang="en-GB" dirty="0" smtClean="0"/>
              <a:t> supply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RECOVERY has its own supply of </a:t>
            </a:r>
            <a:r>
              <a:rPr lang="en-GB" dirty="0" err="1" smtClean="0"/>
              <a:t>sotrovimab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As part of site set-up process, sites must provide address(</a:t>
            </a:r>
            <a:r>
              <a:rPr lang="en-GB" dirty="0" err="1" smtClean="0"/>
              <a:t>es</a:t>
            </a:r>
            <a:r>
              <a:rPr lang="en-GB" dirty="0" smtClean="0"/>
              <a:t>) to which they would like </a:t>
            </a:r>
            <a:r>
              <a:rPr lang="en-GB" dirty="0" err="1" smtClean="0"/>
              <a:t>sotrovimab</a:t>
            </a:r>
            <a:r>
              <a:rPr lang="en-GB" dirty="0" smtClean="0"/>
              <a:t> to be sent to RECOVERY team</a:t>
            </a:r>
          </a:p>
          <a:p>
            <a:endParaRPr lang="en-GB" dirty="0"/>
          </a:p>
          <a:p>
            <a:r>
              <a:rPr lang="en-GB" dirty="0" smtClean="0"/>
              <a:t>RECOVERY team will monitor use and re-supply automatically, but do contact team if concerned</a:t>
            </a:r>
          </a:p>
          <a:p>
            <a:endParaRPr lang="en-GB" dirty="0"/>
          </a:p>
          <a:p>
            <a:r>
              <a:rPr lang="en-GB" dirty="0" smtClean="0"/>
              <a:t>Should be stored at 2-8C; no additional monitoring or accountability records required beyond standard 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43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Left-Right Arrow 49"/>
          <p:cNvSpPr/>
          <p:nvPr/>
        </p:nvSpPr>
        <p:spPr>
          <a:xfrm rot="9579837" flipV="1">
            <a:off x="4067273" y="3883194"/>
            <a:ext cx="4110629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05714" y="1438732"/>
            <a:ext cx="616065" cy="527407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2000" b="1" dirty="0"/>
              <a:t>ELIGIBLE PATIENTS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869770" y="3539103"/>
            <a:ext cx="3492000" cy="1051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Baseline data collected 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</a:rPr>
              <a:t>Participants enter ≥1 comparisons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526785" y="1438733"/>
            <a:ext cx="575093" cy="527407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/>
              <a:t>OUTCOMES</a:t>
            </a:r>
            <a:endParaRPr lang="en-GB" sz="2400" b="1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056A84-66F8-2546-9183-EEF7859E5D63}"/>
              </a:ext>
            </a:extLst>
          </p:cNvPr>
          <p:cNvGrpSpPr/>
          <p:nvPr/>
        </p:nvGrpSpPr>
        <p:grpSpPr>
          <a:xfrm>
            <a:off x="8003238" y="1705866"/>
            <a:ext cx="3393651" cy="1414800"/>
            <a:chOff x="8003238" y="1576210"/>
            <a:chExt cx="3393651" cy="1414800"/>
          </a:xfrm>
        </p:grpSpPr>
        <p:sp>
          <p:nvSpPr>
            <p:cNvPr id="60" name="Rounded Rectangle 59"/>
            <p:cNvSpPr/>
            <p:nvPr/>
          </p:nvSpPr>
          <p:spPr>
            <a:xfrm>
              <a:off x="8003238" y="1576210"/>
              <a:ext cx="3393651" cy="1414800"/>
            </a:xfrm>
            <a:prstGeom prst="roundRect">
              <a:avLst/>
            </a:prstGeom>
            <a:solidFill>
              <a:schemeClr val="accent6">
                <a:lumMod val="75000"/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8692615" y="2273675"/>
              <a:ext cx="1073507" cy="550963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Empagliflozin</a:t>
              </a:r>
              <a:endParaRPr lang="en-GB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0154872" y="2256534"/>
              <a:ext cx="1116208" cy="56810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64" name="Oval 63"/>
            <p:cNvSpPr/>
            <p:nvPr/>
          </p:nvSpPr>
          <p:spPr>
            <a:xfrm>
              <a:off x="8074653" y="2260867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F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9766122" y="2346125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649505" y="1697241"/>
              <a:ext cx="23504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SGLT-2i comparison</a:t>
              </a:r>
              <a:endParaRPr lang="en-GB" sz="2400" b="1" dirty="0"/>
            </a:p>
          </p:txBody>
        </p:sp>
      </p:grpSp>
      <p:sp>
        <p:nvSpPr>
          <p:cNvPr id="77" name="Left-Right Arrow 76"/>
          <p:cNvSpPr/>
          <p:nvPr/>
        </p:nvSpPr>
        <p:spPr>
          <a:xfrm rot="1152713" flipV="1">
            <a:off x="4023595" y="3880092"/>
            <a:ext cx="4305881" cy="35763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765595" y="3614845"/>
            <a:ext cx="861040" cy="8610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R</a:t>
            </a:r>
            <a:endParaRPr lang="en-GB" b="1" dirty="0"/>
          </a:p>
        </p:txBody>
      </p:sp>
      <p:sp>
        <p:nvSpPr>
          <p:cNvPr id="79" name="Right Arrow 78"/>
          <p:cNvSpPr/>
          <p:nvPr/>
        </p:nvSpPr>
        <p:spPr>
          <a:xfrm>
            <a:off x="7903806" y="3577281"/>
            <a:ext cx="3489681" cy="1049112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Outcomes collected at earliest of death, discharge or 28 days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67CDAB-DA18-8347-A63F-AEBA50AA3506}"/>
              </a:ext>
            </a:extLst>
          </p:cNvPr>
          <p:cNvGrpSpPr/>
          <p:nvPr/>
        </p:nvGrpSpPr>
        <p:grpSpPr>
          <a:xfrm>
            <a:off x="849410" y="1716308"/>
            <a:ext cx="3393651" cy="1427545"/>
            <a:chOff x="4441699" y="1560294"/>
            <a:chExt cx="3393651" cy="1427545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9815A20D-3178-B24B-8BAC-DDFC209CA08D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1C4E103B-3F2F-0243-BF82-DAD5395299A5}"/>
                </a:ext>
              </a:extLst>
            </p:cNvPr>
            <p:cNvSpPr/>
            <p:nvPr/>
          </p:nvSpPr>
          <p:spPr>
            <a:xfrm>
              <a:off x="5131076" y="2269928"/>
              <a:ext cx="1073507" cy="550963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High dose</a:t>
              </a:r>
            </a:p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steroids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B47DC59E-6235-6446-BF6C-7A651DFDF0AF}"/>
                </a:ext>
              </a:extLst>
            </p:cNvPr>
            <p:cNvSpPr/>
            <p:nvPr/>
          </p:nvSpPr>
          <p:spPr>
            <a:xfrm>
              <a:off x="6593333" y="2252787"/>
              <a:ext cx="1116208" cy="568104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00EEEBD-802E-2E4E-B678-CBD0ABB107CE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4544AA-6316-F641-BE6B-9C63698CCFB4}"/>
                </a:ext>
              </a:extLst>
            </p:cNvPr>
            <p:cNvSpPr txBox="1"/>
            <p:nvPr/>
          </p:nvSpPr>
          <p:spPr>
            <a:xfrm>
              <a:off x="6204583" y="2342378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DF7E6B4-B439-344A-8805-31555B02FF58}"/>
                </a:ext>
              </a:extLst>
            </p:cNvPr>
            <p:cNvSpPr txBox="1"/>
            <p:nvPr/>
          </p:nvSpPr>
          <p:spPr>
            <a:xfrm>
              <a:off x="5074111" y="1614749"/>
              <a:ext cx="2761239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High-dose corticosteroids</a:t>
              </a:r>
            </a:p>
            <a:p>
              <a:r>
                <a:rPr lang="en-GB" sz="1500" b="1" dirty="0"/>
                <a:t>(hypoxic)</a:t>
              </a:r>
            </a:p>
          </p:txBody>
        </p:sp>
        <p:pic>
          <p:nvPicPr>
            <p:cNvPr id="84" name="Graphic 31" descr="Lungs with solid fill">
              <a:extLst>
                <a:ext uri="{FF2B5EF4-FFF2-40B4-BE49-F238E27FC236}">
                  <a16:creationId xmlns:a16="http://schemas.microsoft.com/office/drawing/2014/main" id="{5DD6B768-CE70-F942-BAC0-8E1562853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459651" y="1560294"/>
              <a:ext cx="649602" cy="703876"/>
            </a:xfrm>
            <a:prstGeom prst="rect">
              <a:avLst/>
            </a:prstGeom>
          </p:spPr>
        </p:pic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DAD2F31-7492-F84D-9855-EF44F47A31BD}"/>
              </a:ext>
            </a:extLst>
          </p:cNvPr>
          <p:cNvGrpSpPr/>
          <p:nvPr/>
        </p:nvGrpSpPr>
        <p:grpSpPr>
          <a:xfrm>
            <a:off x="849410" y="5005216"/>
            <a:ext cx="3393651" cy="1415377"/>
            <a:chOff x="849410" y="1566704"/>
            <a:chExt cx="3393651" cy="1415377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9D5D6A46-844C-0E41-9615-6A6452BC651A}"/>
                </a:ext>
              </a:extLst>
            </p:cNvPr>
            <p:cNvSpPr/>
            <p:nvPr/>
          </p:nvSpPr>
          <p:spPr>
            <a:xfrm>
              <a:off x="849410" y="1566704"/>
              <a:ext cx="3393651" cy="1415377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1EFB7BF6-F1F2-E541-9082-F803C4A8CD0E}"/>
                </a:ext>
              </a:extLst>
            </p:cNvPr>
            <p:cNvSpPr/>
            <p:nvPr/>
          </p:nvSpPr>
          <p:spPr>
            <a:xfrm>
              <a:off x="1538787" y="2264170"/>
              <a:ext cx="1137301" cy="550963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err="1" smtClean="0">
                  <a:solidFill>
                    <a:schemeClr val="bg1"/>
                  </a:solidFill>
                </a:rPr>
                <a:t>Sotrovimab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7486FF0E-9F46-7B4C-9FB2-B176F4A0B138}"/>
                </a:ext>
              </a:extLst>
            </p:cNvPr>
            <p:cNvSpPr/>
            <p:nvPr/>
          </p:nvSpPr>
          <p:spPr>
            <a:xfrm>
              <a:off x="3001044" y="2247029"/>
              <a:ext cx="1116208" cy="568104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FC0B548-4A6B-BC4B-9381-BB0B22669809}"/>
                </a:ext>
              </a:extLst>
            </p:cNvPr>
            <p:cNvSpPr/>
            <p:nvPr/>
          </p:nvSpPr>
          <p:spPr>
            <a:xfrm>
              <a:off x="920825" y="2251362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J</a:t>
              </a:r>
              <a:endParaRPr lang="en-GB" b="1" dirty="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0C20BD-204C-D74D-879B-296826D9D31F}"/>
                </a:ext>
              </a:extLst>
            </p:cNvPr>
            <p:cNvSpPr txBox="1"/>
            <p:nvPr/>
          </p:nvSpPr>
          <p:spPr>
            <a:xfrm>
              <a:off x="2654239" y="2336620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C9C61F0-1ED7-5049-A2A7-AE7FAFF12F96}"/>
                </a:ext>
              </a:extLst>
            </p:cNvPr>
            <p:cNvSpPr txBox="1"/>
            <p:nvPr/>
          </p:nvSpPr>
          <p:spPr>
            <a:xfrm>
              <a:off x="1481822" y="1732379"/>
              <a:ext cx="23504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Antiviral 1</a:t>
              </a:r>
              <a:endParaRPr lang="en-GB" sz="2400" b="1" dirty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50F3EB1-C981-B740-82D6-F54DE5AFF985}"/>
              </a:ext>
            </a:extLst>
          </p:cNvPr>
          <p:cNvGrpSpPr/>
          <p:nvPr/>
        </p:nvGrpSpPr>
        <p:grpSpPr>
          <a:xfrm>
            <a:off x="7999836" y="5034786"/>
            <a:ext cx="3393651" cy="1415377"/>
            <a:chOff x="4441699" y="1572462"/>
            <a:chExt cx="3393651" cy="1415377"/>
          </a:xfrm>
        </p:grpSpPr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4F5F2D03-AB19-F045-BFB2-0F27BF1C1A04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FFC00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7D7E2DA0-3318-B34D-9DBA-8976C66C4BDF}"/>
                </a:ext>
              </a:extLst>
            </p:cNvPr>
            <p:cNvSpPr/>
            <p:nvPr/>
          </p:nvSpPr>
          <p:spPr>
            <a:xfrm>
              <a:off x="5131076" y="2269928"/>
              <a:ext cx="1149008" cy="550963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400" b="1" dirty="0" err="1" smtClean="0">
                  <a:solidFill>
                    <a:schemeClr val="bg1"/>
                  </a:solidFill>
                </a:rPr>
                <a:t>Molnupiravir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0378DF22-74BF-5D4D-86EE-65EAF417A84F}"/>
                </a:ext>
              </a:extLst>
            </p:cNvPr>
            <p:cNvSpPr/>
            <p:nvPr/>
          </p:nvSpPr>
          <p:spPr>
            <a:xfrm>
              <a:off x="6593333" y="2252787"/>
              <a:ext cx="1116208" cy="568104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5E1F665A-1FA0-7D49-9F48-4E79E39E8087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K</a:t>
              </a:r>
              <a:endParaRPr lang="en-GB" b="1" dirty="0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015A8B3-F5AE-4941-A698-D51DA4E46924}"/>
                </a:ext>
              </a:extLst>
            </p:cNvPr>
            <p:cNvSpPr txBox="1"/>
            <p:nvPr/>
          </p:nvSpPr>
          <p:spPr>
            <a:xfrm>
              <a:off x="6260420" y="2342378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ED6A60D-D187-6142-95D6-173A8F77EAF0}"/>
                </a:ext>
              </a:extLst>
            </p:cNvPr>
            <p:cNvSpPr txBox="1"/>
            <p:nvPr/>
          </p:nvSpPr>
          <p:spPr>
            <a:xfrm>
              <a:off x="5074112" y="1733283"/>
              <a:ext cx="17146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Antiviral 2</a:t>
              </a:r>
              <a:endParaRPr lang="en-GB" sz="1500" b="1" dirty="0"/>
            </a:p>
          </p:txBody>
        </p:sp>
      </p:grpSp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C6617597-64B1-3240-97B1-C1901F2A154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30" y="5046253"/>
            <a:ext cx="601261" cy="601261"/>
          </a:xfrm>
          <a:prstGeom prst="rect">
            <a:avLst/>
          </a:prstGeom>
        </p:spPr>
      </p:pic>
      <p:pic>
        <p:nvPicPr>
          <p:cNvPr id="115" name="Picture 114" descr="Shape&#10;&#10;Description automatically generated with low confidence">
            <a:extLst>
              <a:ext uri="{FF2B5EF4-FFF2-40B4-BE49-F238E27FC236}">
                <a16:creationId xmlns:a16="http://schemas.microsoft.com/office/drawing/2014/main" id="{F52B941E-08D5-6D4F-9994-B1282A12E41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338" y="5078462"/>
            <a:ext cx="601261" cy="601261"/>
          </a:xfrm>
          <a:prstGeom prst="rect">
            <a:avLst/>
          </a:prstGeom>
        </p:spPr>
      </p:pic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CBE583C5-AAC4-3D45-A2D7-43B7379BBAA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55"/>
          <a:stretch/>
        </p:blipFill>
        <p:spPr>
          <a:xfrm>
            <a:off x="8012891" y="1718746"/>
            <a:ext cx="684554" cy="535628"/>
          </a:xfrm>
          <a:prstGeom prst="rect">
            <a:avLst/>
          </a:prstGeom>
        </p:spPr>
      </p:pic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8096250" cy="1325563"/>
          </a:xfrm>
        </p:spPr>
        <p:txBody>
          <a:bodyPr/>
          <a:lstStyle/>
          <a:p>
            <a:r>
              <a:rPr lang="en-GB" dirty="0"/>
              <a:t>Current </a:t>
            </a:r>
            <a:r>
              <a:rPr lang="en-GB" dirty="0" smtClean="0"/>
              <a:t>comparisons </a:t>
            </a:r>
            <a:br>
              <a:rPr lang="en-GB" dirty="0" smtClean="0"/>
            </a:br>
            <a:r>
              <a:rPr lang="en-GB" dirty="0" smtClean="0"/>
              <a:t>for adults</a:t>
            </a:r>
            <a:r>
              <a:rPr lang="en-GB" dirty="0"/>
              <a:t> </a:t>
            </a:r>
            <a:r>
              <a:rPr lang="en-GB" dirty="0" smtClean="0"/>
              <a:t>with COVID-19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66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Monoclonal antibodies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Several different monoclonal antibody treatments have been developed that target the SARS-CoV-2 spike protein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075" y="2590060"/>
            <a:ext cx="8257850" cy="41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16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7739743" cy="1325563"/>
          </a:xfrm>
        </p:spPr>
        <p:txBody>
          <a:bodyPr/>
          <a:lstStyle/>
          <a:p>
            <a:r>
              <a:rPr lang="en-GB" dirty="0" smtClean="0"/>
              <a:t>Monoclonal antibodies can improve clinical outcome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0" y="1340304"/>
            <a:ext cx="10033000" cy="538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20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7754257" cy="1325563"/>
          </a:xfrm>
        </p:spPr>
        <p:txBody>
          <a:bodyPr/>
          <a:lstStyle/>
          <a:p>
            <a:r>
              <a:rPr lang="en-GB" dirty="0" smtClean="0"/>
              <a:t>Variants and monoclonal antibodies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Because each monoclonal antibody binds to its own specific part of the spike protein, mutations in the binding site can alter the potency of these treatments</a:t>
            </a:r>
          </a:p>
          <a:p>
            <a:endParaRPr lang="en-GB" dirty="0"/>
          </a:p>
          <a:p>
            <a:r>
              <a:rPr lang="en-GB" dirty="0" err="1" smtClean="0"/>
              <a:t>Ronapreve</a:t>
            </a:r>
            <a:r>
              <a:rPr lang="en-GB" dirty="0" smtClean="0"/>
              <a:t> is highly effective against previous variants, but has very little activity against Omicron</a:t>
            </a:r>
          </a:p>
          <a:p>
            <a:endParaRPr lang="en-GB" dirty="0"/>
          </a:p>
          <a:p>
            <a:r>
              <a:rPr lang="en-GB" dirty="0" err="1" smtClean="0"/>
              <a:t>Sotrovimab</a:t>
            </a:r>
            <a:r>
              <a:rPr lang="en-GB" dirty="0" smtClean="0"/>
              <a:t> has preserved efficacy against Omicron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64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Sotrovimab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Derived from an antibody identified in a patient who had SARS-CoV-1 infection</a:t>
            </a:r>
          </a:p>
          <a:p>
            <a:endParaRPr lang="en-GB" dirty="0"/>
          </a:p>
          <a:p>
            <a:r>
              <a:rPr lang="en-GB" dirty="0" smtClean="0"/>
              <a:t>Thought to bind to part of the spike protein which is more “conserved” so may be less likely to mutate in future variants</a:t>
            </a:r>
          </a:p>
          <a:p>
            <a:endParaRPr lang="en-GB" dirty="0"/>
          </a:p>
          <a:p>
            <a:r>
              <a:rPr lang="en-GB" dirty="0" smtClean="0"/>
              <a:t>Is fully human, but has had Fc portion modified to increase its half-life after infusion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67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Efficacy of </a:t>
            </a:r>
            <a:r>
              <a:rPr lang="en-GB" dirty="0" err="1" smtClean="0"/>
              <a:t>sotrovimab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Among </a:t>
            </a:r>
            <a:r>
              <a:rPr lang="en-GB" b="1" dirty="0" smtClean="0"/>
              <a:t>outpatients </a:t>
            </a:r>
            <a:r>
              <a:rPr lang="en-GB" dirty="0" smtClean="0"/>
              <a:t>in the COMET ICE trial, </a:t>
            </a:r>
            <a:r>
              <a:rPr lang="en-GB" dirty="0" err="1" smtClean="0"/>
              <a:t>sotrovimab</a:t>
            </a:r>
            <a:r>
              <a:rPr lang="en-GB" dirty="0" smtClean="0"/>
              <a:t> reduced need for hospitalisation or death by 85%</a:t>
            </a:r>
          </a:p>
          <a:p>
            <a:endParaRPr lang="en-GB" dirty="0"/>
          </a:p>
          <a:p>
            <a:r>
              <a:rPr lang="en-GB" dirty="0" smtClean="0"/>
              <a:t>Assessed in NIH ACTIV-3-TICO trial among </a:t>
            </a:r>
            <a:r>
              <a:rPr lang="en-GB" b="1" dirty="0" smtClean="0"/>
              <a:t>inpatients</a:t>
            </a:r>
            <a:r>
              <a:rPr lang="en-GB" dirty="0" smtClean="0"/>
              <a:t>, but abandoned for futility</a:t>
            </a:r>
          </a:p>
          <a:p>
            <a:pPr lvl="1"/>
            <a:r>
              <a:rPr lang="en-GB" dirty="0" smtClean="0"/>
              <a:t>However, pre-specified analysis did </a:t>
            </a:r>
            <a:r>
              <a:rPr lang="en-GB" u="sng" dirty="0" smtClean="0"/>
              <a:t>not</a:t>
            </a:r>
            <a:r>
              <a:rPr lang="en-GB" dirty="0" smtClean="0"/>
              <a:t> take into account </a:t>
            </a:r>
            <a:r>
              <a:rPr lang="en-GB" dirty="0" err="1" smtClean="0"/>
              <a:t>serostatus</a:t>
            </a:r>
            <a:r>
              <a:rPr lang="en-GB" dirty="0" smtClean="0"/>
              <a:t>, so effects like that seen with </a:t>
            </a:r>
            <a:r>
              <a:rPr lang="en-GB" dirty="0" err="1" smtClean="0"/>
              <a:t>Ronapreve</a:t>
            </a:r>
            <a:r>
              <a:rPr lang="en-GB" dirty="0" smtClean="0"/>
              <a:t> in RECOVERY would have been missed</a:t>
            </a:r>
          </a:p>
          <a:p>
            <a:pPr lvl="1"/>
            <a:endParaRPr lang="en-GB" dirty="0"/>
          </a:p>
          <a:p>
            <a:r>
              <a:rPr lang="en-GB" dirty="0" smtClean="0"/>
              <a:t>There remains uncertainty around benefits of </a:t>
            </a:r>
            <a:r>
              <a:rPr lang="en-GB" dirty="0" err="1" smtClean="0"/>
              <a:t>sotrovimab</a:t>
            </a:r>
            <a:r>
              <a:rPr lang="en-GB" dirty="0" smtClean="0"/>
              <a:t> for </a:t>
            </a:r>
            <a:r>
              <a:rPr lang="en-GB" b="1" dirty="0" smtClean="0"/>
              <a:t>inpatients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95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Sotrovimab</a:t>
            </a:r>
            <a:r>
              <a:rPr lang="en-GB" dirty="0" smtClean="0"/>
              <a:t> in RECOVERY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adult participants are potentially eligible, including those who have received </a:t>
            </a:r>
            <a:r>
              <a:rPr lang="en-GB" dirty="0" err="1" smtClean="0"/>
              <a:t>sotrovimab</a:t>
            </a:r>
            <a:r>
              <a:rPr lang="en-GB" dirty="0" smtClean="0"/>
              <a:t> previously</a:t>
            </a:r>
          </a:p>
          <a:p>
            <a:pPr lvl="1"/>
            <a:r>
              <a:rPr lang="en-GB" dirty="0" smtClean="0"/>
              <a:t>Adolescents ≥12 years old and ≥40 kg are also eligible</a:t>
            </a:r>
          </a:p>
          <a:p>
            <a:pPr lvl="1"/>
            <a:r>
              <a:rPr lang="en-GB" dirty="0" smtClean="0"/>
              <a:t>Pregnant or breast-feeding women are eligible after discussion with them</a:t>
            </a:r>
          </a:p>
          <a:p>
            <a:pPr lvl="1"/>
            <a:r>
              <a:rPr lang="en-GB" dirty="0" smtClean="0"/>
              <a:t>No exclusions around liver or kidney function</a:t>
            </a:r>
          </a:p>
          <a:p>
            <a:endParaRPr lang="en-GB" dirty="0"/>
          </a:p>
          <a:p>
            <a:r>
              <a:rPr lang="en-GB" dirty="0" smtClean="0"/>
              <a:t>Dose is </a:t>
            </a:r>
            <a:r>
              <a:rPr lang="en-GB" b="1" dirty="0" smtClean="0"/>
              <a:t>1000 mg </a:t>
            </a:r>
            <a:r>
              <a:rPr lang="en-GB" dirty="0" smtClean="0"/>
              <a:t>in 100 mL 0.9% saline or 5% dextrose given over 1 hour given as soon as possible after randomisation</a:t>
            </a:r>
          </a:p>
          <a:p>
            <a:endParaRPr lang="en-GB" dirty="0"/>
          </a:p>
          <a:p>
            <a:r>
              <a:rPr lang="en-GB" dirty="0" smtClean="0"/>
              <a:t>Biological sampling will be </a:t>
            </a:r>
            <a:r>
              <a:rPr lang="en-GB" u="sng" dirty="0" smtClean="0"/>
              <a:t>crucial</a:t>
            </a:r>
            <a:r>
              <a:rPr lang="en-GB" dirty="0" smtClean="0"/>
              <a:t> to assessments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27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Biological sampling in RECOVERY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04825" y="1597025"/>
          <a:ext cx="11177589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1575">
                  <a:extLst>
                    <a:ext uri="{9D8B030D-6E8A-4147-A177-3AD203B41FA5}">
                      <a16:colId xmlns:a16="http://schemas.microsoft.com/office/drawing/2014/main" val="4143317602"/>
                    </a:ext>
                  </a:extLst>
                </a:gridCol>
                <a:gridCol w="3297382">
                  <a:extLst>
                    <a:ext uri="{9D8B030D-6E8A-4147-A177-3AD203B41FA5}">
                      <a16:colId xmlns:a16="http://schemas.microsoft.com/office/drawing/2014/main" val="1266893669"/>
                    </a:ext>
                  </a:extLst>
                </a:gridCol>
                <a:gridCol w="2898632">
                  <a:extLst>
                    <a:ext uri="{9D8B030D-6E8A-4147-A177-3AD203B41FA5}">
                      <a16:colId xmlns:a16="http://schemas.microsoft.com/office/drawing/2014/main" val="36365682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Serum sample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Nose </a:t>
                      </a:r>
                      <a:r>
                        <a:rPr lang="en-GB" sz="2800" baseline="0" dirty="0" smtClean="0"/>
                        <a:t>swabs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149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Baseline</a:t>
                      </a:r>
                      <a:r>
                        <a:rPr lang="en-GB" sz="2800" dirty="0" smtClean="0"/>
                        <a:t> (</a:t>
                      </a:r>
                      <a:r>
                        <a:rPr lang="en-GB" sz="2800" b="1" dirty="0" smtClean="0"/>
                        <a:t>Day 1</a:t>
                      </a:r>
                      <a:r>
                        <a:rPr lang="en-GB" sz="2800" b="1" baseline="0" dirty="0" smtClean="0"/>
                        <a:t> </a:t>
                      </a:r>
                      <a:r>
                        <a:rPr lang="en-GB" sz="2800" baseline="0" dirty="0" smtClean="0"/>
                        <a:t>- </a:t>
                      </a:r>
                      <a:r>
                        <a:rPr lang="en-GB" sz="2800" u="sng" dirty="0" smtClean="0"/>
                        <a:t>after</a:t>
                      </a:r>
                      <a:r>
                        <a:rPr lang="en-GB" sz="2800" u="none" baseline="0" dirty="0" smtClean="0"/>
                        <a:t> consent, </a:t>
                      </a:r>
                      <a:r>
                        <a:rPr lang="en-GB" sz="2800" u="sng" baseline="0" dirty="0" smtClean="0"/>
                        <a:t>before</a:t>
                      </a:r>
                      <a:r>
                        <a:rPr lang="en-GB" sz="2800" u="none" baseline="0" dirty="0" smtClean="0"/>
                        <a:t> randomisation)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GB" sz="1800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GB" sz="5400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90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Day 3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</a:t>
                      </a:r>
                      <a:endParaRPr lang="en-GB" sz="5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184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Day 5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</a:t>
                      </a:r>
                      <a:endParaRPr lang="en-GB" sz="5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1917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04825" y="5572306"/>
            <a:ext cx="111775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400" dirty="0"/>
              <a:t>Serum </a:t>
            </a:r>
            <a:r>
              <a:rPr lang="en-GB" sz="2400" dirty="0" smtClean="0"/>
              <a:t>samples </a:t>
            </a:r>
            <a:r>
              <a:rPr lang="en-GB" sz="2400" dirty="0"/>
              <a:t>used to measure </a:t>
            </a:r>
            <a:r>
              <a:rPr lang="en-GB" sz="2400" dirty="0" smtClean="0"/>
              <a:t>antibody levels and possibly viral antigen</a:t>
            </a:r>
            <a:endParaRPr lang="en-GB" sz="2400" dirty="0"/>
          </a:p>
          <a:p>
            <a:pPr lvl="1"/>
            <a:r>
              <a:rPr lang="en-GB" sz="2400" dirty="0"/>
              <a:t>Swabs used to measure viral load and presence of resistance markers</a:t>
            </a:r>
          </a:p>
        </p:txBody>
      </p:sp>
    </p:spTree>
    <p:extLst>
      <p:ext uri="{BB962C8B-B14F-4D97-AF65-F5344CB8AC3E}">
        <p14:creationId xmlns:p14="http://schemas.microsoft.com/office/powerpoint/2010/main" val="128278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ccfc5a37-9c0d-45c1-a560-7d9d4d03f468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1" ma:contentTypeDescription="Create a new document." ma:contentTypeScope="" ma:versionID="8b2f1f8349387e9a923cf83d30275775">
  <xsd:schema xmlns:xsd="http://www.w3.org/2001/XMLSchema" xmlns:xs="http://www.w3.org/2001/XMLSchema" xmlns:p="http://schemas.microsoft.com/office/2006/metadata/properties" xmlns:ns2="137f62fc-0309-469d-96f8-244e1f51aa13" targetNamespace="http://schemas.microsoft.com/office/2006/metadata/properties" ma:root="true" ma:fieldsID="1f8ff3906fef484f4efd594d223ea34a" ns2:_="">
    <xsd:import namespace="137f62fc-0309-469d-96f8-244e1f51aa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12AD73-C1FD-49B0-ACF6-15D917CCBFA5}">
  <ds:schemaRefs>
    <ds:schemaRef ds:uri="http://schemas.openxmlformats.org/package/2006/metadata/core-properties"/>
    <ds:schemaRef ds:uri="http://www.w3.org/XML/1998/namespace"/>
    <ds:schemaRef ds:uri="http://purl.org/dc/dcmitype/"/>
    <ds:schemaRef ds:uri="cf0dfbcc-b360-4cf7-9bf5-370ba522dbe9"/>
    <ds:schemaRef ds:uri="http://schemas.microsoft.com/office/2006/documentManagement/types"/>
    <ds:schemaRef ds:uri="http://purl.org/dc/terms/"/>
    <ds:schemaRef ds:uri="83c9eb58-c16a-4eef-9abf-4aeec758fe01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A2729FF-E1F5-43DA-A95B-34B39733FE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FBF944-067E-4916-A363-4EA61FAF39B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5525</TotalTime>
  <Words>582</Words>
  <Application>Microsoft Office PowerPoint</Application>
  <PresentationFormat>Widescreen</PresentationFormat>
  <Paragraphs>119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Arial</vt:lpstr>
      <vt:lpstr>Wingdings</vt:lpstr>
      <vt:lpstr>Office Theme</vt:lpstr>
      <vt:lpstr> Randomised Evaluation of COVID-19 Therapy: the RECOVERY trial</vt:lpstr>
      <vt:lpstr>Current comparisons  for adults with COVID-19</vt:lpstr>
      <vt:lpstr>Monoclonal antibodies</vt:lpstr>
      <vt:lpstr>Monoclonal antibodies can improve clinical outcome</vt:lpstr>
      <vt:lpstr>Variants and monoclonal antibodies</vt:lpstr>
      <vt:lpstr>Sotrovimab</vt:lpstr>
      <vt:lpstr>Efficacy of sotrovimab</vt:lpstr>
      <vt:lpstr>Sotrovimab in RECOVERY</vt:lpstr>
      <vt:lpstr>Biological sampling in RECOVERY</vt:lpstr>
      <vt:lpstr>Safety of sotrovimab</vt:lpstr>
      <vt:lpstr>Safety of sotrovimab</vt:lpstr>
      <vt:lpstr>Sotrovimab supply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Leon Peto</cp:lastModifiedBy>
  <cp:revision>626</cp:revision>
  <cp:lastPrinted>2020-03-18T19:42:16Z</cp:lastPrinted>
  <dcterms:created xsi:type="dcterms:W3CDTF">2020-03-14T13:47:38Z</dcterms:created>
  <dcterms:modified xsi:type="dcterms:W3CDTF">2022-03-07T09:34:04Z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