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33" r:id="rId6"/>
    <p:sldId id="349" r:id="rId7"/>
    <p:sldId id="357" r:id="rId8"/>
    <p:sldId id="358" r:id="rId9"/>
    <p:sldId id="354" r:id="rId10"/>
    <p:sldId id="356" r:id="rId11"/>
    <p:sldId id="359" r:id="rId12"/>
    <p:sldId id="364" r:id="rId13"/>
    <p:sldId id="355" r:id="rId14"/>
    <p:sldId id="362" r:id="rId15"/>
    <p:sldId id="363" r:id="rId16"/>
  </p:sldIdLst>
  <p:sldSz cx="12192000" cy="6858000"/>
  <p:notesSz cx="6881813" cy="9661525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66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sz="2800" b="1" dirty="0" err="1" smtClean="0"/>
              <a:t>Sotrovimab</a:t>
            </a:r>
            <a:r>
              <a:rPr lang="en-GB" sz="2800" b="1" dirty="0" smtClean="0"/>
              <a:t> Training</a:t>
            </a:r>
          </a:p>
          <a:p>
            <a:endParaRPr lang="en-GB" sz="2800" b="1" dirty="0"/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14-Jan-2022</a:t>
            </a:r>
            <a:endParaRPr lang="en-GB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</a:t>
            </a:r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Largest trial to date is COMET-ICE which compared </a:t>
            </a:r>
            <a:r>
              <a:rPr lang="en-GB" dirty="0" err="1" smtClean="0"/>
              <a:t>sotrovimab</a:t>
            </a:r>
            <a:r>
              <a:rPr lang="en-GB" dirty="0" smtClean="0"/>
              <a:t> with placebo among outpatients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Infusion reactions will be recorded on trial follow-up form so please ensure they are recorded in medical records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934228"/>
              </p:ext>
            </p:extLst>
          </p:nvPr>
        </p:nvGraphicFramePr>
        <p:xfrm>
          <a:off x="2029150" y="2606764"/>
          <a:ext cx="8127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821">
                  <a:extLst>
                    <a:ext uri="{9D8B030D-6E8A-4147-A177-3AD203B41FA5}">
                      <a16:colId xmlns:a16="http://schemas.microsoft.com/office/drawing/2014/main" val="3498090798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2297487649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1387763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Sotrovimab</a:t>
                      </a:r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(n=430)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Placebo</a:t>
                      </a:r>
                    </a:p>
                    <a:p>
                      <a:pPr algn="ctr"/>
                      <a:r>
                        <a:rPr lang="en-GB" sz="2400" dirty="0" smtClean="0"/>
                        <a:t>(n=438)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379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73 (17%)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85 (19%)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255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serious</a:t>
                      </a:r>
                      <a:r>
                        <a:rPr lang="en-GB" sz="2400" baseline="0" dirty="0" smtClean="0"/>
                        <a:t>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 (2%)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26 (6%)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56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infusion-related reaction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 (1%)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 (1%)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385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1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</a:t>
            </a:r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Infusion reactions will be recorded, including:</a:t>
            </a:r>
          </a:p>
          <a:p>
            <a:pPr lvl="1"/>
            <a:r>
              <a:rPr lang="en-GB" dirty="0" smtClean="0"/>
              <a:t>Severity</a:t>
            </a:r>
          </a:p>
          <a:p>
            <a:pPr lvl="2"/>
            <a:r>
              <a:rPr lang="en-GB" dirty="0" smtClean="0"/>
              <a:t>Mild (no treatment required)</a:t>
            </a:r>
          </a:p>
          <a:p>
            <a:pPr lvl="2"/>
            <a:r>
              <a:rPr lang="en-GB" dirty="0" smtClean="0"/>
              <a:t>Moderate (antihistamine, bronchodilator or other simple treatment required)</a:t>
            </a:r>
          </a:p>
          <a:p>
            <a:pPr lvl="2"/>
            <a:r>
              <a:rPr lang="en-GB" dirty="0" smtClean="0"/>
              <a:t>Severe (adrenaline required)</a:t>
            </a:r>
          </a:p>
          <a:p>
            <a:pPr marL="914400" lvl="2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Completion of infusion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32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Sotrovimab</a:t>
            </a:r>
            <a:r>
              <a:rPr lang="en-GB" dirty="0" smtClean="0"/>
              <a:t> supply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RECOVERY has its own supply of </a:t>
            </a:r>
            <a:r>
              <a:rPr lang="en-GB" dirty="0" err="1" smtClean="0"/>
              <a:t>sotrovimab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As part of site set-up process, sites must provide address(</a:t>
            </a:r>
            <a:r>
              <a:rPr lang="en-GB" dirty="0" err="1" smtClean="0"/>
              <a:t>es</a:t>
            </a:r>
            <a:r>
              <a:rPr lang="en-GB" dirty="0" smtClean="0"/>
              <a:t>) to which they would like </a:t>
            </a:r>
            <a:r>
              <a:rPr lang="en-GB" dirty="0" err="1" smtClean="0"/>
              <a:t>sotrovimab</a:t>
            </a:r>
            <a:r>
              <a:rPr lang="en-GB" dirty="0" smtClean="0"/>
              <a:t> to be sent to RECOVERY team</a:t>
            </a:r>
          </a:p>
          <a:p>
            <a:endParaRPr lang="en-GB" dirty="0"/>
          </a:p>
          <a:p>
            <a:r>
              <a:rPr lang="en-GB" dirty="0" smtClean="0"/>
              <a:t>RECOVERY team will monitor use and re-supply automatically, but do contact team if concerned</a:t>
            </a:r>
          </a:p>
          <a:p>
            <a:endParaRPr lang="en-GB" dirty="0"/>
          </a:p>
          <a:p>
            <a:r>
              <a:rPr lang="en-GB" dirty="0" smtClean="0"/>
              <a:t>Should be stored at 2-8C; no additional monitoring or accountability records required beyond standard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43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849410" y="1716308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Sotrovimab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J</a:t>
              </a:r>
              <a:endParaRPr lang="en-GB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39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7999836" y="503478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149008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Molnupiravir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K</a:t>
              </a:r>
              <a:endParaRPr lang="en-GB" b="1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60420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338" y="5078462"/>
            <a:ext cx="601261" cy="601261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</a:t>
            </a:r>
            <a:r>
              <a:rPr lang="en-GB" dirty="0" smtClean="0"/>
              <a:t>comparisons </a:t>
            </a:r>
            <a:br>
              <a:rPr lang="en-GB" dirty="0" smtClean="0"/>
            </a:br>
            <a:r>
              <a:rPr lang="en-GB" dirty="0" smtClean="0"/>
              <a:t>for adults</a:t>
            </a:r>
            <a:r>
              <a:rPr lang="en-GB" dirty="0"/>
              <a:t> </a:t>
            </a:r>
            <a:r>
              <a:rPr lang="en-GB" dirty="0" smtClean="0"/>
              <a:t>with COVID-19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666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Monoclonal antibodies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Several different monoclonal antibody treatments have been developed that target the SARS-CoV-2 spike protein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075" y="2590060"/>
            <a:ext cx="8257850" cy="41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6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739743" cy="1325563"/>
          </a:xfrm>
        </p:spPr>
        <p:txBody>
          <a:bodyPr/>
          <a:lstStyle/>
          <a:p>
            <a:r>
              <a:rPr lang="en-GB" dirty="0" smtClean="0"/>
              <a:t>Monoclonal antibodies can improve clinical outcome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0" y="1340304"/>
            <a:ext cx="10033000" cy="538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20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754257" cy="1325563"/>
          </a:xfrm>
        </p:spPr>
        <p:txBody>
          <a:bodyPr/>
          <a:lstStyle/>
          <a:p>
            <a:r>
              <a:rPr lang="en-GB" dirty="0" smtClean="0"/>
              <a:t>Variants and monoclonal antibodies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Because each monoclonal antibody binds to its own specific part of the spike protein, mutations in the binding site can alter the potency of these treatments</a:t>
            </a:r>
          </a:p>
          <a:p>
            <a:endParaRPr lang="en-GB" dirty="0"/>
          </a:p>
          <a:p>
            <a:r>
              <a:rPr lang="en-GB" dirty="0" err="1" smtClean="0"/>
              <a:t>Ronapreve</a:t>
            </a:r>
            <a:r>
              <a:rPr lang="en-GB" dirty="0" smtClean="0"/>
              <a:t> is highly effective against previous variants, but has very little activity against Omicron</a:t>
            </a:r>
          </a:p>
          <a:p>
            <a:endParaRPr lang="en-GB" dirty="0"/>
          </a:p>
          <a:p>
            <a:r>
              <a:rPr lang="en-GB" dirty="0" err="1" smtClean="0"/>
              <a:t>Sotrovimab</a:t>
            </a:r>
            <a:r>
              <a:rPr lang="en-GB" dirty="0" smtClean="0"/>
              <a:t> has preserved efficacy against Omicron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64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Derived from an antibody identified in a patient who had SARS-CoV-1 infection</a:t>
            </a:r>
          </a:p>
          <a:p>
            <a:endParaRPr lang="en-GB" dirty="0"/>
          </a:p>
          <a:p>
            <a:r>
              <a:rPr lang="en-GB" dirty="0" smtClean="0"/>
              <a:t>Thought to bind to part of the spike protein which is more “conserved” so may be less likely to mutate in future variants</a:t>
            </a:r>
          </a:p>
          <a:p>
            <a:endParaRPr lang="en-GB" dirty="0"/>
          </a:p>
          <a:p>
            <a:r>
              <a:rPr lang="en-GB" dirty="0" smtClean="0"/>
              <a:t>Is fully human, but has had Fc portion modified to increase its half-life after infusion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67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Efficacy of </a:t>
            </a:r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Among </a:t>
            </a:r>
            <a:r>
              <a:rPr lang="en-GB" b="1" dirty="0" smtClean="0"/>
              <a:t>outpatients </a:t>
            </a:r>
            <a:r>
              <a:rPr lang="en-GB" dirty="0" smtClean="0"/>
              <a:t>in the COMET ICE trial, </a:t>
            </a:r>
            <a:r>
              <a:rPr lang="en-GB" dirty="0" err="1" smtClean="0"/>
              <a:t>sotrovimab</a:t>
            </a:r>
            <a:r>
              <a:rPr lang="en-GB" dirty="0" smtClean="0"/>
              <a:t> reduced need for hospitalisation or death by 85%</a:t>
            </a:r>
          </a:p>
          <a:p>
            <a:endParaRPr lang="en-GB" dirty="0"/>
          </a:p>
          <a:p>
            <a:r>
              <a:rPr lang="en-GB" dirty="0" smtClean="0"/>
              <a:t>Assessed in NIH ACTIV-3-TICO trial among </a:t>
            </a:r>
            <a:r>
              <a:rPr lang="en-GB" b="1" dirty="0" smtClean="0"/>
              <a:t>inpatients</a:t>
            </a:r>
            <a:r>
              <a:rPr lang="en-GB" dirty="0" smtClean="0"/>
              <a:t>, but abandoned for futility</a:t>
            </a:r>
          </a:p>
          <a:p>
            <a:pPr lvl="1"/>
            <a:r>
              <a:rPr lang="en-GB" dirty="0" smtClean="0"/>
              <a:t>However, pre-specified analysis did </a:t>
            </a:r>
            <a:r>
              <a:rPr lang="en-GB" u="sng" dirty="0" smtClean="0"/>
              <a:t>not</a:t>
            </a:r>
            <a:r>
              <a:rPr lang="en-GB" dirty="0" smtClean="0"/>
              <a:t> take into account </a:t>
            </a:r>
            <a:r>
              <a:rPr lang="en-GB" dirty="0" err="1" smtClean="0"/>
              <a:t>serostatus</a:t>
            </a:r>
            <a:r>
              <a:rPr lang="en-GB" dirty="0" smtClean="0"/>
              <a:t>, so effects like that seen with </a:t>
            </a:r>
            <a:r>
              <a:rPr lang="en-GB" dirty="0" err="1" smtClean="0"/>
              <a:t>Ronapreve</a:t>
            </a:r>
            <a:r>
              <a:rPr lang="en-GB" dirty="0" smtClean="0"/>
              <a:t> in RECOVERY would have been missed</a:t>
            </a:r>
          </a:p>
          <a:p>
            <a:pPr lvl="1"/>
            <a:endParaRPr lang="en-GB" dirty="0"/>
          </a:p>
          <a:p>
            <a:r>
              <a:rPr lang="en-GB" dirty="0" smtClean="0"/>
              <a:t>There remains uncertainty around benefits of </a:t>
            </a:r>
            <a:r>
              <a:rPr lang="en-GB" dirty="0" err="1" smtClean="0"/>
              <a:t>sotrovimab</a:t>
            </a:r>
            <a:r>
              <a:rPr lang="en-GB" dirty="0" smtClean="0"/>
              <a:t> for </a:t>
            </a:r>
            <a:r>
              <a:rPr lang="en-GB" b="1" dirty="0" smtClean="0"/>
              <a:t>inpatients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95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Sotrovimab</a:t>
            </a:r>
            <a:r>
              <a:rPr lang="en-GB" dirty="0" smtClean="0"/>
              <a:t> in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adult participants are potentially eligible, including those who have received </a:t>
            </a:r>
            <a:r>
              <a:rPr lang="en-GB" dirty="0" err="1" smtClean="0"/>
              <a:t>sotrovimab</a:t>
            </a:r>
            <a:r>
              <a:rPr lang="en-GB" dirty="0" smtClean="0"/>
              <a:t> previously</a:t>
            </a:r>
          </a:p>
          <a:p>
            <a:pPr lvl="1"/>
            <a:r>
              <a:rPr lang="en-GB" dirty="0" smtClean="0"/>
              <a:t>Adolescents ≥12 years old and ≥40 kg are also eligible</a:t>
            </a:r>
          </a:p>
          <a:p>
            <a:pPr lvl="1"/>
            <a:r>
              <a:rPr lang="en-GB" dirty="0" smtClean="0"/>
              <a:t>Pregnant or breast-feeding women are eligible after discussion with them</a:t>
            </a:r>
          </a:p>
          <a:p>
            <a:pPr lvl="1"/>
            <a:r>
              <a:rPr lang="en-GB" dirty="0" smtClean="0"/>
              <a:t>No exclusions around liver or kidney function</a:t>
            </a:r>
          </a:p>
          <a:p>
            <a:endParaRPr lang="en-GB" dirty="0"/>
          </a:p>
          <a:p>
            <a:r>
              <a:rPr lang="en-GB" dirty="0" smtClean="0"/>
              <a:t>Dose is </a:t>
            </a:r>
            <a:r>
              <a:rPr lang="en-GB" b="1" dirty="0" smtClean="0"/>
              <a:t>1000 mg </a:t>
            </a:r>
            <a:r>
              <a:rPr lang="en-GB" dirty="0" smtClean="0"/>
              <a:t>in 100 mL 0.9% saline or 5% dextrose given over 1 hour given as soon as possible after randomisation</a:t>
            </a:r>
          </a:p>
          <a:p>
            <a:endParaRPr lang="en-GB" dirty="0"/>
          </a:p>
          <a:p>
            <a:r>
              <a:rPr lang="en-GB" dirty="0" smtClean="0"/>
              <a:t>Biological sampling will be </a:t>
            </a:r>
            <a:r>
              <a:rPr lang="en-GB" u="sng" dirty="0" smtClean="0"/>
              <a:t>crucial</a:t>
            </a:r>
            <a:r>
              <a:rPr lang="en-GB" dirty="0" smtClean="0"/>
              <a:t> to assessments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27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Biological sampling in RECOVERY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04825" y="1597025"/>
          <a:ext cx="11177589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575">
                  <a:extLst>
                    <a:ext uri="{9D8B030D-6E8A-4147-A177-3AD203B41FA5}">
                      <a16:colId xmlns:a16="http://schemas.microsoft.com/office/drawing/2014/main" val="4143317602"/>
                    </a:ext>
                  </a:extLst>
                </a:gridCol>
                <a:gridCol w="3297382">
                  <a:extLst>
                    <a:ext uri="{9D8B030D-6E8A-4147-A177-3AD203B41FA5}">
                      <a16:colId xmlns:a16="http://schemas.microsoft.com/office/drawing/2014/main" val="1266893669"/>
                    </a:ext>
                  </a:extLst>
                </a:gridCol>
                <a:gridCol w="2898632">
                  <a:extLst>
                    <a:ext uri="{9D8B030D-6E8A-4147-A177-3AD203B41FA5}">
                      <a16:colId xmlns:a16="http://schemas.microsoft.com/office/drawing/2014/main" val="3636568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Serum sample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Nose </a:t>
                      </a:r>
                      <a:r>
                        <a:rPr lang="en-GB" sz="2800" baseline="0" dirty="0" smtClean="0"/>
                        <a:t>swabs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49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Baseline</a:t>
                      </a:r>
                      <a:r>
                        <a:rPr lang="en-GB" sz="2800" dirty="0" smtClean="0"/>
                        <a:t> (</a:t>
                      </a:r>
                      <a:r>
                        <a:rPr lang="en-GB" sz="2800" b="1" dirty="0" smtClean="0"/>
                        <a:t>Day 1</a:t>
                      </a:r>
                      <a:r>
                        <a:rPr lang="en-GB" sz="2800" b="1" baseline="0" dirty="0" smtClean="0"/>
                        <a:t> </a:t>
                      </a:r>
                      <a:r>
                        <a:rPr lang="en-GB" sz="2800" baseline="0" dirty="0" smtClean="0"/>
                        <a:t>- </a:t>
                      </a:r>
                      <a:r>
                        <a:rPr lang="en-GB" sz="2800" u="sng" dirty="0" smtClean="0"/>
                        <a:t>after</a:t>
                      </a:r>
                      <a:r>
                        <a:rPr lang="en-GB" sz="2800" u="none" baseline="0" dirty="0" smtClean="0"/>
                        <a:t> consent, </a:t>
                      </a:r>
                      <a:r>
                        <a:rPr lang="en-GB" sz="2800" u="sng" baseline="0" dirty="0" smtClean="0"/>
                        <a:t>before</a:t>
                      </a:r>
                      <a:r>
                        <a:rPr lang="en-GB" sz="2800" u="none" baseline="0" dirty="0" smtClean="0"/>
                        <a:t> randomisation)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18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54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90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3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18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5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917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04825" y="5572306"/>
            <a:ext cx="11177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400" dirty="0"/>
              <a:t>Serum </a:t>
            </a:r>
            <a:r>
              <a:rPr lang="en-GB" sz="2400" dirty="0" smtClean="0"/>
              <a:t>samples </a:t>
            </a:r>
            <a:r>
              <a:rPr lang="en-GB" sz="2400" dirty="0"/>
              <a:t>used to measure </a:t>
            </a:r>
            <a:r>
              <a:rPr lang="en-GB" sz="2400" dirty="0" smtClean="0"/>
              <a:t>antibody levels and possibly viral antigen</a:t>
            </a:r>
            <a:endParaRPr lang="en-GB" sz="2400" dirty="0"/>
          </a:p>
          <a:p>
            <a:pPr lvl="1"/>
            <a:r>
              <a:rPr lang="en-GB" sz="2400" dirty="0"/>
              <a:t>Swabs used to measure viral load and presence of resistance markers</a:t>
            </a:r>
          </a:p>
        </p:txBody>
      </p:sp>
    </p:spTree>
    <p:extLst>
      <p:ext uri="{BB962C8B-B14F-4D97-AF65-F5344CB8AC3E}">
        <p14:creationId xmlns:p14="http://schemas.microsoft.com/office/powerpoint/2010/main" val="128278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ccfc5a37-9c0d-45c1-a560-7d9d4d03f46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schemas.openxmlformats.org/package/2006/metadata/core-properties"/>
    <ds:schemaRef ds:uri="http://www.w3.org/XML/1998/namespace"/>
    <ds:schemaRef ds:uri="http://purl.org/dc/dcmitype/"/>
    <ds:schemaRef ds:uri="cf0dfbcc-b360-4cf7-9bf5-370ba522dbe9"/>
    <ds:schemaRef ds:uri="http://schemas.microsoft.com/office/2006/documentManagement/types"/>
    <ds:schemaRef ds:uri="http://purl.org/dc/terms/"/>
    <ds:schemaRef ds:uri="83c9eb58-c16a-4eef-9abf-4aeec758fe01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FBF944-067E-4916-A363-4EA61FAF39B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5525</TotalTime>
  <Words>582</Words>
  <Application>Microsoft Office PowerPoint</Application>
  <PresentationFormat>Widescreen</PresentationFormat>
  <Paragraphs>119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Arial</vt:lpstr>
      <vt:lpstr>Wingdings</vt:lpstr>
      <vt:lpstr>Office Theme</vt:lpstr>
      <vt:lpstr> Randomised Evaluation of COVID-19 Therapy: the RECOVERY trial</vt:lpstr>
      <vt:lpstr>Current comparisons  for adults with COVID-19</vt:lpstr>
      <vt:lpstr>Monoclonal antibodies</vt:lpstr>
      <vt:lpstr>Monoclonal antibodies can improve clinical outcome</vt:lpstr>
      <vt:lpstr>Variants and monoclonal antibodies</vt:lpstr>
      <vt:lpstr>Sotrovimab</vt:lpstr>
      <vt:lpstr>Efficacy of sotrovimab</vt:lpstr>
      <vt:lpstr>Sotrovimab in RECOVERY</vt:lpstr>
      <vt:lpstr>Biological sampling in RECOVERY</vt:lpstr>
      <vt:lpstr>Safety of sotrovimab</vt:lpstr>
      <vt:lpstr>Safety of sotrovimab</vt:lpstr>
      <vt:lpstr>Sotrovimab supply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626</cp:revision>
  <cp:lastPrinted>2020-03-18T19:42:16Z</cp:lastPrinted>
  <dcterms:created xsi:type="dcterms:W3CDTF">2020-03-14T13:47:38Z</dcterms:created>
  <dcterms:modified xsi:type="dcterms:W3CDTF">2022-03-07T09:34:04Z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