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85" r:id="rId5"/>
    <p:sldId id="283" r:id="rId6"/>
    <p:sldId id="291" r:id="rId7"/>
    <p:sldId id="293" r:id="rId8"/>
    <p:sldId id="333" r:id="rId9"/>
    <p:sldId id="334" r:id="rId10"/>
    <p:sldId id="265" r:id="rId11"/>
    <p:sldId id="297" r:id="rId12"/>
  </p:sldIdLst>
  <p:sldSz cx="12192000" cy="6858000"/>
  <p:notesSz cx="6881813" cy="96615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19/11/2021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19/11/2021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19/11/2021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19/11/2021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19/11/2021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19/11/2021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sz="2800" b="1" dirty="0"/>
              <a:t>Trial Overview</a:t>
            </a:r>
          </a:p>
          <a:p>
            <a:endParaRPr lang="en-GB" sz="2800" b="1" dirty="0"/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Updated 18-Nov-2021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77FE74B-A332-6F4F-816C-D31649E319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1"/>
    </mc:Choice>
    <mc:Fallback>
      <p:transition spd="slow" advTm="4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2" y="1596885"/>
            <a:ext cx="10957208" cy="458007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SARS-CoV-2 pandemic has caused over ten million deaths as of late 2021, as well as massive global disruption</a:t>
            </a:r>
          </a:p>
          <a:p>
            <a:r>
              <a:rPr lang="en-GB" sz="2400" dirty="0"/>
              <a:t>Vaccination is now limiting the impact of COVID-19 in much of the world, but SARS-CoV-2 will continue to circulate and cause many deaths for years to come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COVID-19 treatment has improved substantially since the start of the pandemic, because of the robust evaluation of potential therapies in randomised trials</a:t>
            </a:r>
          </a:p>
          <a:p>
            <a:r>
              <a:rPr lang="en-GB" sz="2400" dirty="0"/>
              <a:t>However, mortality in hospitalised patients remains very high and there is still an urgent need to improve treatment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Relaxation of public health measures will lead to the resurgence of other respiratory viruses alongside SARS-CoV-2, most importantly influenza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EDA2BD-A76D-479C-8321-E6B0070D0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5A8FE04-716D-4D40-857D-55C9C78F7F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2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19"/>
    </mc:Choice>
    <mc:Fallback>
      <p:transition spd="slow" advTm="40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91" y="1464681"/>
            <a:ext cx="11966899" cy="4580078"/>
          </a:xfrm>
        </p:spPr>
        <p:txBody>
          <a:bodyPr>
            <a:noAutofit/>
          </a:bodyPr>
          <a:lstStyle/>
          <a:p>
            <a:r>
              <a:rPr lang="en-GB" sz="2400" dirty="0"/>
              <a:t>RECOVERY has demonstrated the need for large, collaborative trials to rapidly confirm or rule-out worthwhile treatment effects</a:t>
            </a:r>
          </a:p>
          <a:p>
            <a:r>
              <a:rPr lang="en-GB" sz="2400" dirty="0"/>
              <a:t>From the start it involved nearly all NHS hospitals and is now expanding to other countries 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400" dirty="0"/>
              <a:t>Since March 2020 it has shown that in patients hospitalised with COVID-19:</a:t>
            </a:r>
          </a:p>
          <a:p>
            <a:pPr marL="0" indent="0">
              <a:buNone/>
            </a:pPr>
            <a:r>
              <a:rPr lang="en-GB" sz="2200" dirty="0"/>
              <a:t> - Dexamethasone reduces the risk of death by a fifth in those on oxygen</a:t>
            </a:r>
          </a:p>
          <a:p>
            <a:pPr marL="0" indent="0">
              <a:buNone/>
            </a:pPr>
            <a:r>
              <a:rPr lang="en-GB" sz="2200" dirty="0"/>
              <a:t> - The IL-6 inhibitor tocilizumab reduces the risk of death by a further seventh</a:t>
            </a:r>
          </a:p>
          <a:p>
            <a:pPr marL="0" indent="0">
              <a:buNone/>
            </a:pPr>
            <a:r>
              <a:rPr lang="en-GB" sz="2200" dirty="0"/>
              <a:t> - Neutralising monoclonals can reduce the risk of death by a further fifth in seronegative patients </a:t>
            </a:r>
          </a:p>
          <a:p>
            <a:pPr marL="0" indent="0">
              <a:buNone/>
            </a:pPr>
            <a:r>
              <a:rPr lang="en-GB" sz="2200" dirty="0"/>
              <a:t> - Many widely used treatments had no worthwhile effect: hydroxychloroquine, lopinavir,</a:t>
            </a:r>
          </a:p>
          <a:p>
            <a:pPr marL="0" indent="0">
              <a:buNone/>
            </a:pPr>
            <a:r>
              <a:rPr lang="en-GB" sz="2200" dirty="0"/>
              <a:t>    azithromycin, aspirin, colchicine and convalescent plasma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400" dirty="0"/>
              <a:t>New treatment arms will continue to be introduced, and from Nov 2021 this includes  treatments for influenza pneumonia at site in the UK as well as COVID-19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EDA2BD-A76D-479C-8321-E6B0070D0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233AF1B-8CB1-774C-915D-1399E19767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9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52"/>
    </mc:Choice>
    <mc:Fallback>
      <p:transition spd="slow" advTm="60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Eligibility and outcomes (adults)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Eligibility criteria: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Hospitalised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Viral pneumonia syndrome (e.g. fever, cough, or shortness of breath with compatible chest X-ray findings not thought related to another cause)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/>
              <a:t>Confirmed </a:t>
            </a:r>
            <a:r>
              <a:rPr lang="en-GB" b="1" dirty="0"/>
              <a:t>SARS-CoV-2 and/or influenza A or B (UK only)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No medical history that might, in the opinion of the attending clinician, put the patient at significant risk if they were to participate in the trial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Outcomes: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All-cause mortality by 28 days after randomisation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Duration of hospitalisation; need for mechanical ventilation or death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994B4A-ACEC-41CF-959B-98E9AB80A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7B86B19-3521-3C4F-A471-3C29442E8A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6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33"/>
    </mc:Choice>
    <mc:Fallback>
      <p:transition spd="slow" advTm="53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629940" y="3612965"/>
            <a:ext cx="1125646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5941277" y="3547087"/>
            <a:ext cx="2176342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/>
              <a:t>Example trial design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69770" y="3539103"/>
            <a:ext cx="3492000" cy="105120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Baseline </a:t>
            </a:r>
            <a:r>
              <a:rPr lang="en-GB" sz="1600" b="1">
                <a:solidFill>
                  <a:schemeClr val="tx1"/>
                </a:solidFill>
              </a:rPr>
              <a:t>data collected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Participant enters ≥1 comparisons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056A84-66F8-2546-9183-EEF7859E5D63}"/>
              </a:ext>
            </a:extLst>
          </p:cNvPr>
          <p:cNvGrpSpPr/>
          <p:nvPr/>
        </p:nvGrpSpPr>
        <p:grpSpPr>
          <a:xfrm>
            <a:off x="8003238" y="1705866"/>
            <a:ext cx="3393651" cy="1414800"/>
            <a:chOff x="8003238" y="1576210"/>
            <a:chExt cx="3393651" cy="1414800"/>
          </a:xfrm>
        </p:grpSpPr>
        <p:sp>
          <p:nvSpPr>
            <p:cNvPr id="60" name="Rounded Rectangle 59"/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6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692615" y="2273675"/>
              <a:ext cx="1073507" cy="5509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Drug 3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0154872" y="2256534"/>
              <a:ext cx="1116208" cy="56810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F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766122" y="2346125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649505" y="1697241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Comparison 3</a:t>
              </a:r>
              <a:endParaRPr lang="en-GB" sz="2400" b="1" dirty="0"/>
            </a:p>
          </p:txBody>
        </p:sp>
      </p:grpSp>
      <p:sp>
        <p:nvSpPr>
          <p:cNvPr id="77" name="Left-Right Arrow 76"/>
          <p:cNvSpPr/>
          <p:nvPr/>
        </p:nvSpPr>
        <p:spPr>
          <a:xfrm rot="1152713" flipV="1">
            <a:off x="4083028" y="3528927"/>
            <a:ext cx="2171549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14845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7903806" y="3577281"/>
            <a:ext cx="3489681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Outcomes collected at earliest of death, discharge or 28 days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F15925-7CF7-7E49-B1FE-B2CE7533F2F8}"/>
              </a:ext>
            </a:extLst>
          </p:cNvPr>
          <p:cNvGrpSpPr/>
          <p:nvPr/>
        </p:nvGrpSpPr>
        <p:grpSpPr>
          <a:xfrm>
            <a:off x="849410" y="1696360"/>
            <a:ext cx="3393651" cy="1415377"/>
            <a:chOff x="849410" y="1566704"/>
            <a:chExt cx="3393651" cy="1415377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F3A9839B-582E-F842-86C2-639453C15F2B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21B9F9FB-E5BB-1E44-AA73-7CD63121398C}"/>
                </a:ext>
              </a:extLst>
            </p:cNvPr>
            <p:cNvSpPr/>
            <p:nvPr/>
          </p:nvSpPr>
          <p:spPr>
            <a:xfrm>
              <a:off x="1538787" y="2264170"/>
              <a:ext cx="1073507" cy="55096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Drug 1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E256101-562D-9547-9432-4E7ED698FE7E}"/>
                </a:ext>
              </a:extLst>
            </p:cNvPr>
            <p:cNvSpPr/>
            <p:nvPr/>
          </p:nvSpPr>
          <p:spPr>
            <a:xfrm>
              <a:off x="3001044" y="2247029"/>
              <a:ext cx="1116208" cy="56810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A837002-A069-0545-AAEA-D52C475B5724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D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BA3DF08-1643-BD4C-A2CF-FA2F386B1608}"/>
                </a:ext>
              </a:extLst>
            </p:cNvPr>
            <p:cNvSpPr txBox="1"/>
            <p:nvPr/>
          </p:nvSpPr>
          <p:spPr>
            <a:xfrm>
              <a:off x="2612294" y="233662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04B4103-BFF9-3646-9909-812F775FA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084" y="1582670"/>
              <a:ext cx="677150" cy="677150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A594DDC-BFA8-3F49-AE51-BBDB60D9D9CD}"/>
                </a:ext>
              </a:extLst>
            </p:cNvPr>
            <p:cNvSpPr txBox="1"/>
            <p:nvPr/>
          </p:nvSpPr>
          <p:spPr>
            <a:xfrm>
              <a:off x="1523387" y="1749243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Comparison 1</a:t>
              </a:r>
              <a:endParaRPr lang="en-GB" sz="2400" b="1" dirty="0"/>
            </a:p>
          </p:txBody>
        </p:sp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92653" y="1378226"/>
            <a:ext cx="10652251" cy="1825294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4353470" y="1346765"/>
            <a:ext cx="363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Patients with confirmed SARS-CoV-2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/>
          <p:nvPr/>
        </p:nvGrpSpPr>
        <p:grpSpPr>
          <a:xfrm>
            <a:off x="4441699" y="1689950"/>
            <a:ext cx="3393651" cy="1427545"/>
            <a:chOff x="4441699" y="1560294"/>
            <a:chExt cx="3393651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Drug 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04583" y="2342378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74111" y="1768987"/>
              <a:ext cx="27612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Comparison 2</a:t>
              </a:r>
              <a:endParaRPr lang="en-GB" sz="15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CBE583C5-AAC4-3D45-A2D7-43B7379BBA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5"/>
          <a:stretch/>
        </p:blipFill>
        <p:spPr>
          <a:xfrm>
            <a:off x="8012891" y="1718746"/>
            <a:ext cx="684554" cy="53562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C1EB63A-89A4-E340-9689-E5CA0F01E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39"/>
    </mc:Choice>
    <mc:Fallback>
      <p:transition spd="slow" advTm="26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69011" y="3873893"/>
            <a:ext cx="164750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883194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/>
              <a:t>Example trial design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69770" y="3539103"/>
            <a:ext cx="3492000" cy="105120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Baseline </a:t>
            </a:r>
            <a:r>
              <a:rPr lang="en-GB" sz="1600" b="1">
                <a:solidFill>
                  <a:schemeClr val="tx1"/>
                </a:solidFill>
              </a:rPr>
              <a:t>data collected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Participant enters ≥1 comparisons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056A84-66F8-2546-9183-EEF7859E5D63}"/>
              </a:ext>
            </a:extLst>
          </p:cNvPr>
          <p:cNvGrpSpPr/>
          <p:nvPr/>
        </p:nvGrpSpPr>
        <p:grpSpPr>
          <a:xfrm>
            <a:off x="8003238" y="1705866"/>
            <a:ext cx="3393651" cy="1414800"/>
            <a:chOff x="8003238" y="1576210"/>
            <a:chExt cx="3393651" cy="1414800"/>
          </a:xfrm>
        </p:grpSpPr>
        <p:sp>
          <p:nvSpPr>
            <p:cNvPr id="60" name="Rounded Rectangle 59"/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6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692615" y="2273675"/>
              <a:ext cx="1073507" cy="5509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Drug 3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0154872" y="2256534"/>
              <a:ext cx="1116208" cy="56810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F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766122" y="2346125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649505" y="1697241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Comparison 3</a:t>
              </a:r>
              <a:endParaRPr lang="en-GB" sz="2400" b="1" dirty="0"/>
            </a:p>
          </p:txBody>
        </p:sp>
      </p:grpSp>
      <p:sp>
        <p:nvSpPr>
          <p:cNvPr id="77" name="Left-Right Arrow 76"/>
          <p:cNvSpPr/>
          <p:nvPr/>
        </p:nvSpPr>
        <p:spPr>
          <a:xfrm rot="1152713" flipV="1">
            <a:off x="4023595" y="3880092"/>
            <a:ext cx="4305881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14845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7903806" y="3577281"/>
            <a:ext cx="3489681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Outcomes collected at earliest of death, discharge or 28 days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F15925-7CF7-7E49-B1FE-B2CE7533F2F8}"/>
              </a:ext>
            </a:extLst>
          </p:cNvPr>
          <p:cNvGrpSpPr/>
          <p:nvPr/>
        </p:nvGrpSpPr>
        <p:grpSpPr>
          <a:xfrm>
            <a:off x="849410" y="1696360"/>
            <a:ext cx="3393651" cy="1415377"/>
            <a:chOff x="849410" y="1566704"/>
            <a:chExt cx="3393651" cy="1415377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F3A9839B-582E-F842-86C2-639453C15F2B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21B9F9FB-E5BB-1E44-AA73-7CD63121398C}"/>
                </a:ext>
              </a:extLst>
            </p:cNvPr>
            <p:cNvSpPr/>
            <p:nvPr/>
          </p:nvSpPr>
          <p:spPr>
            <a:xfrm>
              <a:off x="1538787" y="2264170"/>
              <a:ext cx="1073507" cy="55096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Drug 1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E256101-562D-9547-9432-4E7ED698FE7E}"/>
                </a:ext>
              </a:extLst>
            </p:cNvPr>
            <p:cNvSpPr/>
            <p:nvPr/>
          </p:nvSpPr>
          <p:spPr>
            <a:xfrm>
              <a:off x="3001044" y="2247029"/>
              <a:ext cx="1116208" cy="56810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A837002-A069-0545-AAEA-D52C475B5724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D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BA3DF08-1643-BD4C-A2CF-FA2F386B1608}"/>
                </a:ext>
              </a:extLst>
            </p:cNvPr>
            <p:cNvSpPr txBox="1"/>
            <p:nvPr/>
          </p:nvSpPr>
          <p:spPr>
            <a:xfrm>
              <a:off x="2612294" y="233662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04B4103-BFF9-3646-9909-812F775FA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084" y="1582670"/>
              <a:ext cx="677150" cy="677150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A594DDC-BFA8-3F49-AE51-BBDB60D9D9CD}"/>
                </a:ext>
              </a:extLst>
            </p:cNvPr>
            <p:cNvSpPr txBox="1"/>
            <p:nvPr/>
          </p:nvSpPr>
          <p:spPr>
            <a:xfrm>
              <a:off x="1523387" y="1749243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Comparison 1</a:t>
              </a:r>
              <a:endParaRPr lang="en-GB" sz="2400" b="1" dirty="0"/>
            </a:p>
          </p:txBody>
        </p:sp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92653" y="1378226"/>
            <a:ext cx="10652251" cy="1825294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4353470" y="1346765"/>
            <a:ext cx="363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Patients with confirmed SARS-CoV-2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/>
          <p:nvPr/>
        </p:nvGrpSpPr>
        <p:grpSpPr>
          <a:xfrm>
            <a:off x="4441699" y="1689950"/>
            <a:ext cx="3393651" cy="1427545"/>
            <a:chOff x="4441699" y="1560294"/>
            <a:chExt cx="3393651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Drug 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04583" y="2342378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74111" y="1768987"/>
              <a:ext cx="27612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Comparison 2</a:t>
              </a:r>
              <a:endParaRPr lang="en-GB" sz="15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014722"/>
            <a:ext cx="3393651" cy="1414800"/>
            <a:chOff x="8003238" y="1576210"/>
            <a:chExt cx="3393651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5" y="2273675"/>
              <a:ext cx="1073507" cy="5509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Drug 6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5681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66122" y="2346125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635650" y="1757818"/>
              <a:ext cx="2690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Comparison 6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005216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7" y="2264170"/>
              <a:ext cx="1073507" cy="5509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Drug 4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56810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12294" y="233662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81822" y="1732379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Comparison 4</a:t>
              </a:r>
              <a:endParaRPr lang="en-GB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010974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Drug 5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04583" y="2342378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2" y="1733283"/>
              <a:ext cx="1714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Comparison 5</a:t>
              </a:r>
              <a:endParaRPr lang="en-GB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3828357" y="6504212"/>
            <a:ext cx="521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Patients with confirmed INFLUENZA (UK only)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046253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044930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3988" y="5001052"/>
            <a:ext cx="649602" cy="70387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CBE583C5-AAC4-3D45-A2D7-43B7379BBA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5"/>
          <a:stretch/>
        </p:blipFill>
        <p:spPr>
          <a:xfrm>
            <a:off x="8012891" y="1718746"/>
            <a:ext cx="684554" cy="53562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574D87-C8CB-834C-931E-ECC0475A38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0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02"/>
    </mc:Choice>
    <mc:Fallback>
      <p:transition spd="slow" advTm="24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After informed consent is taken, randomisation is done via a web interface </a:t>
            </a:r>
          </a:p>
          <a:p>
            <a:endParaRPr lang="en-GB" sz="2400" dirty="0"/>
          </a:p>
          <a:p>
            <a:r>
              <a:rPr lang="en-GB" sz="2400" dirty="0"/>
              <a:t>Baseline data is collected including the suitability of each treatment comparison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Patients will be allocated either to the additional treatment or to no additional treatment, with other care remaining the same</a:t>
            </a:r>
          </a:p>
          <a:p>
            <a:endParaRPr lang="en-GB" sz="2400" dirty="0"/>
          </a:p>
          <a:p>
            <a:r>
              <a:rPr lang="en-GB" sz="2400" dirty="0"/>
              <a:t>Allocations are independent, so a patient may end up being allocated all, none or any combination of the suitable treatments</a:t>
            </a:r>
          </a:p>
          <a:p>
            <a:endParaRPr lang="en-GB" sz="2400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80C19F-8F9A-4C95-B286-27E1C559F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9CDCCF9-B8DC-FB41-9284-69521FD52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9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348"/>
    </mc:Choice>
    <mc:Fallback>
      <p:transition spd="slow" advTm="47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795191"/>
            <a:ext cx="11177899" cy="4580078"/>
          </a:xfrm>
        </p:spPr>
        <p:txBody>
          <a:bodyPr/>
          <a:lstStyle/>
          <a:p>
            <a:r>
              <a:rPr lang="en-GB" dirty="0"/>
              <a:t>Better treatments are needed to reduce mortality in patients hospitalised with COVID-19 or influenza </a:t>
            </a:r>
          </a:p>
          <a:p>
            <a:endParaRPr lang="en-GB" dirty="0"/>
          </a:p>
          <a:p>
            <a:r>
              <a:rPr lang="en-GB" dirty="0"/>
              <a:t>RECOVERY is now evaluating promising treatments for both infections</a:t>
            </a:r>
          </a:p>
          <a:p>
            <a:endParaRPr lang="en-GB" dirty="0"/>
          </a:p>
          <a:p>
            <a:r>
              <a:rPr lang="en-GB" dirty="0"/>
              <a:t>The exact design of the trial will continue to change as new arms are added and old ones removed – details of the current treatments can be found in the protocol and in specific training materials</a:t>
            </a:r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994B4A-ACEC-41CF-959B-98E9AB80A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F816E9A-A520-8C49-BDB3-328F01F6A0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6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22"/>
    </mc:Choice>
    <mc:Fallback>
      <p:transition spd="slow" advTm="26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d6eaad8-f0eb-456a-874c-a999e8b65988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1" ma:contentTypeDescription="Create a new document." ma:contentTypeScope="" ma:versionID="8b2f1f8349387e9a923cf83d30275775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1f8ff3906fef484f4efd594d223ea34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CF3D8B-1E33-408C-B743-F93A6DB64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f62fc-0309-469d-96f8-244e1f51a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12AD73-C1FD-49B0-ACF6-15D917CCBFA5}">
  <ds:schemaRefs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37f62fc-0309-469d-96f8-244e1f51aa13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648</Words>
  <Application>Microsoft Macintosh PowerPoint</Application>
  <PresentationFormat>Widescreen</PresentationFormat>
  <Paragraphs>110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 Randomised Evaluation of COVID-19 Therapy: the RECOVERY trial</vt:lpstr>
      <vt:lpstr>Background</vt:lpstr>
      <vt:lpstr>RECOVERY</vt:lpstr>
      <vt:lpstr>Eligibility and outcomes (adults)</vt:lpstr>
      <vt:lpstr>Example trial design</vt:lpstr>
      <vt:lpstr>Example trial design</vt:lpstr>
      <vt:lpstr>Randomisation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106</cp:revision>
  <cp:lastPrinted>2020-03-18T19:42:16Z</cp:lastPrinted>
  <dcterms:created xsi:type="dcterms:W3CDTF">2020-03-14T13:47:38Z</dcterms:created>
  <dcterms:modified xsi:type="dcterms:W3CDTF">2021-11-19T16:09:10Z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