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85" r:id="rId6"/>
    <p:sldId id="283" r:id="rId7"/>
    <p:sldId id="2147375678" r:id="rId8"/>
    <p:sldId id="2147375679" r:id="rId9"/>
    <p:sldId id="2147375692" r:id="rId10"/>
    <p:sldId id="265" r:id="rId11"/>
    <p:sldId id="297" r:id="rId12"/>
  </p:sldIdLst>
  <p:sldSz cx="12192000" cy="6858000"/>
  <p:notesSz cx="6881813" cy="96615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ulish" pitchFamily="2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DF457-2B1A-4E0A-B6A4-9A7BC020BC0E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EA0F-ADD4-4084-9DA1-FECD2791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1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666F-4CDE-4600-89E4-4EAAC1D2A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78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FD2D-E339-48D0-8E51-8C7BC4E3C46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00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956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32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50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07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37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44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916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383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8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065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313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17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EFD29E-5091-4ED7-8154-562567BE07D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38" y="317288"/>
            <a:ext cx="2955574" cy="6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10/11/2025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8"/>
          <a:stretch/>
        </p:blipFill>
        <p:spPr>
          <a:xfrm>
            <a:off x="8610600" y="301160"/>
            <a:ext cx="2880360" cy="6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1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RECOVERY Background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sz="2800" b="1" dirty="0"/>
              <a:t>Trial Overview</a:t>
            </a:r>
          </a:p>
          <a:p>
            <a:endParaRPr lang="en-GB" sz="2800" b="1" dirty="0"/>
          </a:p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Updated 10-Nov-2025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en-GB" dirty="0"/>
              <a:t>RECOVERY after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2" y="1596885"/>
            <a:ext cx="7208931" cy="4580078"/>
          </a:xfrm>
        </p:spPr>
        <p:txBody>
          <a:bodyPr>
            <a:normAutofit/>
          </a:bodyPr>
          <a:lstStyle/>
          <a:p>
            <a:r>
              <a:rPr lang="en-GB" sz="2400" dirty="0"/>
              <a:t>COVID-19 pneumonia killed ~20 million in 2020‑22, but is now uncommon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Final RECOVERY COVID-19 comparisons closed in 2024</a:t>
            </a:r>
          </a:p>
          <a:p>
            <a:endParaRPr lang="en-GB" sz="2400" dirty="0"/>
          </a:p>
          <a:p>
            <a:r>
              <a:rPr lang="en-GB" sz="2400" dirty="0"/>
              <a:t>We now have better evidence guiding treatment of COVID-19 pneumonia than influenza or bacterial pneumonia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Other causes of pneumonia are still a major cause of hospitalisation and death worldwide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3EF6F-91F7-47DA-A28D-042DD0937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06" y="2006599"/>
            <a:ext cx="3915718" cy="301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2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12" r="8625"/>
          <a:stretch/>
        </p:blipFill>
        <p:spPr>
          <a:xfrm>
            <a:off x="5928435" y="1536693"/>
            <a:ext cx="6166437" cy="4987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498397" y="305317"/>
            <a:ext cx="11484952" cy="615392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sh" pitchFamily="2" charset="0"/>
                <a:ea typeface="+mn-ea"/>
                <a:cs typeface="Arial" panose="020B0604020202020204" pitchFamily="34" charset="0"/>
              </a:rPr>
              <a:t>RECOVERY overview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sh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115146" y="1398149"/>
            <a:ext cx="6179637" cy="3816268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315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Randomised, open-label, platform trial for patients hospitalised with pneumonia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315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315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Started as COVID-19 treatment trial in UK, now includes flu &amp; non-flu CAP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315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open in 10 countries &amp; expanding in EU (~120 sites in 2025)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3159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315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Streamlined design - trial procedures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3159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eligibility as simple as possible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8425" y="6524357"/>
            <a:ext cx="205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www.recoverytrial.net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115146" y="4819840"/>
            <a:ext cx="8076354" cy="2015775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E3159"/>
              </a:buClr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8318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E3159"/>
              </a:buClr>
              <a:buSzTx/>
              <a:buFont typeface="Wingdings" panose="05000000000000000000" pitchFamily="2" charset="2"/>
              <a:buChar char="§"/>
              <a:tabLst>
                <a:tab pos="2514600" algn="l"/>
                <a:tab pos="3228975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1° outcome: 	28-day all-cause mortality</a:t>
            </a:r>
          </a:p>
          <a:p>
            <a:pPr marL="450850" marR="0" lvl="0" indent="-450850" algn="l" defTabSz="831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315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2° outcomes:	i) Progression to ventilation/death</a:t>
            </a:r>
          </a:p>
          <a:p>
            <a:pPr marL="0" marR="0" lvl="0" indent="0" algn="l" defTabSz="831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3159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ii) Time to hospital discharge </a:t>
            </a:r>
          </a:p>
          <a:p>
            <a:pPr marL="0" marR="0" lvl="0" indent="0" algn="l" defTabSz="831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3159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(co-primary for influenza) </a:t>
            </a:r>
          </a:p>
        </p:txBody>
      </p:sp>
    </p:spTree>
    <p:extLst>
      <p:ext uri="{BB962C8B-B14F-4D97-AF65-F5344CB8AC3E}">
        <p14:creationId xmlns:p14="http://schemas.microsoft.com/office/powerpoint/2010/main" val="282786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RECOVERY Core Eligibility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513" y="1444148"/>
            <a:ext cx="12192000" cy="4786662"/>
          </a:xfrm>
        </p:spPr>
        <p:txBody>
          <a:bodyPr>
            <a:noAutofit/>
          </a:bodyPr>
          <a:lstStyle/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Hospitalised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Pneumonia syndrome</a:t>
            </a:r>
          </a:p>
          <a:p>
            <a:pPr marL="971550" lvl="1" indent="-514350">
              <a:spcBef>
                <a:spcPts val="300"/>
              </a:spcBef>
              <a:buFont typeface="+mj-lt"/>
              <a:buAutoNum type="alphaLcParenR"/>
            </a:pPr>
            <a:r>
              <a:rPr lang="en-US" sz="2000" dirty="0">
                <a:solidFill>
                  <a:srgbClr val="000000"/>
                </a:solidFill>
              </a:rPr>
              <a:t>Typical symptoms of a new respiratory infection; and</a:t>
            </a:r>
          </a:p>
          <a:p>
            <a:pPr marL="971550" lvl="1" indent="-514350">
              <a:spcBef>
                <a:spcPts val="300"/>
              </a:spcBef>
              <a:buFont typeface="+mj-lt"/>
              <a:buAutoNum type="alphaLcParenR"/>
            </a:pPr>
            <a:r>
              <a:rPr lang="en-US" sz="2000" dirty="0">
                <a:solidFill>
                  <a:srgbClr val="000000"/>
                </a:solidFill>
              </a:rPr>
              <a:t>Objective evidence of acute lung disease (e.g. X-ray or CT, hypoxia, or compatible clinical examination); and </a:t>
            </a:r>
          </a:p>
          <a:p>
            <a:pPr marL="971550" lvl="1" indent="-514350">
              <a:spcBef>
                <a:spcPts val="300"/>
              </a:spcBef>
              <a:buFont typeface="+mj-lt"/>
              <a:buAutoNum type="alphaLcParenR"/>
            </a:pPr>
            <a:r>
              <a:rPr lang="en-US" sz="2000" dirty="0">
                <a:solidFill>
                  <a:srgbClr val="000000"/>
                </a:solidFill>
              </a:rPr>
              <a:t>Alternative causes are considered unlikely or excluded (e.g. heart failure)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However, the diagnosis remains a clinical one based on the opinion of the managing doctor</a:t>
            </a:r>
            <a:endParaRPr lang="en-GB" sz="2000" dirty="0"/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Either: </a:t>
            </a:r>
          </a:p>
          <a:p>
            <a:pPr marL="971550" lvl="1" indent="-514350">
              <a:spcBef>
                <a:spcPts val="300"/>
              </a:spcBef>
              <a:buFont typeface="+mj-lt"/>
              <a:buAutoNum type="alphaLcParenR"/>
            </a:pPr>
            <a:r>
              <a:rPr lang="en-GB" sz="2000" dirty="0"/>
              <a:t>Confirmed influenza A or B (including hospital-acquired)</a:t>
            </a:r>
          </a:p>
          <a:p>
            <a:pPr marL="971550" lvl="1" indent="-514350">
              <a:spcBef>
                <a:spcPts val="300"/>
              </a:spcBef>
              <a:buFont typeface="+mj-lt"/>
              <a:buAutoNum type="alphaLcParenR"/>
            </a:pPr>
            <a:r>
              <a:rPr lang="en-GB" sz="2000" dirty="0"/>
              <a:t>Diagnosis of community-acquired pneumonia with planned antibiotic treatment 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GB" sz="2000" dirty="0"/>
              <a:t>	(without suspected influenza/COVID-19/PCP/TB)</a:t>
            </a:r>
          </a:p>
          <a:p>
            <a:pPr marL="533400" indent="-53340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No medical history that might put patient at significant risk if they participated</a:t>
            </a:r>
          </a:p>
          <a:p>
            <a:pPr marL="533400" indent="-53340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Trial treatment is not considered indicated or contra-indicated by the responsible doctor</a:t>
            </a:r>
          </a:p>
          <a:p>
            <a:pPr marL="533400" indent="-533400">
              <a:spcBef>
                <a:spcPts val="300"/>
              </a:spcBef>
              <a:buFont typeface="+mj-lt"/>
              <a:buAutoNum type="arabicPeriod"/>
            </a:pPr>
            <a:r>
              <a:rPr lang="en-GB" sz="2400" dirty="0"/>
              <a:t>Aged 18+ years</a:t>
            </a:r>
          </a:p>
          <a:p>
            <a:pPr marL="0" indent="0">
              <a:spcBef>
                <a:spcPts val="1200"/>
              </a:spcBef>
              <a:buNone/>
            </a:pPr>
            <a:endParaRPr lang="en-GB" sz="20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400" dirty="0"/>
              <a:t>Individual comparisons can have additional criteria (e.g. for the influenza dexamethasone comparison patients must be hypoxic, and must not have SARS-CoV-2 infection)</a:t>
            </a:r>
          </a:p>
        </p:txBody>
      </p:sp>
    </p:spTree>
    <p:extLst>
      <p:ext uri="{BB962C8B-B14F-4D97-AF65-F5344CB8AC3E}">
        <p14:creationId xmlns:p14="http://schemas.microsoft.com/office/powerpoint/2010/main" val="211870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413078" y="3939475"/>
            <a:ext cx="1559371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134067" y="4252042"/>
            <a:ext cx="2107244" cy="411112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53" y="15990"/>
            <a:ext cx="809625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Current comparisons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HOSPITALISED PATIENTS WITH PNEUMONIA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5759853" y="4195457"/>
            <a:ext cx="2514305" cy="390636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435439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Dexamethasone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(6mg daily)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9897697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Usual care without corticosteroids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542400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</a:t>
              </a:r>
              <a:endPara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Influenza corticosteroid comparison (patients with hypoxia)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1958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26581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Usual care without baloxavir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3028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</a:t>
              </a:r>
              <a:endPara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51207" y="1747626"/>
              <a:ext cx="27512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Baloxavir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comparison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4864375" y="2269927"/>
              <a:ext cx="939073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124367" y="2245807"/>
              <a:ext cx="1389636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Usual care without neuraminidase inhibitor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5782249" y="2418892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</a:t>
              </a:r>
              <a:endPara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Oseltamivir comparison</a:t>
              </a: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069190" y="6479804"/>
            <a:ext cx="423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 with confirmed INFLUENZA A or B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4291488" y="1357693"/>
            <a:ext cx="3622632" cy="1941915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9221" y="1406215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44496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Dexamethasone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(6mg daily)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990722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Usual care without corticosteroids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55192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</a:t>
                </a:r>
                <a:endParaRPr kumimoji="0" lang="en-GB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Community-acquired pneumonia (CAP) corticosteroid comparison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655" y="3797815"/>
            <a:ext cx="430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Baseline data collected, suitability determined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1:1 randomisation in each suitable comparison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5" y="3630854"/>
            <a:ext cx="295706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 at 28 days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Mortality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to discharge alive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Progression to ventilation or death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4461502" y="2753776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 with CAP (without suspected SARS-CoV-2/influenza/PCP/TB)</a:t>
            </a:r>
          </a:p>
        </p:txBody>
      </p:sp>
    </p:spTree>
    <p:extLst>
      <p:ext uri="{BB962C8B-B14F-4D97-AF65-F5344CB8AC3E}">
        <p14:creationId xmlns:p14="http://schemas.microsoft.com/office/powerpoint/2010/main" val="102087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After informed consent is taken, randomisation is done via a web interface. Baseline data is collected here including the suitability of each treatment comparison </a:t>
            </a:r>
          </a:p>
          <a:p>
            <a:r>
              <a:rPr lang="en-GB" sz="2400" dirty="0"/>
              <a:t>Patients can be entered into multiple comparisons simultaneously, i.e. all those where the treatment is available and not considered to be indicated or contraindicated by the clinical team</a:t>
            </a:r>
          </a:p>
          <a:p>
            <a:r>
              <a:rPr lang="en-GB" sz="2400" dirty="0"/>
              <a:t>If the patient is ineligible for a particular arm they can still be randomised to others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Patients will be allocated either to the additional treatment or to no additional treatment, with other care remaining the same</a:t>
            </a:r>
          </a:p>
          <a:p>
            <a:r>
              <a:rPr lang="en-GB" sz="2400" dirty="0"/>
              <a:t>Allocations are independent, so a patient may end up being allocated all, none or any combination of the suitable treatments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5019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795191"/>
            <a:ext cx="11177899" cy="4580078"/>
          </a:xfrm>
        </p:spPr>
        <p:txBody>
          <a:bodyPr/>
          <a:lstStyle/>
          <a:p>
            <a:r>
              <a:rPr lang="en-GB" dirty="0"/>
              <a:t>Better treatments are needed to reduce mortality in patients hospitalised with CAP or influenza </a:t>
            </a:r>
          </a:p>
          <a:p>
            <a:endParaRPr lang="en-GB" dirty="0"/>
          </a:p>
          <a:p>
            <a:r>
              <a:rPr lang="en-GB" dirty="0"/>
              <a:t>RECOVERY is now evaluating promising treatments for both types of infections</a:t>
            </a:r>
          </a:p>
          <a:p>
            <a:endParaRPr lang="en-GB" dirty="0"/>
          </a:p>
          <a:p>
            <a:r>
              <a:rPr lang="en-GB" dirty="0"/>
              <a:t>The exact design of the trial will continue to change as new arms are added and old ones removed – details of the current treatments can be found in the protocol and in specific training materials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969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d6eaad8-f0eb-456a-874c-a999e8b65988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1" ma:contentTypeDescription="Create a new document." ma:contentTypeScope="" ma:versionID="8b2f1f8349387e9a923cf83d30275775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1f8ff3906fef484f4efd594d223ea34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12AD73-C1FD-49B0-ACF6-15D917CCBFA5}">
  <ds:schemaRefs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37f62fc-0309-469d-96f8-244e1f51aa13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CF3D8B-1E33-408C-B743-F93A6DB64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f62fc-0309-469d-96f8-244e1f51a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3445</TotalTime>
  <Words>603</Words>
  <Application>Microsoft Office PowerPoint</Application>
  <PresentationFormat>Widescreen</PresentationFormat>
  <Paragraphs>87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Mulish</vt:lpstr>
      <vt:lpstr>Wingdings</vt:lpstr>
      <vt:lpstr>Office Theme</vt:lpstr>
      <vt:lpstr>1_Office Theme</vt:lpstr>
      <vt:lpstr> RECOVERY Background training</vt:lpstr>
      <vt:lpstr>RECOVERY after COVID-19</vt:lpstr>
      <vt:lpstr>PowerPoint Presentation</vt:lpstr>
      <vt:lpstr>RECOVERY Core Eligibility</vt:lpstr>
      <vt:lpstr>Current comparisons</vt:lpstr>
      <vt:lpstr>Randomisation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Vanessa Tobert</cp:lastModifiedBy>
  <cp:revision>103</cp:revision>
  <cp:lastPrinted>2020-03-18T19:42:16Z</cp:lastPrinted>
  <dcterms:created xsi:type="dcterms:W3CDTF">2020-03-14T13:47:38Z</dcterms:created>
  <dcterms:modified xsi:type="dcterms:W3CDTF">2025-11-10T16:59:45Z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