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0" r:id="rId5"/>
  </p:sldMasterIdLst>
  <p:notesMasterIdLst>
    <p:notesMasterId r:id="rId13"/>
  </p:notesMasterIdLst>
  <p:sldIdLst>
    <p:sldId id="285" r:id="rId6"/>
    <p:sldId id="283" r:id="rId7"/>
    <p:sldId id="2147375678" r:id="rId8"/>
    <p:sldId id="2147375679" r:id="rId9"/>
    <p:sldId id="2147375692" r:id="rId10"/>
    <p:sldId id="265" r:id="rId11"/>
    <p:sldId id="297" r:id="rId12"/>
  </p:sldIdLst>
  <p:sldSz cx="12192000" cy="6858000"/>
  <p:notesSz cx="6881813" cy="9661525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Mulish" pitchFamily="2" charset="0"/>
      <p:regular r:id="rId18"/>
      <p:bold r:id="rId19"/>
      <p:italic r:id="rId20"/>
      <p:boldItalic r:id="rId21"/>
    </p:embeddedFont>
  </p:embeddedFontLst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31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4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4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font1.fntdata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84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2DF457-2B1A-4E0A-B6A4-9A7BC020BC0E}" type="datetimeFigureOut">
              <a:rPr lang="en-US" smtClean="0"/>
              <a:t>11/10/2025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44513" y="1208088"/>
            <a:ext cx="5794375" cy="3260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649788"/>
            <a:ext cx="5505450" cy="3803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77338"/>
            <a:ext cx="2982913" cy="48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9177338"/>
            <a:ext cx="2982912" cy="48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7EA0F-ADD4-4084-9DA1-FECD27915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318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48666F-4CDE-4600-89E4-4EAAC1D2A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3784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FFFD2D-E339-48D0-8E51-8C7BC4E3C46A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4000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01852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86723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9959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6721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01852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9563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1322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201" y="1596885"/>
            <a:ext cx="11177899" cy="458007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3502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4000" b="1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4074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376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9444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69168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5383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180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741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201" y="1596885"/>
            <a:ext cx="11177899" cy="458007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33848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60652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3130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9179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4000" b="1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6543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6927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5957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164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4225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4022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893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340304"/>
          </a:xfrm>
          <a:prstGeom prst="rect">
            <a:avLst/>
          </a:prstGeom>
          <a:solidFill>
            <a:srgbClr val="9E315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737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EFD29E-5091-4ED7-8154-562567BE07D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238" y="317288"/>
            <a:ext cx="2955574" cy="67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3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340304"/>
          </a:xfrm>
          <a:prstGeom prst="rect">
            <a:avLst/>
          </a:prstGeom>
          <a:solidFill>
            <a:srgbClr val="9E315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737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F49BA-76B6-44EE-BBED-300C86C8DDCC}" type="datetimeFigureOut">
              <a:rPr lang="en-GB" smtClean="0"/>
              <a:t>10/11/2025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0CA23-4D8D-4670-B5DD-ACC4E2457EF3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66DB40D0-4D2B-47FB-81BB-D6B0222AF5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28"/>
          <a:stretch/>
        </p:blipFill>
        <p:spPr>
          <a:xfrm>
            <a:off x="8610600" y="301160"/>
            <a:ext cx="2880360" cy="69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614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GB" b="1" dirty="0">
                <a:solidFill>
                  <a:srgbClr val="C00000"/>
                </a:solidFill>
                <a:latin typeface="+mn-lt"/>
              </a:rPr>
            </a:br>
            <a:r>
              <a:rPr lang="en-GB" b="1" dirty="0">
                <a:solidFill>
                  <a:srgbClr val="9E3159"/>
                </a:solidFill>
                <a:latin typeface="+mn-lt"/>
              </a:rPr>
              <a:t>RECOVERY Background training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037138"/>
            <a:ext cx="9144000" cy="1655762"/>
          </a:xfrm>
        </p:spPr>
        <p:txBody>
          <a:bodyPr/>
          <a:lstStyle/>
          <a:p>
            <a:r>
              <a:rPr lang="en-GB" sz="2800" b="1" dirty="0"/>
              <a:t>Trial Overview</a:t>
            </a:r>
          </a:p>
          <a:p>
            <a:endParaRPr lang="en-GB" sz="2800" b="1" dirty="0"/>
          </a:p>
          <a:p>
            <a:r>
              <a:rPr lang="en-GB" sz="2000" b="1" dirty="0">
                <a:solidFill>
                  <a:schemeClr val="bg1">
                    <a:lumMod val="50000"/>
                  </a:schemeClr>
                </a:solidFill>
              </a:rPr>
              <a:t>Updated 10-Nov-2025</a:t>
            </a:r>
            <a:endParaRPr lang="en-GB" sz="18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018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741"/>
            <a:ext cx="10515600" cy="1325563"/>
          </a:xfrm>
        </p:spPr>
        <p:txBody>
          <a:bodyPr/>
          <a:lstStyle/>
          <a:p>
            <a:r>
              <a:rPr lang="en-GB" dirty="0"/>
              <a:t>RECOVERY after COVID-19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202" y="1596885"/>
            <a:ext cx="7208931" cy="4580078"/>
          </a:xfrm>
        </p:spPr>
        <p:txBody>
          <a:bodyPr>
            <a:normAutofit/>
          </a:bodyPr>
          <a:lstStyle/>
          <a:p>
            <a:r>
              <a:rPr lang="en-GB" sz="2400" dirty="0"/>
              <a:t>COVID-19 pneumonia killed ~20 million in 2020‑22, but is now uncommon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Final RECOVERY COVID-19 comparisons closed in 2024</a:t>
            </a:r>
          </a:p>
          <a:p>
            <a:endParaRPr lang="en-GB" sz="2400" dirty="0"/>
          </a:p>
          <a:p>
            <a:r>
              <a:rPr lang="en-GB" sz="2400" dirty="0"/>
              <a:t>We now have better evidence guiding treatment of COVID-19 pneumonia than influenza or bacterial pneumonia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Other causes of pneumonia are still a major cause of hospitalisation and death worldwide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F3EF6F-91F7-47DA-A28D-042DD0937A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106" y="2006599"/>
            <a:ext cx="3915718" cy="301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726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312" r="8625"/>
          <a:stretch/>
        </p:blipFill>
        <p:spPr>
          <a:xfrm>
            <a:off x="5928435" y="1536693"/>
            <a:ext cx="6166437" cy="49876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779AC7-291A-8C42-A422-00FE33014EF3}"/>
              </a:ext>
            </a:extLst>
          </p:cNvPr>
          <p:cNvSpPr txBox="1"/>
          <p:nvPr/>
        </p:nvSpPr>
        <p:spPr>
          <a:xfrm>
            <a:off x="498397" y="305317"/>
            <a:ext cx="11484952" cy="615392"/>
          </a:xfrm>
          <a:prstGeom prst="rect">
            <a:avLst/>
          </a:prstGeom>
          <a:noFill/>
        </p:spPr>
        <p:txBody>
          <a:bodyPr wrap="square" lIns="121759" tIns="60880" rIns="121759" bIns="6088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ulish" pitchFamily="2" charset="0"/>
                <a:ea typeface="+mn-ea"/>
                <a:cs typeface="Arial" panose="020B0604020202020204" pitchFamily="34" charset="0"/>
              </a:rPr>
              <a:t>RECOVERY overview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sh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E0B38A-BB59-C443-AA30-C585D14D5932}"/>
              </a:ext>
            </a:extLst>
          </p:cNvPr>
          <p:cNvSpPr txBox="1"/>
          <p:nvPr/>
        </p:nvSpPr>
        <p:spPr>
          <a:xfrm>
            <a:off x="115146" y="1398149"/>
            <a:ext cx="6179637" cy="3816268"/>
          </a:xfrm>
          <a:prstGeom prst="rect">
            <a:avLst/>
          </a:prstGeom>
          <a:noFill/>
        </p:spPr>
        <p:txBody>
          <a:bodyPr wrap="square" lIns="121759" tIns="60880" rIns="121759" bIns="60880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315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Randomised, open-label, platform trial for patients hospitalised with pneumonia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315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315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Started as COVID-19 treatment trial in UK, now includes flu &amp; non-flu CAP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315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Now open in 10 countries &amp; expanding in EU (~120 sites in 2025)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3159"/>
              </a:buClr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315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Streamlined design - trial procedures &amp;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3159"/>
              </a:buClr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eligibility as simple as possible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38425" y="6524357"/>
            <a:ext cx="20535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www.recoverytrial.net</a:t>
            </a:r>
          </a:p>
        </p:txBody>
      </p:sp>
      <p:sp>
        <p:nvSpPr>
          <p:cNvPr id="555" name="TextBox 554">
            <a:extLst>
              <a:ext uri="{FF2B5EF4-FFF2-40B4-BE49-F238E27FC236}">
                <a16:creationId xmlns:a16="http://schemas.microsoft.com/office/drawing/2014/main" id="{B7E0B38A-BB59-C443-AA30-C585D14D5932}"/>
              </a:ext>
            </a:extLst>
          </p:cNvPr>
          <p:cNvSpPr txBox="1"/>
          <p:nvPr/>
        </p:nvSpPr>
        <p:spPr>
          <a:xfrm>
            <a:off x="115146" y="4819840"/>
            <a:ext cx="8076354" cy="2015775"/>
          </a:xfrm>
          <a:prstGeom prst="rect">
            <a:avLst/>
          </a:prstGeom>
          <a:noFill/>
        </p:spPr>
        <p:txBody>
          <a:bodyPr wrap="square" lIns="121759" tIns="60880" rIns="121759" bIns="6088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3159"/>
              </a:buClr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83185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E3159"/>
              </a:buClr>
              <a:buSzTx/>
              <a:buFont typeface="Wingdings" panose="05000000000000000000" pitchFamily="2" charset="2"/>
              <a:buChar char="§"/>
              <a:tabLst>
                <a:tab pos="2514600" algn="l"/>
                <a:tab pos="3228975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1° outcome: 	28-day all-cause mortality</a:t>
            </a:r>
          </a:p>
          <a:p>
            <a:pPr marL="450850" marR="0" lvl="0" indent="-450850" algn="l" defTabSz="8318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3159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2° outcomes:	i) Progression to ventilation/death</a:t>
            </a:r>
          </a:p>
          <a:p>
            <a:pPr marL="0" marR="0" lvl="0" indent="0" algn="l" defTabSz="8318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3159"/>
              </a:buClr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ii) Time to hospital discharge </a:t>
            </a:r>
          </a:p>
          <a:p>
            <a:pPr marL="0" marR="0" lvl="0" indent="0" algn="l" defTabSz="8318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3159"/>
              </a:buClr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(co-primary for influenza) </a:t>
            </a:r>
          </a:p>
        </p:txBody>
      </p:sp>
    </p:spTree>
    <p:extLst>
      <p:ext uri="{BB962C8B-B14F-4D97-AF65-F5344CB8AC3E}">
        <p14:creationId xmlns:p14="http://schemas.microsoft.com/office/powerpoint/2010/main" val="2827864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7937" y="0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dirty="0"/>
              <a:t>RECOVERY Core Eligibility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9513" y="1444148"/>
            <a:ext cx="12192000" cy="4786662"/>
          </a:xfrm>
        </p:spPr>
        <p:txBody>
          <a:bodyPr>
            <a:noAutofit/>
          </a:bodyPr>
          <a:lstStyle/>
          <a:p>
            <a:pPr marL="514350" indent="-514350">
              <a:spcBef>
                <a:spcPts val="300"/>
              </a:spcBef>
              <a:buFont typeface="+mj-lt"/>
              <a:buAutoNum type="arabicPeriod"/>
            </a:pPr>
            <a:r>
              <a:rPr lang="en-GB" sz="2400" dirty="0"/>
              <a:t>Hospitalised</a:t>
            </a:r>
          </a:p>
          <a:p>
            <a:pPr marL="514350" indent="-514350">
              <a:spcBef>
                <a:spcPts val="300"/>
              </a:spcBef>
              <a:buFont typeface="+mj-lt"/>
              <a:buAutoNum type="arabicPeriod"/>
            </a:pPr>
            <a:r>
              <a:rPr lang="en-GB" sz="2400" dirty="0"/>
              <a:t>Pneumonia syndrome</a:t>
            </a:r>
          </a:p>
          <a:p>
            <a:pPr marL="971550" lvl="1" indent="-514350">
              <a:spcBef>
                <a:spcPts val="300"/>
              </a:spcBef>
              <a:buFont typeface="+mj-lt"/>
              <a:buAutoNum type="alphaLcParenR"/>
            </a:pPr>
            <a:r>
              <a:rPr lang="en-US" sz="2000" dirty="0">
                <a:solidFill>
                  <a:srgbClr val="000000"/>
                </a:solidFill>
              </a:rPr>
              <a:t>Typical symptoms of a new respiratory infection; and</a:t>
            </a:r>
          </a:p>
          <a:p>
            <a:pPr marL="971550" lvl="1" indent="-514350">
              <a:spcBef>
                <a:spcPts val="300"/>
              </a:spcBef>
              <a:buFont typeface="+mj-lt"/>
              <a:buAutoNum type="alphaLcParenR"/>
            </a:pPr>
            <a:r>
              <a:rPr lang="en-US" sz="2000" dirty="0">
                <a:solidFill>
                  <a:srgbClr val="000000"/>
                </a:solidFill>
              </a:rPr>
              <a:t>Objective evidence of acute lung disease (e.g. X-ray or CT, hypoxia, or compatible clinical examination); and </a:t>
            </a:r>
          </a:p>
          <a:p>
            <a:pPr marL="971550" lvl="1" indent="-514350">
              <a:spcBef>
                <a:spcPts val="300"/>
              </a:spcBef>
              <a:buFont typeface="+mj-lt"/>
              <a:buAutoNum type="alphaLcParenR"/>
            </a:pPr>
            <a:r>
              <a:rPr lang="en-US" sz="2000" dirty="0">
                <a:solidFill>
                  <a:srgbClr val="000000"/>
                </a:solidFill>
              </a:rPr>
              <a:t>Alternative causes are considered unlikely or excluded (e.g. heart failure)</a:t>
            </a:r>
          </a:p>
          <a:p>
            <a:pPr marL="457200" lvl="1" indent="0">
              <a:spcBef>
                <a:spcPts val="300"/>
              </a:spcBef>
              <a:buNone/>
            </a:pPr>
            <a:r>
              <a:rPr lang="en-US" sz="2000" dirty="0">
                <a:solidFill>
                  <a:srgbClr val="000000"/>
                </a:solidFill>
              </a:rPr>
              <a:t>However, the diagnosis remains a clinical one based on the opinion of the managing doctor</a:t>
            </a:r>
            <a:endParaRPr lang="en-GB" sz="2000" dirty="0"/>
          </a:p>
          <a:p>
            <a:pPr marL="514350" indent="-514350">
              <a:spcBef>
                <a:spcPts val="300"/>
              </a:spcBef>
              <a:buFont typeface="+mj-lt"/>
              <a:buAutoNum type="arabicPeriod"/>
            </a:pPr>
            <a:r>
              <a:rPr lang="en-GB" sz="2400" dirty="0"/>
              <a:t>Either: </a:t>
            </a:r>
          </a:p>
          <a:p>
            <a:pPr marL="971550" lvl="1" indent="-514350">
              <a:spcBef>
                <a:spcPts val="300"/>
              </a:spcBef>
              <a:buFont typeface="+mj-lt"/>
              <a:buAutoNum type="alphaLcParenR"/>
            </a:pPr>
            <a:r>
              <a:rPr lang="en-GB" sz="2000" dirty="0"/>
              <a:t>Confirmed influenza A or B (including hospital-acquired)</a:t>
            </a:r>
          </a:p>
          <a:p>
            <a:pPr marL="971550" lvl="1" indent="-514350">
              <a:spcBef>
                <a:spcPts val="300"/>
              </a:spcBef>
              <a:buFont typeface="+mj-lt"/>
              <a:buAutoNum type="alphaLcParenR"/>
            </a:pPr>
            <a:r>
              <a:rPr lang="en-GB" sz="2000" dirty="0"/>
              <a:t>Diagnosis of community-acquired pneumonia with planned antibiotic treatment </a:t>
            </a:r>
          </a:p>
          <a:p>
            <a:pPr marL="457200" lvl="1" indent="0">
              <a:spcBef>
                <a:spcPts val="300"/>
              </a:spcBef>
              <a:buNone/>
            </a:pPr>
            <a:r>
              <a:rPr lang="en-GB" sz="2000" dirty="0"/>
              <a:t>	(without suspected influenza/COVID-19/PCP/TB)</a:t>
            </a:r>
          </a:p>
          <a:p>
            <a:pPr marL="533400" indent="-533400">
              <a:spcBef>
                <a:spcPts val="300"/>
              </a:spcBef>
              <a:buFont typeface="+mj-lt"/>
              <a:buAutoNum type="arabicPeriod"/>
            </a:pPr>
            <a:r>
              <a:rPr lang="en-GB" sz="2400" dirty="0"/>
              <a:t>No medical history that might put patient at significant risk if they participated</a:t>
            </a:r>
          </a:p>
          <a:p>
            <a:pPr marL="533400" indent="-533400">
              <a:spcBef>
                <a:spcPts val="300"/>
              </a:spcBef>
              <a:buFont typeface="+mj-lt"/>
              <a:buAutoNum type="arabicPeriod"/>
            </a:pPr>
            <a:r>
              <a:rPr lang="en-GB" sz="2400" dirty="0"/>
              <a:t>Trial treatment is not considered indicated or contra-indicated by the responsible doctor</a:t>
            </a:r>
          </a:p>
          <a:p>
            <a:pPr marL="533400" indent="-533400">
              <a:spcBef>
                <a:spcPts val="300"/>
              </a:spcBef>
              <a:buFont typeface="+mj-lt"/>
              <a:buAutoNum type="arabicPeriod"/>
            </a:pPr>
            <a:r>
              <a:rPr lang="en-GB" sz="2400" dirty="0"/>
              <a:t>Aged 18+ years</a:t>
            </a:r>
          </a:p>
          <a:p>
            <a:pPr marL="0" indent="0">
              <a:spcBef>
                <a:spcPts val="1200"/>
              </a:spcBef>
              <a:buNone/>
            </a:pPr>
            <a:endParaRPr lang="en-GB" sz="200" dirty="0"/>
          </a:p>
          <a:p>
            <a:pPr marL="0" indent="0">
              <a:spcBef>
                <a:spcPts val="1200"/>
              </a:spcBef>
              <a:buNone/>
            </a:pPr>
            <a:r>
              <a:rPr lang="en-GB" sz="2400" dirty="0"/>
              <a:t>Individual comparisons can have additional criteria (e.g. for the influenza dexamethasone comparison patients must be hypoxic, and must not have SARS-CoV-2 infection)</a:t>
            </a:r>
          </a:p>
        </p:txBody>
      </p:sp>
    </p:spTree>
    <p:extLst>
      <p:ext uri="{BB962C8B-B14F-4D97-AF65-F5344CB8AC3E}">
        <p14:creationId xmlns:p14="http://schemas.microsoft.com/office/powerpoint/2010/main" val="2118709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Left-Right Arrow 76">
            <a:extLst>
              <a:ext uri="{FF2B5EF4-FFF2-40B4-BE49-F238E27FC236}">
                <a16:creationId xmlns:a16="http://schemas.microsoft.com/office/drawing/2014/main" id="{F43932C0-7A8F-734B-8CF5-CFDAF2026B74}"/>
              </a:ext>
            </a:extLst>
          </p:cNvPr>
          <p:cNvSpPr/>
          <p:nvPr/>
        </p:nvSpPr>
        <p:spPr>
          <a:xfrm rot="5400000" flipV="1">
            <a:off x="5413078" y="3939475"/>
            <a:ext cx="1559371" cy="386025"/>
          </a:xfrm>
          <a:prstGeom prst="left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Left-Right Arrow 49"/>
          <p:cNvSpPr/>
          <p:nvPr/>
        </p:nvSpPr>
        <p:spPr>
          <a:xfrm rot="9579837" flipV="1">
            <a:off x="4134067" y="4252042"/>
            <a:ext cx="2107244" cy="411112"/>
          </a:xfrm>
          <a:prstGeom prst="left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053" y="15990"/>
            <a:ext cx="8096250" cy="1325563"/>
          </a:xfrm>
        </p:spPr>
        <p:txBody>
          <a:bodyPr>
            <a:normAutofit/>
          </a:bodyPr>
          <a:lstStyle/>
          <a:p>
            <a:r>
              <a:rPr lang="en-GB" sz="3200" dirty="0"/>
              <a:t>Current comparisons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5714" y="1438732"/>
            <a:ext cx="616065" cy="527407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HOSPITALISED PATIENTS WITH PNEUMONIA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526785" y="1438733"/>
            <a:ext cx="575093" cy="5274074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ANALYSIS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Left-Right Arrow 76"/>
          <p:cNvSpPr/>
          <p:nvPr/>
        </p:nvSpPr>
        <p:spPr>
          <a:xfrm rot="1152713" flipV="1">
            <a:off x="5759853" y="4195457"/>
            <a:ext cx="2514305" cy="390636"/>
          </a:xfrm>
          <a:prstGeom prst="left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5765595" y="3636361"/>
            <a:ext cx="861040" cy="86104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D8AFADE8-6D42-8141-AD4C-AE9A461943B3}"/>
              </a:ext>
            </a:extLst>
          </p:cNvPr>
          <p:cNvGrpSpPr/>
          <p:nvPr/>
        </p:nvGrpSpPr>
        <p:grpSpPr>
          <a:xfrm>
            <a:off x="8003238" y="5111544"/>
            <a:ext cx="3423100" cy="1414800"/>
            <a:chOff x="8003238" y="1576210"/>
            <a:chExt cx="3423100" cy="1414800"/>
          </a:xfrm>
        </p:grpSpPr>
        <p:sp>
          <p:nvSpPr>
            <p:cNvPr id="87" name="Rounded Rectangle 86">
              <a:extLst>
                <a:ext uri="{FF2B5EF4-FFF2-40B4-BE49-F238E27FC236}">
                  <a16:creationId xmlns:a16="http://schemas.microsoft.com/office/drawing/2014/main" id="{83BAD84E-273B-D34E-8FCE-57CB4D80DBB1}"/>
                </a:ext>
              </a:extLst>
            </p:cNvPr>
            <p:cNvSpPr/>
            <p:nvPr/>
          </p:nvSpPr>
          <p:spPr>
            <a:xfrm>
              <a:off x="8003238" y="1576210"/>
              <a:ext cx="3393651" cy="1414800"/>
            </a:xfrm>
            <a:prstGeom prst="roundRect">
              <a:avLst/>
            </a:prstGeom>
            <a:solidFill>
              <a:schemeClr val="accent1">
                <a:lumMod val="75000"/>
                <a:alpha val="3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Rounded Rectangle 87">
              <a:extLst>
                <a:ext uri="{FF2B5EF4-FFF2-40B4-BE49-F238E27FC236}">
                  <a16:creationId xmlns:a16="http://schemas.microsoft.com/office/drawing/2014/main" id="{CD4C8879-9A8B-9743-80DA-1F684C8A8F64}"/>
                </a:ext>
              </a:extLst>
            </p:cNvPr>
            <p:cNvSpPr/>
            <p:nvPr/>
          </p:nvSpPr>
          <p:spPr>
            <a:xfrm>
              <a:off x="8435439" y="2273674"/>
              <a:ext cx="1116000" cy="64800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Dexamethasone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(6mg daily)</a:t>
              </a:r>
            </a:p>
          </p:txBody>
        </p:sp>
        <p:sp>
          <p:nvSpPr>
            <p:cNvPr id="89" name="Rounded Rectangle 88">
              <a:extLst>
                <a:ext uri="{FF2B5EF4-FFF2-40B4-BE49-F238E27FC236}">
                  <a16:creationId xmlns:a16="http://schemas.microsoft.com/office/drawing/2014/main" id="{58EC706C-402F-CE45-BC22-6FC4D5FB6E15}"/>
                </a:ext>
              </a:extLst>
            </p:cNvPr>
            <p:cNvSpPr/>
            <p:nvPr/>
          </p:nvSpPr>
          <p:spPr>
            <a:xfrm>
              <a:off x="9897697" y="2256534"/>
              <a:ext cx="1116208" cy="64800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Usual care without corticosteroids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10968DC4-6CC1-714A-8E7F-F7B64C0FB3F3}"/>
                </a:ext>
              </a:extLst>
            </p:cNvPr>
            <p:cNvSpPr txBox="1"/>
            <p:nvPr/>
          </p:nvSpPr>
          <p:spPr>
            <a:xfrm>
              <a:off x="9542400" y="2401880"/>
              <a:ext cx="4220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or</a:t>
              </a:r>
              <a:endParaRPr kumimoji="0" lang="en-GB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ECBA9FA1-20DC-A341-8CF4-2E97C762F7A3}"/>
                </a:ext>
              </a:extLst>
            </p:cNvPr>
            <p:cNvSpPr txBox="1"/>
            <p:nvPr/>
          </p:nvSpPr>
          <p:spPr>
            <a:xfrm>
              <a:off x="8582363" y="1659756"/>
              <a:ext cx="28439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Influenza corticosteroid comparison (patients with hypoxia)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DAD2F31-7492-F84D-9855-EF44F47A31BD}"/>
              </a:ext>
            </a:extLst>
          </p:cNvPr>
          <p:cNvGrpSpPr/>
          <p:nvPr/>
        </p:nvGrpSpPr>
        <p:grpSpPr>
          <a:xfrm>
            <a:off x="849410" y="5102038"/>
            <a:ext cx="3393651" cy="1415377"/>
            <a:chOff x="849410" y="1566704"/>
            <a:chExt cx="3393651" cy="1415377"/>
          </a:xfrm>
        </p:grpSpPr>
        <p:sp>
          <p:nvSpPr>
            <p:cNvPr id="95" name="Rounded Rectangle 94">
              <a:extLst>
                <a:ext uri="{FF2B5EF4-FFF2-40B4-BE49-F238E27FC236}">
                  <a16:creationId xmlns:a16="http://schemas.microsoft.com/office/drawing/2014/main" id="{9D5D6A46-844C-0E41-9615-6A6452BC651A}"/>
                </a:ext>
              </a:extLst>
            </p:cNvPr>
            <p:cNvSpPr/>
            <p:nvPr/>
          </p:nvSpPr>
          <p:spPr>
            <a:xfrm>
              <a:off x="849410" y="1566704"/>
              <a:ext cx="3393651" cy="1415377"/>
            </a:xfrm>
            <a:prstGeom prst="roundRect">
              <a:avLst/>
            </a:prstGeom>
            <a:solidFill>
              <a:srgbClr val="FF0000">
                <a:alpha val="4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Rounded Rectangle 95">
              <a:extLst>
                <a:ext uri="{FF2B5EF4-FFF2-40B4-BE49-F238E27FC236}">
                  <a16:creationId xmlns:a16="http://schemas.microsoft.com/office/drawing/2014/main" id="{1EFB7BF6-F1F2-E541-9082-F803C4A8CD0E}"/>
                </a:ext>
              </a:extLst>
            </p:cNvPr>
            <p:cNvSpPr/>
            <p:nvPr/>
          </p:nvSpPr>
          <p:spPr>
            <a:xfrm>
              <a:off x="1195886" y="2264169"/>
              <a:ext cx="1116000" cy="64800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Baloxavir</a:t>
              </a:r>
            </a:p>
          </p:txBody>
        </p:sp>
        <p:sp>
          <p:nvSpPr>
            <p:cNvPr id="97" name="Rounded Rectangle 96">
              <a:extLst>
                <a:ext uri="{FF2B5EF4-FFF2-40B4-BE49-F238E27FC236}">
                  <a16:creationId xmlns:a16="http://schemas.microsoft.com/office/drawing/2014/main" id="{7486FF0E-9F46-7B4C-9FB2-B176F4A0B138}"/>
                </a:ext>
              </a:extLst>
            </p:cNvPr>
            <p:cNvSpPr/>
            <p:nvPr/>
          </p:nvSpPr>
          <p:spPr>
            <a:xfrm>
              <a:off x="2658144" y="2247029"/>
              <a:ext cx="1116208" cy="64800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Usual care without baloxavir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1B0C20BD-204C-D74D-879B-296826D9D31F}"/>
                </a:ext>
              </a:extLst>
            </p:cNvPr>
            <p:cNvSpPr txBox="1"/>
            <p:nvPr/>
          </p:nvSpPr>
          <p:spPr>
            <a:xfrm>
              <a:off x="2302847" y="2403526"/>
              <a:ext cx="4220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or</a:t>
              </a:r>
              <a:endParaRPr kumimoji="0" lang="en-GB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1C9C61F0-1ED7-5049-A2A7-AE7FAFF12F96}"/>
                </a:ext>
              </a:extLst>
            </p:cNvPr>
            <p:cNvSpPr txBox="1"/>
            <p:nvPr/>
          </p:nvSpPr>
          <p:spPr>
            <a:xfrm>
              <a:off x="1451207" y="1747626"/>
              <a:ext cx="275120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Baloxavir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comparison</a:t>
              </a: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650F3EB1-C981-B740-82D6-F54DE5AFF985}"/>
              </a:ext>
            </a:extLst>
          </p:cNvPr>
          <p:cNvGrpSpPr/>
          <p:nvPr/>
        </p:nvGrpSpPr>
        <p:grpSpPr>
          <a:xfrm>
            <a:off x="4441699" y="5107796"/>
            <a:ext cx="3393651" cy="1415377"/>
            <a:chOff x="4441699" y="1572462"/>
            <a:chExt cx="3393651" cy="1415377"/>
          </a:xfrm>
        </p:grpSpPr>
        <p:sp>
          <p:nvSpPr>
            <p:cNvPr id="103" name="Rounded Rectangle 102">
              <a:extLst>
                <a:ext uri="{FF2B5EF4-FFF2-40B4-BE49-F238E27FC236}">
                  <a16:creationId xmlns:a16="http://schemas.microsoft.com/office/drawing/2014/main" id="{4F5F2D03-AB19-F045-BFB2-0F27BF1C1A04}"/>
                </a:ext>
              </a:extLst>
            </p:cNvPr>
            <p:cNvSpPr/>
            <p:nvPr/>
          </p:nvSpPr>
          <p:spPr>
            <a:xfrm>
              <a:off x="4441699" y="1572462"/>
              <a:ext cx="3393651" cy="1415377"/>
            </a:xfrm>
            <a:prstGeom prst="roundRect">
              <a:avLst/>
            </a:prstGeom>
            <a:solidFill>
              <a:srgbClr val="FFC000">
                <a:alpha val="3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Rounded Rectangle 103">
              <a:extLst>
                <a:ext uri="{FF2B5EF4-FFF2-40B4-BE49-F238E27FC236}">
                  <a16:creationId xmlns:a16="http://schemas.microsoft.com/office/drawing/2014/main" id="{7D7E2DA0-3318-B34D-9DBA-8976C66C4BDF}"/>
                </a:ext>
              </a:extLst>
            </p:cNvPr>
            <p:cNvSpPr/>
            <p:nvPr/>
          </p:nvSpPr>
          <p:spPr>
            <a:xfrm>
              <a:off x="4864375" y="2269927"/>
              <a:ext cx="939073" cy="648000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72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Oseltamivir</a:t>
              </a:r>
            </a:p>
          </p:txBody>
        </p:sp>
        <p:sp>
          <p:nvSpPr>
            <p:cNvPr id="105" name="Rounded Rectangle 104">
              <a:extLst>
                <a:ext uri="{FF2B5EF4-FFF2-40B4-BE49-F238E27FC236}">
                  <a16:creationId xmlns:a16="http://schemas.microsoft.com/office/drawing/2014/main" id="{0378DF22-74BF-5D4D-86EE-65EAF417A84F}"/>
                </a:ext>
              </a:extLst>
            </p:cNvPr>
            <p:cNvSpPr/>
            <p:nvPr/>
          </p:nvSpPr>
          <p:spPr>
            <a:xfrm>
              <a:off x="6124367" y="2245807"/>
              <a:ext cx="1389636" cy="648000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Usual care without neuraminidase inhibitor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015A8B3-F5AE-4941-A698-D51DA4E46924}"/>
                </a:ext>
              </a:extLst>
            </p:cNvPr>
            <p:cNvSpPr txBox="1"/>
            <p:nvPr/>
          </p:nvSpPr>
          <p:spPr>
            <a:xfrm>
              <a:off x="5782249" y="2418892"/>
              <a:ext cx="42205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or</a:t>
              </a:r>
              <a:endParaRPr kumimoji="0" lang="en-GB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2ED6A60D-D187-6142-95D6-173A8F77EAF0}"/>
                </a:ext>
              </a:extLst>
            </p:cNvPr>
            <p:cNvSpPr txBox="1"/>
            <p:nvPr/>
          </p:nvSpPr>
          <p:spPr>
            <a:xfrm>
              <a:off x="5074111" y="1733283"/>
              <a:ext cx="230150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Oseltamivir comparison</a:t>
              </a:r>
              <a:endPara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0" name="Rounded Rectangle 109">
            <a:extLst>
              <a:ext uri="{FF2B5EF4-FFF2-40B4-BE49-F238E27FC236}">
                <a16:creationId xmlns:a16="http://schemas.microsoft.com/office/drawing/2014/main" id="{D408BB89-59C7-0D4C-97BE-80BEFDF28C77}"/>
              </a:ext>
            </a:extLst>
          </p:cNvPr>
          <p:cNvSpPr/>
          <p:nvPr/>
        </p:nvSpPr>
        <p:spPr>
          <a:xfrm>
            <a:off x="803537" y="4936222"/>
            <a:ext cx="10652251" cy="1888647"/>
          </a:xfrm>
          <a:prstGeom prst="roundRect">
            <a:avLst/>
          </a:prstGeom>
          <a:noFill/>
          <a:ln w="22225">
            <a:solidFill>
              <a:schemeClr val="bg2">
                <a:lumMod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B9053A9B-718A-EC42-B5E3-A8D50C67C0BC}"/>
              </a:ext>
            </a:extLst>
          </p:cNvPr>
          <p:cNvSpPr txBox="1"/>
          <p:nvPr/>
        </p:nvSpPr>
        <p:spPr>
          <a:xfrm>
            <a:off x="4069190" y="6479804"/>
            <a:ext cx="4236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Patients with confirmed INFLUENZA A or B</a:t>
            </a:r>
          </a:p>
        </p:txBody>
      </p:sp>
      <p:pic>
        <p:nvPicPr>
          <p:cNvPr id="19" name="Picture 18" descr="Shape&#10;&#10;Description automatically generated with low confidence">
            <a:extLst>
              <a:ext uri="{FF2B5EF4-FFF2-40B4-BE49-F238E27FC236}">
                <a16:creationId xmlns:a16="http://schemas.microsoft.com/office/drawing/2014/main" id="{C6617597-64B1-3240-97B1-C1901F2A15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30" y="5143075"/>
            <a:ext cx="601261" cy="601261"/>
          </a:xfrm>
          <a:prstGeom prst="rect">
            <a:avLst/>
          </a:prstGeom>
        </p:spPr>
      </p:pic>
      <p:pic>
        <p:nvPicPr>
          <p:cNvPr id="115" name="Picture 114" descr="Shape&#10;&#10;Description automatically generated with low confidence">
            <a:extLst>
              <a:ext uri="{FF2B5EF4-FFF2-40B4-BE49-F238E27FC236}">
                <a16:creationId xmlns:a16="http://schemas.microsoft.com/office/drawing/2014/main" id="{F52B941E-08D5-6D4F-9994-B1282A12E4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981" y="5141752"/>
            <a:ext cx="601261" cy="601261"/>
          </a:xfrm>
          <a:prstGeom prst="rect">
            <a:avLst/>
          </a:prstGeom>
        </p:spPr>
      </p:pic>
      <p:pic>
        <p:nvPicPr>
          <p:cNvPr id="116" name="Graphic 31" descr="Lungs with solid fill">
            <a:extLst>
              <a:ext uri="{FF2B5EF4-FFF2-40B4-BE49-F238E27FC236}">
                <a16:creationId xmlns:a16="http://schemas.microsoft.com/office/drawing/2014/main" id="{CFD11E2D-AD21-154F-B98A-16F4806B9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33988" y="5097874"/>
            <a:ext cx="649602" cy="703876"/>
          </a:xfrm>
          <a:prstGeom prst="rect">
            <a:avLst/>
          </a:prstGeom>
        </p:spPr>
      </p:pic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38B586F1-F3FA-8C47-9702-A236829F5589}"/>
              </a:ext>
            </a:extLst>
          </p:cNvPr>
          <p:cNvSpPr/>
          <p:nvPr/>
        </p:nvSpPr>
        <p:spPr>
          <a:xfrm>
            <a:off x="4291488" y="1357693"/>
            <a:ext cx="3622632" cy="1941915"/>
          </a:xfrm>
          <a:prstGeom prst="roundRect">
            <a:avLst/>
          </a:prstGeom>
          <a:noFill/>
          <a:ln w="22225">
            <a:solidFill>
              <a:schemeClr val="bg2">
                <a:lumMod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419221" y="1406215"/>
            <a:ext cx="3550350" cy="1420915"/>
            <a:chOff x="7960889" y="1429068"/>
            <a:chExt cx="3550350" cy="1420915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D8AFADE8-6D42-8141-AD4C-AE9A461943B3}"/>
                </a:ext>
              </a:extLst>
            </p:cNvPr>
            <p:cNvGrpSpPr/>
            <p:nvPr/>
          </p:nvGrpSpPr>
          <p:grpSpPr>
            <a:xfrm>
              <a:off x="7960889" y="1435183"/>
              <a:ext cx="3550350" cy="1414800"/>
              <a:chOff x="8003238" y="1576210"/>
              <a:chExt cx="3550350" cy="1414800"/>
            </a:xfrm>
          </p:grpSpPr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83BAD84E-273B-D34E-8FCE-57CB4D80DBB1}"/>
                  </a:ext>
                </a:extLst>
              </p:cNvPr>
              <p:cNvSpPr/>
              <p:nvPr/>
            </p:nvSpPr>
            <p:spPr>
              <a:xfrm>
                <a:off x="8003238" y="1576210"/>
                <a:ext cx="3393651" cy="1414800"/>
              </a:xfrm>
              <a:prstGeom prst="roundRect">
                <a:avLst/>
              </a:prstGeom>
              <a:solidFill>
                <a:schemeClr val="accent1">
                  <a:lumMod val="75000"/>
                  <a:alpha val="3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CD4C8879-9A8B-9743-80DA-1F684C8A8F64}"/>
                  </a:ext>
                </a:extLst>
              </p:cNvPr>
              <p:cNvSpPr/>
              <p:nvPr/>
            </p:nvSpPr>
            <p:spPr>
              <a:xfrm>
                <a:off x="8444964" y="2273674"/>
                <a:ext cx="1116000" cy="648000"/>
              </a:xfrm>
              <a:prstGeom prst="roundRect">
                <a:avLst/>
              </a:prstGeom>
              <a:solidFill>
                <a:schemeClr val="accent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Dexamethasone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(6mg daily)</a:t>
                </a:r>
                <a:endParaRPr kumimoji="0" lang="en-GB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58EC706C-402F-CE45-BC22-6FC4D5FB6E15}"/>
                  </a:ext>
                </a:extLst>
              </p:cNvPr>
              <p:cNvSpPr/>
              <p:nvPr/>
            </p:nvSpPr>
            <p:spPr>
              <a:xfrm>
                <a:off x="9907222" y="2256534"/>
                <a:ext cx="1116208" cy="648000"/>
              </a:xfrm>
              <a:prstGeom prst="roundRect">
                <a:avLst/>
              </a:prstGeom>
              <a:solidFill>
                <a:schemeClr val="accent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Usual care without corticosteroids</a:t>
                </a: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10968DC4-6CC1-714A-8E7F-F7B64C0FB3F3}"/>
                  </a:ext>
                </a:extLst>
              </p:cNvPr>
              <p:cNvSpPr txBox="1"/>
              <p:nvPr/>
            </p:nvSpPr>
            <p:spPr>
              <a:xfrm>
                <a:off x="9551925" y="2435333"/>
                <a:ext cx="42205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or</a:t>
                </a:r>
                <a:endParaRPr kumimoji="0" lang="en-GB" sz="14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ECBA9FA1-20DC-A341-8CF4-2E97C762F7A3}"/>
                  </a:ext>
                </a:extLst>
              </p:cNvPr>
              <p:cNvSpPr txBox="1"/>
              <p:nvPr/>
            </p:nvSpPr>
            <p:spPr>
              <a:xfrm>
                <a:off x="8576816" y="1658721"/>
                <a:ext cx="29767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Community-acquired pneumonia (CAP) corticosteroid comparison</a:t>
                </a:r>
              </a:p>
            </p:txBody>
          </p:sp>
        </p:grpSp>
        <p:pic>
          <p:nvPicPr>
            <p:cNvPr id="78" name="Graphic 31" descr="Lungs with solid fill">
              <a:extLst>
                <a:ext uri="{FF2B5EF4-FFF2-40B4-BE49-F238E27FC236}">
                  <a16:creationId xmlns:a16="http://schemas.microsoft.com/office/drawing/2014/main" id="{CFD11E2D-AD21-154F-B98A-16F4806B9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983206" y="1429068"/>
              <a:ext cx="649602" cy="703876"/>
            </a:xfrm>
            <a:prstGeom prst="rect">
              <a:avLst/>
            </a:prstGeom>
          </p:spPr>
        </p:pic>
      </p:grpSp>
      <p:sp>
        <p:nvSpPr>
          <p:cNvPr id="68" name="Right Arrow 67"/>
          <p:cNvSpPr/>
          <p:nvPr/>
        </p:nvSpPr>
        <p:spPr>
          <a:xfrm>
            <a:off x="868948" y="3274393"/>
            <a:ext cx="3600000" cy="162000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775655" y="3797815"/>
            <a:ext cx="4304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Baseline data collected, suitability determined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1:1 randomisation in each suitable comparison</a:t>
            </a:r>
          </a:p>
        </p:txBody>
      </p:sp>
      <p:sp>
        <p:nvSpPr>
          <p:cNvPr id="92" name="Right Arrow 91"/>
          <p:cNvSpPr/>
          <p:nvPr/>
        </p:nvSpPr>
        <p:spPr>
          <a:xfrm>
            <a:off x="7844142" y="3282142"/>
            <a:ext cx="3600000" cy="1620000"/>
          </a:xfrm>
          <a:prstGeom prst="rightArrow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7900325" y="3630854"/>
            <a:ext cx="2957065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Outcomes at 28 days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Mortality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 to discharge alive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Progression to ventilation or death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D82BCED-226B-0448-B8FC-891B5F6E3209}"/>
              </a:ext>
            </a:extLst>
          </p:cNvPr>
          <p:cNvSpPr txBox="1"/>
          <p:nvPr/>
        </p:nvSpPr>
        <p:spPr>
          <a:xfrm>
            <a:off x="4461502" y="2753776"/>
            <a:ext cx="34047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Patients with CAP (without suspected SARS-CoV-2/influenza/PCP/TB)</a:t>
            </a:r>
          </a:p>
        </p:txBody>
      </p:sp>
    </p:spTree>
    <p:extLst>
      <p:ext uri="{BB962C8B-B14F-4D97-AF65-F5344CB8AC3E}">
        <p14:creationId xmlns:p14="http://schemas.microsoft.com/office/powerpoint/2010/main" val="1020873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Randomisation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After informed consent is taken, randomisation is done via a web interface. Baseline data is collected here including the suitability of each treatment comparison </a:t>
            </a:r>
          </a:p>
          <a:p>
            <a:r>
              <a:rPr lang="en-GB" sz="2400" dirty="0"/>
              <a:t>Patients can be entered into multiple comparisons simultaneously, i.e. all those where the treatment is available and not considered to be indicated or contraindicated by the clinical team</a:t>
            </a:r>
          </a:p>
          <a:p>
            <a:r>
              <a:rPr lang="en-GB" sz="2400" dirty="0"/>
              <a:t>If the patient is ineligible for a particular arm they can still be randomised to others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Patients will be allocated either to the additional treatment or to no additional treatment, with other care remaining the same</a:t>
            </a:r>
          </a:p>
          <a:p>
            <a:r>
              <a:rPr lang="en-GB" sz="2400" dirty="0"/>
              <a:t>Allocations are independent, so a patient may end up being allocated all, none or any combination of the suitable treatments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50190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201" y="1795191"/>
            <a:ext cx="11177899" cy="4580078"/>
          </a:xfrm>
        </p:spPr>
        <p:txBody>
          <a:bodyPr/>
          <a:lstStyle/>
          <a:p>
            <a:r>
              <a:rPr lang="en-GB" dirty="0"/>
              <a:t>Better treatments are needed to reduce mortality in patients hospitalised with CAP or influenza </a:t>
            </a:r>
          </a:p>
          <a:p>
            <a:endParaRPr lang="en-GB" dirty="0"/>
          </a:p>
          <a:p>
            <a:r>
              <a:rPr lang="en-GB" dirty="0"/>
              <a:t>RECOVERY is now evaluating promising treatments for both types of infections</a:t>
            </a:r>
          </a:p>
          <a:p>
            <a:endParaRPr lang="en-GB" dirty="0"/>
          </a:p>
          <a:p>
            <a:r>
              <a:rPr lang="en-GB" dirty="0"/>
              <a:t>The exact design of the trial will continue to change as new arms are added and old ones removed – details of the current treatments can be found in the protocol and in specific training materials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49690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7d6eaad8-f0eb-456a-874c-a999e8b65988"/>
</p:tagLst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E315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E315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16FEED5D5053469AFB61F4CDE271DB" ma:contentTypeVersion="11" ma:contentTypeDescription="Create a new document." ma:contentTypeScope="" ma:versionID="8b2f1f8349387e9a923cf83d30275775">
  <xsd:schema xmlns:xsd="http://www.w3.org/2001/XMLSchema" xmlns:xs="http://www.w3.org/2001/XMLSchema" xmlns:p="http://schemas.microsoft.com/office/2006/metadata/properties" xmlns:ns2="137f62fc-0309-469d-96f8-244e1f51aa13" targetNamespace="http://schemas.microsoft.com/office/2006/metadata/properties" ma:root="true" ma:fieldsID="1f8ff3906fef484f4efd594d223ea34a" ns2:_="">
    <xsd:import namespace="137f62fc-0309-469d-96f8-244e1f51aa1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7f62fc-0309-469d-96f8-244e1f51aa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412AD73-C1FD-49B0-ACF6-15D917CCBFA5}">
  <ds:schemaRefs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137f62fc-0309-469d-96f8-244e1f51aa13"/>
    <ds:schemaRef ds:uri="http://purl.org/dc/terms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A2729FF-E1F5-43DA-A95B-34B39733FE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0CF3D8B-1E33-408C-B743-F93A6DB644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7f62fc-0309-469d-96f8-244e1f51aa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3445</TotalTime>
  <Words>603</Words>
  <Application>Microsoft Office PowerPoint</Application>
  <PresentationFormat>Widescreen</PresentationFormat>
  <Paragraphs>87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Mulish</vt:lpstr>
      <vt:lpstr>Wingdings</vt:lpstr>
      <vt:lpstr>Office Theme</vt:lpstr>
      <vt:lpstr>1_Office Theme</vt:lpstr>
      <vt:lpstr> RECOVERY Background training</vt:lpstr>
      <vt:lpstr>RECOVERY after COVID-19</vt:lpstr>
      <vt:lpstr>PowerPoint Presentation</vt:lpstr>
      <vt:lpstr>RECOVERY Core Eligibility</vt:lpstr>
      <vt:lpstr>Current comparisons</vt:lpstr>
      <vt:lpstr>Randomisation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Randomised Evaluation of COVID-19 Therapies: the RECOVERY trial</dc:title>
  <dc:creator>Richard Haynes</dc:creator>
  <cp:lastModifiedBy>Vanessa Tobert</cp:lastModifiedBy>
  <cp:revision>103</cp:revision>
  <cp:lastPrinted>2020-03-18T19:42:16Z</cp:lastPrinted>
  <dcterms:created xsi:type="dcterms:W3CDTF">2020-03-14T13:47:38Z</dcterms:created>
  <dcterms:modified xsi:type="dcterms:W3CDTF">2025-11-10T16:59:45Z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0x0101006916FEED5D5053469AFB61F4CDE271DB</vt:lpwstr>
  </property>
</Properties>
</file>