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31" r:id="rId13"/>
  </p:sldIdLst>
  <p:sldSz cx="12192000" cy="6858000"/>
  <p:notesSz cx="6881813" cy="96615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 err="1" smtClean="0"/>
              <a:t>Empagliflozin</a:t>
            </a:r>
            <a:endParaRPr lang="en-GB" b="1" dirty="0"/>
          </a:p>
          <a:p>
            <a:r>
              <a:rPr lang="en-GB" b="1" dirty="0"/>
              <a:t>Research Team Training Material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eft-Right Arrow 49"/>
          <p:cNvSpPr/>
          <p:nvPr/>
        </p:nvSpPr>
        <p:spPr>
          <a:xfrm rot="8034203" flipV="1">
            <a:off x="5106249" y="3758180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790EC80-BB76-5B4E-A8EA-D2534BF3BFFB}"/>
              </a:ext>
            </a:extLst>
          </p:cNvPr>
          <p:cNvSpPr/>
          <p:nvPr/>
        </p:nvSpPr>
        <p:spPr>
          <a:xfrm>
            <a:off x="1210959" y="4781078"/>
            <a:ext cx="4675526" cy="1570836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 smtClean="0"/>
              <a:t>Planned design (adults)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11035" y="1532869"/>
            <a:ext cx="616065" cy="48190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46563" y="3616266"/>
            <a:ext cx="4656556" cy="66985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Participants enter ≥1 randomisation </a:t>
            </a:r>
            <a:r>
              <a:rPr lang="en-GB" sz="1600" b="1" dirty="0" smtClean="0">
                <a:solidFill>
                  <a:schemeClr val="tx1"/>
                </a:solidFill>
              </a:rPr>
              <a:t>A, D, E or F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07191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216051" y="1532869"/>
            <a:ext cx="4670434" cy="1566963"/>
            <a:chOff x="1827116" y="1532257"/>
            <a:chExt cx="4670434" cy="1566963"/>
          </a:xfrm>
        </p:grpSpPr>
        <p:sp>
          <p:nvSpPr>
            <p:cNvPr id="3" name="Rounded Rectangle 2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rgbClr val="9E315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667748" y="2264699"/>
              <a:ext cx="1637936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Dimethyl fumarate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758916" y="2260204"/>
              <a:ext cx="1501675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Usual care alone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A</a:t>
              </a:r>
              <a:endParaRPr lang="en-GB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94533" y="1848830"/>
              <a:ext cx="3819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early immunomodulation - 1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23182" y="1534805"/>
            <a:ext cx="4670434" cy="1566963"/>
            <a:chOff x="6639082" y="1534805"/>
            <a:chExt cx="4670434" cy="1566963"/>
          </a:xfrm>
        </p:grpSpPr>
        <p:sp>
          <p:nvSpPr>
            <p:cNvPr id="51" name="Rounded Rectangle 50"/>
            <p:cNvSpPr/>
            <p:nvPr/>
          </p:nvSpPr>
          <p:spPr>
            <a:xfrm>
              <a:off x="6639082" y="1534805"/>
              <a:ext cx="4670434" cy="1566963"/>
            </a:xfrm>
            <a:prstGeom prst="roundRect">
              <a:avLst/>
            </a:prstGeom>
            <a:solidFill>
              <a:schemeClr val="accent6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9569379" y="2297394"/>
              <a:ext cx="1504426" cy="49602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Usual care alone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09258" y="2302589"/>
              <a:ext cx="1506889" cy="49602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chemeClr val="tx1"/>
                  </a:solidFill>
                </a:rPr>
                <a:t>Empagliflozin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708996" y="224899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F</a:t>
              </a:r>
              <a:endParaRPr lang="en-GB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36293" y="2381322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54096" y="1844610"/>
              <a:ext cx="3742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SGLT-2i comparison</a:t>
              </a:r>
              <a:endParaRPr lang="en-GB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7855" y="4784951"/>
            <a:ext cx="9754259" cy="1566963"/>
            <a:chOff x="-3256709" y="1532257"/>
            <a:chExt cx="9754259" cy="1566963"/>
          </a:xfrm>
        </p:grpSpPr>
        <p:sp>
          <p:nvSpPr>
            <p:cNvPr id="60" name="Rounded Rectangle 59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841505" y="2255489"/>
              <a:ext cx="1464178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</a:rPr>
                <a:t>Baricitinib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747881" y="2260204"/>
              <a:ext cx="1515460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Usual care alone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D</a:t>
              </a:r>
              <a:endParaRPr lang="en-GB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62118" y="2313802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494534" y="1848830"/>
              <a:ext cx="2139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early immunomodulation - 2</a:t>
              </a:r>
              <a:endParaRPr lang="en-GB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-3256709" y="223722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E</a:t>
              </a:r>
              <a:endParaRPr lang="en-GB" b="1" dirty="0"/>
            </a:p>
          </p:txBody>
        </p:sp>
      </p:grpSp>
      <p:sp>
        <p:nvSpPr>
          <p:cNvPr id="77" name="Left-Right Arrow 76"/>
          <p:cNvSpPr/>
          <p:nvPr/>
        </p:nvSpPr>
        <p:spPr>
          <a:xfrm rot="2685225" flipV="1">
            <a:off x="5136375" y="3729963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77822" y="3510903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6875154" y="3428491"/>
            <a:ext cx="4385763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Outcomes collected at earliest of death, discharge or 28 days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7B79EF-8CA3-D84E-98F1-556C01BE501F}"/>
              </a:ext>
            </a:extLst>
          </p:cNvPr>
          <p:cNvGrpSpPr/>
          <p:nvPr/>
        </p:nvGrpSpPr>
        <p:grpSpPr>
          <a:xfrm>
            <a:off x="2021985" y="5381191"/>
            <a:ext cx="3602919" cy="712898"/>
            <a:chOff x="3593092" y="5776660"/>
            <a:chExt cx="3400301" cy="635071"/>
          </a:xfrm>
          <a:solidFill>
            <a:srgbClr val="7030A0"/>
          </a:solidFill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B149CA8-CE44-1B4E-A241-9BDCAAB67FDF}"/>
                </a:ext>
              </a:extLst>
            </p:cNvPr>
            <p:cNvSpPr/>
            <p:nvPr/>
          </p:nvSpPr>
          <p:spPr>
            <a:xfrm>
              <a:off x="3593092" y="5809716"/>
              <a:ext cx="1501675" cy="60201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High-dose </a:t>
              </a:r>
              <a:r>
                <a:rPr lang="en-GB" sz="1400" b="1" dirty="0" smtClean="0">
                  <a:solidFill>
                    <a:schemeClr val="bg1"/>
                  </a:solidFill>
                </a:rPr>
                <a:t>corticosteroids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ADEFE8A-076F-554B-A926-BD3F8FA2A741}"/>
                </a:ext>
              </a:extLst>
            </p:cNvPr>
            <p:cNvSpPr/>
            <p:nvPr/>
          </p:nvSpPr>
          <p:spPr>
            <a:xfrm>
              <a:off x="5491718" y="5776660"/>
              <a:ext cx="1501675" cy="63507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427800-1368-B049-B0D9-35449B90EAE0}"/>
                </a:ext>
              </a:extLst>
            </p:cNvPr>
            <p:cNvSpPr txBox="1"/>
            <p:nvPr/>
          </p:nvSpPr>
          <p:spPr>
            <a:xfrm>
              <a:off x="5125947" y="5918494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9220EFC-E17C-F64E-BEEA-0FFA640EDFEE}"/>
              </a:ext>
            </a:extLst>
          </p:cNvPr>
          <p:cNvSpPr txBox="1"/>
          <p:nvPr/>
        </p:nvSpPr>
        <p:spPr>
          <a:xfrm>
            <a:off x="1990717" y="4988235"/>
            <a:ext cx="223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corticosteroids </a:t>
            </a:r>
            <a:endParaRPr lang="en-GB" b="1" dirty="0"/>
          </a:p>
        </p:txBody>
      </p:sp>
      <p:pic>
        <p:nvPicPr>
          <p:cNvPr id="44" name="Graphic 31" descr="Lungs with solid fill">
            <a:extLst>
              <a:ext uri="{FF2B5EF4-FFF2-40B4-BE49-F238E27FC236}">
                <a16:creationId xmlns:a16="http://schemas.microsoft.com/office/drawing/2014/main" id="{C8A38FE6-A626-9C4A-B14F-7820B9FE4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52292" y="4749726"/>
            <a:ext cx="644152" cy="6979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8B55377-E7F6-E54F-BFE6-B8D7625EF277}"/>
              </a:ext>
            </a:extLst>
          </p:cNvPr>
          <p:cNvSpPr txBox="1"/>
          <p:nvPr/>
        </p:nvSpPr>
        <p:spPr>
          <a:xfrm>
            <a:off x="1218831" y="4516862"/>
            <a:ext cx="2736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For hypoxic patients only: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942" y="1647653"/>
            <a:ext cx="694066" cy="4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565967" cy="1325563"/>
          </a:xfrm>
        </p:spPr>
        <p:txBody>
          <a:bodyPr/>
          <a:lstStyle/>
          <a:p>
            <a:r>
              <a:rPr lang="en-GB" dirty="0" smtClean="0"/>
              <a:t>SGLT-2 inhibitors and </a:t>
            </a:r>
            <a:r>
              <a:rPr lang="en-GB" dirty="0" err="1" smtClean="0"/>
              <a:t>Empagliflozin</a:t>
            </a:r>
            <a:r>
              <a:rPr lang="en-GB" dirty="0" smtClean="0"/>
              <a:t> (</a:t>
            </a:r>
            <a:r>
              <a:rPr lang="en-GB" dirty="0" err="1" smtClean="0"/>
              <a:t>empa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/>
              <a:t>Empagliflozin</a:t>
            </a:r>
            <a:r>
              <a:rPr lang="en-GB" dirty="0" smtClean="0"/>
              <a:t> is an SGLT-2 inhibitor (SGLT-2i)</a:t>
            </a:r>
          </a:p>
          <a:p>
            <a:endParaRPr lang="en-GB" dirty="0" smtClean="0"/>
          </a:p>
          <a:p>
            <a:r>
              <a:rPr lang="en-GB" dirty="0" smtClean="0"/>
              <a:t>SGLT-2 = sodium-glucose co-transporter 2 and is the main process by which glucose filtered into the urine is reabsorbed by the kidney</a:t>
            </a:r>
          </a:p>
          <a:p>
            <a:endParaRPr lang="en-GB" dirty="0"/>
          </a:p>
          <a:p>
            <a:r>
              <a:rPr lang="en-GB" dirty="0" smtClean="0"/>
              <a:t>SGLT-2i were developed as treatments for diabetes because they can lower blood sugar</a:t>
            </a:r>
          </a:p>
          <a:p>
            <a:endParaRPr lang="en-GB" dirty="0"/>
          </a:p>
          <a:p>
            <a:r>
              <a:rPr lang="en-GB" dirty="0" smtClean="0"/>
              <a:t>In addition to lowering blood sugar they have also been found to reduce the risk of:</a:t>
            </a:r>
          </a:p>
          <a:p>
            <a:pPr lvl="1"/>
            <a:r>
              <a:rPr lang="en-GB" dirty="0" smtClean="0"/>
              <a:t>Atherosclerotic cardiovascular events (</a:t>
            </a:r>
            <a:r>
              <a:rPr lang="en-GB" dirty="0" err="1" smtClean="0"/>
              <a:t>eg</a:t>
            </a:r>
            <a:r>
              <a:rPr lang="en-GB" dirty="0" smtClean="0"/>
              <a:t>, myocardial infarction) in people with type 2 diabetes</a:t>
            </a:r>
          </a:p>
          <a:p>
            <a:pPr lvl="1"/>
            <a:r>
              <a:rPr lang="en-GB" dirty="0" smtClean="0"/>
              <a:t>Cardiovascular death in people with heart failure</a:t>
            </a:r>
          </a:p>
          <a:p>
            <a:pPr lvl="1"/>
            <a:r>
              <a:rPr lang="en-GB" dirty="0" smtClean="0"/>
              <a:t>Progression of chronic kidney disease in people with diabetes and CKD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85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SGLT-2i in COVID-19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SGLT-2i may have beneficial effects in COVID-19</a:t>
            </a:r>
          </a:p>
          <a:p>
            <a:pPr lvl="1"/>
            <a:r>
              <a:rPr lang="en-GB" dirty="0" smtClean="0"/>
              <a:t>Shift in energy metabolism from glucose (which SARS-CoV-2 may rely on) to lipids</a:t>
            </a:r>
          </a:p>
          <a:p>
            <a:pPr lvl="1"/>
            <a:r>
              <a:rPr lang="en-GB" dirty="0" smtClean="0"/>
              <a:t>Improve endothelial function</a:t>
            </a:r>
          </a:p>
          <a:p>
            <a:pPr lvl="1"/>
            <a:r>
              <a:rPr lang="en-GB" dirty="0" smtClean="0"/>
              <a:t>Anti-inflammatory effects</a:t>
            </a:r>
          </a:p>
          <a:p>
            <a:pPr lvl="1"/>
            <a:endParaRPr lang="en-GB" dirty="0"/>
          </a:p>
          <a:p>
            <a:r>
              <a:rPr lang="en-GB" dirty="0" smtClean="0"/>
              <a:t>DARE-19 trial compared </a:t>
            </a:r>
            <a:r>
              <a:rPr lang="en-GB" dirty="0" err="1" smtClean="0"/>
              <a:t>dapagliflozin</a:t>
            </a:r>
            <a:r>
              <a:rPr lang="en-GB" dirty="0" smtClean="0"/>
              <a:t> with placebo among 1250 patients hospitalised for COVID-19 with another ‘risk factor’ (</a:t>
            </a:r>
            <a:r>
              <a:rPr lang="en-GB" dirty="0" err="1" smtClean="0"/>
              <a:t>eg</a:t>
            </a:r>
            <a:r>
              <a:rPr lang="en-GB" dirty="0" smtClean="0"/>
              <a:t>, diabetes, cardiovascular disease)</a:t>
            </a:r>
          </a:p>
          <a:p>
            <a:pPr lvl="1"/>
            <a:r>
              <a:rPr lang="en-GB" dirty="0" smtClean="0"/>
              <a:t>Primary outcome = time to organ failure or death</a:t>
            </a:r>
          </a:p>
          <a:p>
            <a:pPr lvl="1"/>
            <a:r>
              <a:rPr lang="en-GB" dirty="0" smtClean="0"/>
              <a:t>HR 0.80 (95% CI 0.58 – 1.10; p=0.168)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Empagliflozin</a:t>
            </a:r>
            <a:r>
              <a:rPr lang="en-GB" dirty="0" smtClean="0"/>
              <a:t> in RECOVERY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Available in all countries</a:t>
            </a:r>
          </a:p>
          <a:p>
            <a:endParaRPr lang="en-GB" dirty="0"/>
          </a:p>
          <a:p>
            <a:r>
              <a:rPr lang="en-GB" dirty="0" smtClean="0"/>
              <a:t>Separate factorial randomisation to others (so can be given in addition to other study treatment allocations)</a:t>
            </a:r>
          </a:p>
          <a:p>
            <a:endParaRPr lang="en-GB" dirty="0"/>
          </a:p>
          <a:p>
            <a:r>
              <a:rPr lang="en-GB" b="1" dirty="0" smtClean="0"/>
              <a:t>Dose: 10 mg once daily for up to 28 days </a:t>
            </a:r>
            <a:r>
              <a:rPr lang="en-GB" dirty="0" smtClean="0"/>
              <a:t>(stopped at discharge if sooner)</a:t>
            </a:r>
            <a:endParaRPr lang="en-GB" b="1" dirty="0" smtClean="0"/>
          </a:p>
          <a:p>
            <a:endParaRPr lang="en-GB" dirty="0"/>
          </a:p>
          <a:p>
            <a:r>
              <a:rPr lang="en-GB" b="1" dirty="0" smtClean="0"/>
              <a:t>Exclusions:</a:t>
            </a:r>
          </a:p>
          <a:p>
            <a:pPr lvl="1"/>
            <a:r>
              <a:rPr lang="en-GB" dirty="0" smtClean="0"/>
              <a:t>Type 1 diabetes mellitus</a:t>
            </a:r>
          </a:p>
          <a:p>
            <a:pPr lvl="1"/>
            <a:r>
              <a:rPr lang="en-GB" dirty="0" smtClean="0"/>
              <a:t>Pregnancy or breast-feeding</a:t>
            </a:r>
          </a:p>
          <a:p>
            <a:pPr lvl="1"/>
            <a:r>
              <a:rPr lang="en-GB" dirty="0" smtClean="0"/>
              <a:t>(No exclusions around kidney or liver function)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78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Adverse effects of SGLT-2i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Mycotic</a:t>
            </a:r>
            <a:r>
              <a:rPr lang="en-GB" dirty="0" smtClean="0"/>
              <a:t> genital infection (</a:t>
            </a:r>
            <a:r>
              <a:rPr lang="en-GB" dirty="0" err="1" smtClean="0"/>
              <a:t>eg</a:t>
            </a:r>
            <a:r>
              <a:rPr lang="en-GB" dirty="0" smtClean="0"/>
              <a:t>, vulvovaginal candidiasis or </a:t>
            </a:r>
            <a:r>
              <a:rPr lang="en-GB" dirty="0" err="1" smtClean="0"/>
              <a:t>candidal</a:t>
            </a:r>
            <a:r>
              <a:rPr lang="en-GB" dirty="0" smtClean="0"/>
              <a:t> balanitis)</a:t>
            </a:r>
          </a:p>
          <a:p>
            <a:pPr lvl="1"/>
            <a:r>
              <a:rPr lang="en-GB" dirty="0" smtClean="0"/>
              <a:t>Commonest adverse effect</a:t>
            </a:r>
          </a:p>
          <a:p>
            <a:pPr lvl="1"/>
            <a:r>
              <a:rPr lang="en-GB" dirty="0" smtClean="0"/>
              <a:t>Easily treated with topical antifungal </a:t>
            </a:r>
            <a:r>
              <a:rPr lang="en-GB" dirty="0" err="1" smtClean="0"/>
              <a:t>eg</a:t>
            </a:r>
            <a:r>
              <a:rPr lang="en-GB" dirty="0" smtClean="0"/>
              <a:t>, </a:t>
            </a:r>
            <a:r>
              <a:rPr lang="en-GB" dirty="0" err="1" smtClean="0"/>
              <a:t>clotrimazole</a:t>
            </a:r>
            <a:r>
              <a:rPr lang="en-GB" dirty="0" smtClean="0"/>
              <a:t> cream</a:t>
            </a:r>
          </a:p>
          <a:p>
            <a:pPr lvl="1"/>
            <a:endParaRPr lang="en-GB" dirty="0"/>
          </a:p>
          <a:p>
            <a:r>
              <a:rPr lang="en-GB" dirty="0" smtClean="0"/>
              <a:t>Ketoacidosis</a:t>
            </a:r>
          </a:p>
          <a:p>
            <a:pPr lvl="1"/>
            <a:r>
              <a:rPr lang="en-GB" dirty="0" smtClean="0"/>
              <a:t>Rare (&lt;1% of people with type 2 diabetes mellitus)</a:t>
            </a:r>
          </a:p>
          <a:p>
            <a:pPr lvl="1"/>
            <a:r>
              <a:rPr lang="en-GB" dirty="0" smtClean="0"/>
              <a:t>Risk increased with starvation so </a:t>
            </a:r>
            <a:r>
              <a:rPr lang="en-GB" b="1" dirty="0" smtClean="0"/>
              <a:t>withhold </a:t>
            </a:r>
            <a:r>
              <a:rPr lang="en-GB" b="1" dirty="0" err="1" smtClean="0"/>
              <a:t>empagliflozin</a:t>
            </a:r>
            <a:r>
              <a:rPr lang="en-GB" dirty="0" smtClean="0"/>
              <a:t> if patient not being fed</a:t>
            </a:r>
          </a:p>
          <a:p>
            <a:pPr lvl="1"/>
            <a:r>
              <a:rPr lang="en-GB" dirty="0" smtClean="0"/>
              <a:t>NB ketoacidosis with SGLT-2i may have relatively normal blood glucose so check ketones if suspicious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3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Adverse effects of SGLT-2i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Hypoglycaemia</a:t>
            </a:r>
          </a:p>
          <a:p>
            <a:pPr lvl="1"/>
            <a:r>
              <a:rPr lang="en-GB" dirty="0" smtClean="0"/>
              <a:t>SGLT-2i do not cause hypoglycaemia unless given with insulin or insulin </a:t>
            </a:r>
            <a:r>
              <a:rPr lang="en-GB" dirty="0" err="1" smtClean="0"/>
              <a:t>secretagogue</a:t>
            </a:r>
            <a:r>
              <a:rPr lang="en-GB" dirty="0" smtClean="0"/>
              <a:t> (</a:t>
            </a:r>
            <a:r>
              <a:rPr lang="en-GB" dirty="0" err="1" smtClean="0"/>
              <a:t>eg</a:t>
            </a:r>
            <a:r>
              <a:rPr lang="en-GB" dirty="0" smtClean="0"/>
              <a:t>, </a:t>
            </a:r>
            <a:r>
              <a:rPr lang="en-GB" dirty="0" err="1" smtClean="0"/>
              <a:t>sulphonylurea</a:t>
            </a:r>
            <a:r>
              <a:rPr lang="en-GB" dirty="0"/>
              <a:t> </a:t>
            </a:r>
            <a:r>
              <a:rPr lang="en-GB" dirty="0" smtClean="0"/>
              <a:t>such as </a:t>
            </a:r>
            <a:r>
              <a:rPr lang="en-GB" dirty="0" err="1" smtClean="0"/>
              <a:t>gliclazide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 smtClean="0"/>
              <a:t>Volume depletion</a:t>
            </a:r>
          </a:p>
          <a:p>
            <a:pPr lvl="1"/>
            <a:r>
              <a:rPr lang="en-GB" dirty="0" smtClean="0"/>
              <a:t>SGLT-2i cause </a:t>
            </a:r>
            <a:r>
              <a:rPr lang="en-GB" dirty="0" err="1" smtClean="0"/>
              <a:t>natriuresis</a:t>
            </a:r>
            <a:r>
              <a:rPr lang="en-GB" dirty="0" smtClean="0"/>
              <a:t> and osmotic diuresis so care required with fluid balance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87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682345" cy="1325563"/>
          </a:xfrm>
        </p:spPr>
        <p:txBody>
          <a:bodyPr/>
          <a:lstStyle/>
          <a:p>
            <a:r>
              <a:rPr lang="en-GB" dirty="0" smtClean="0"/>
              <a:t>Additional outcomes to be collected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Ketoacidosis</a:t>
            </a:r>
          </a:p>
          <a:p>
            <a:endParaRPr lang="en-GB" dirty="0" smtClean="0"/>
          </a:p>
          <a:p>
            <a:r>
              <a:rPr lang="en-GB" dirty="0" smtClean="0"/>
              <a:t>Severe hypoglycaemia i.e. hypoglycaemia causing a reduced conscious level requiring another person to recover</a:t>
            </a:r>
          </a:p>
          <a:p>
            <a:endParaRPr lang="en-GB" dirty="0"/>
          </a:p>
          <a:p>
            <a:r>
              <a:rPr lang="en-GB" dirty="0" smtClean="0"/>
              <a:t>Hyperglycaemia requiring new insulin or with hyperosmolar state</a:t>
            </a:r>
          </a:p>
          <a:p>
            <a:endParaRPr lang="en-GB" dirty="0"/>
          </a:p>
          <a:p>
            <a:r>
              <a:rPr lang="en-GB" dirty="0" smtClean="0"/>
              <a:t>Peak creatinine during admission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64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Empagliflozin</a:t>
            </a:r>
            <a:r>
              <a:rPr lang="en-US" dirty="0" smtClean="0"/>
              <a:t> may provide additional benefits to patients hospitalized with COVID-19</a:t>
            </a:r>
          </a:p>
          <a:p>
            <a:endParaRPr lang="en-US" dirty="0"/>
          </a:p>
          <a:p>
            <a:r>
              <a:rPr lang="en-US" dirty="0" smtClean="0"/>
              <a:t>RECOVERY is testing 10 mg once daily for up to 28 days</a:t>
            </a:r>
          </a:p>
          <a:p>
            <a:endParaRPr lang="en-US" dirty="0"/>
          </a:p>
          <a:p>
            <a:r>
              <a:rPr lang="en-US" dirty="0" smtClean="0"/>
              <a:t>Patients with type 1 diabetes mellitus or who are pregnant or breast-feeding are not eligible</a:t>
            </a:r>
          </a:p>
          <a:p>
            <a:endParaRPr lang="en-US" dirty="0"/>
          </a:p>
          <a:p>
            <a:r>
              <a:rPr lang="en-US" dirty="0" smtClean="0"/>
              <a:t>Main risk is ketoacidosis so care required if patient not being fed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e2c4d8d-10b2-4868-b855-44eac0a4bc15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1" ma:contentTypeDescription="Create a new document." ma:contentTypeScope="" ma:versionID="8b2f1f8349387e9a923cf83d30275775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1f8ff3906fef484f4efd594d223ea34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FC40D2-ECEC-496C-9A34-F2009408DD6A}"/>
</file>

<file path=customXml/itemProps3.xml><?xml version="1.0" encoding="utf-8"?>
<ds:datastoreItem xmlns:ds="http://schemas.openxmlformats.org/officeDocument/2006/customXml" ds:itemID="{B412AD73-C1FD-49B0-ACF6-15D917CCBFA5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137f62fc-0309-469d-96f8-244e1f51aa13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4717</TotalTime>
  <Words>518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 Randomised Evaluation of COVID-19 Therapy: the RECOVERY trial</vt:lpstr>
      <vt:lpstr>Planned design (adults)</vt:lpstr>
      <vt:lpstr>SGLT-2 inhibitors and Empagliflozin (empa)</vt:lpstr>
      <vt:lpstr>SGLT-2i in COVID-19</vt:lpstr>
      <vt:lpstr>Empagliflozin in RECOVERY </vt:lpstr>
      <vt:lpstr>Adverse effects of SGLT-2i</vt:lpstr>
      <vt:lpstr>Adverse effects of SGLT-2i</vt:lpstr>
      <vt:lpstr>Additional outcomes to be collected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Richard Haynes</cp:lastModifiedBy>
  <cp:revision>553</cp:revision>
  <cp:lastPrinted>2020-03-18T19:42:16Z</cp:lastPrinted>
  <dcterms:created xsi:type="dcterms:W3CDTF">2020-03-14T13:47:38Z</dcterms:created>
  <dcterms:modified xsi:type="dcterms:W3CDTF">2021-07-09T13:55:14Z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