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31" r:id="rId14"/>
  </p:sldIdLst>
  <p:sldSz cx="12192000" cy="6858000"/>
  <p:notesSz cx="6881813" cy="96615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 err="1"/>
              <a:t>Empagliflozin</a:t>
            </a:r>
            <a:endParaRPr lang="en-GB" b="1" dirty="0"/>
          </a:p>
          <a:p>
            <a:r>
              <a:rPr lang="en-GB" b="1" dirty="0"/>
              <a:t>Research Team Training Material</a:t>
            </a:r>
          </a:p>
          <a:p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94865" y="6450676"/>
            <a:ext cx="315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V2.0 2021-08-07</a:t>
            </a: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Empagliflozin</a:t>
            </a:r>
            <a:r>
              <a:rPr lang="en-US" dirty="0"/>
              <a:t> may provide additional benefits to patients hospitalized with COVID-19</a:t>
            </a:r>
          </a:p>
          <a:p>
            <a:endParaRPr lang="en-US" dirty="0"/>
          </a:p>
          <a:p>
            <a:r>
              <a:rPr lang="en-US" dirty="0"/>
              <a:t>RECOVERY is testing 10 mg once daily for up to 28 days</a:t>
            </a:r>
          </a:p>
          <a:p>
            <a:endParaRPr lang="en-US" dirty="0"/>
          </a:p>
          <a:p>
            <a:r>
              <a:rPr lang="en-US" dirty="0"/>
              <a:t>Patients with diabetes are at risk of ketoacidosis</a:t>
            </a:r>
          </a:p>
          <a:p>
            <a:pPr lvl="1"/>
            <a:r>
              <a:rPr lang="en-US" dirty="0"/>
              <a:t>Those at highest risk are excluded from comparison</a:t>
            </a:r>
          </a:p>
          <a:p>
            <a:pPr lvl="1"/>
            <a:r>
              <a:rPr lang="en-US" dirty="0"/>
              <a:t>Others require regular ketone checks and action to be taken if ketones 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eft-Right Arrow 49"/>
          <p:cNvSpPr/>
          <p:nvPr/>
        </p:nvSpPr>
        <p:spPr>
          <a:xfrm rot="8034203" flipV="1">
            <a:off x="5106249" y="3758180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790EC80-BB76-5B4E-A8EA-D2534BF3BFFB}"/>
              </a:ext>
            </a:extLst>
          </p:cNvPr>
          <p:cNvSpPr/>
          <p:nvPr/>
        </p:nvSpPr>
        <p:spPr>
          <a:xfrm>
            <a:off x="1210959" y="4781078"/>
            <a:ext cx="4675526" cy="1570836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Planned design (adults)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1035" y="1532869"/>
            <a:ext cx="616065" cy="4819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46563" y="3616266"/>
            <a:ext cx="4656556" cy="66985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randomisation A, D, E or F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07191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6051" y="1532869"/>
            <a:ext cx="4670434" cy="1566963"/>
            <a:chOff x="1827116" y="1532257"/>
            <a:chExt cx="4670434" cy="1566963"/>
          </a:xfrm>
        </p:grpSpPr>
        <p:sp>
          <p:nvSpPr>
            <p:cNvPr id="3" name="Rounded Rectangle 2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rgbClr val="9E315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667748" y="2264699"/>
              <a:ext cx="1637936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Dimethyl fumarate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94533" y="1848830"/>
              <a:ext cx="3819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- 1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3182" y="1534805"/>
            <a:ext cx="4670434" cy="1566963"/>
            <a:chOff x="6639082" y="1534805"/>
            <a:chExt cx="4670434" cy="1566963"/>
          </a:xfrm>
        </p:grpSpPr>
        <p:sp>
          <p:nvSpPr>
            <p:cNvPr id="51" name="Rounded Rectangle 50"/>
            <p:cNvSpPr/>
            <p:nvPr/>
          </p:nvSpPr>
          <p:spPr>
            <a:xfrm>
              <a:off x="6639082" y="1534805"/>
              <a:ext cx="4670434" cy="1566963"/>
            </a:xfrm>
            <a:prstGeom prst="roundRect">
              <a:avLst/>
            </a:prstGeom>
            <a:solidFill>
              <a:schemeClr val="accent6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9569379" y="2297394"/>
              <a:ext cx="1504426" cy="49602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Usual care alone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09258" y="2302589"/>
              <a:ext cx="1506889" cy="49602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tx1"/>
                  </a:solidFill>
                </a:rPr>
                <a:t>Empagliflozin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708996" y="224899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F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36293" y="238132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4096" y="1844610"/>
              <a:ext cx="3742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SGLT-2i comparison</a:t>
              </a:r>
              <a:endParaRPr lang="en-GB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7855" y="4784951"/>
            <a:ext cx="9754259" cy="1566963"/>
            <a:chOff x="-3256709" y="1532257"/>
            <a:chExt cx="9754259" cy="1566963"/>
          </a:xfrm>
        </p:grpSpPr>
        <p:sp>
          <p:nvSpPr>
            <p:cNvPr id="60" name="Rounded Rectangle 59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41505" y="2255489"/>
              <a:ext cx="1464178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bg1"/>
                  </a:solidFill>
                </a:rPr>
                <a:t>Baricitinib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47881" y="2260204"/>
              <a:ext cx="1515460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62118" y="231380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494534" y="1848830"/>
              <a:ext cx="2139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- 2</a:t>
              </a:r>
              <a:endParaRPr lang="en-GB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-3256709" y="223722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</p:grpSp>
      <p:sp>
        <p:nvSpPr>
          <p:cNvPr id="77" name="Left-Right Arrow 76"/>
          <p:cNvSpPr/>
          <p:nvPr/>
        </p:nvSpPr>
        <p:spPr>
          <a:xfrm rot="2685225" flipV="1">
            <a:off x="5136375" y="3729963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7822" y="3510903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6875154" y="3428491"/>
            <a:ext cx="4385763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7B79EF-8CA3-D84E-98F1-556C01BE501F}"/>
              </a:ext>
            </a:extLst>
          </p:cNvPr>
          <p:cNvGrpSpPr/>
          <p:nvPr/>
        </p:nvGrpSpPr>
        <p:grpSpPr>
          <a:xfrm>
            <a:off x="2021985" y="5381191"/>
            <a:ext cx="3602919" cy="712898"/>
            <a:chOff x="3593092" y="5776660"/>
            <a:chExt cx="3400301" cy="635071"/>
          </a:xfrm>
          <a:solidFill>
            <a:srgbClr val="7030A0"/>
          </a:solidFill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B149CA8-CE44-1B4E-A241-9BDCAAB67FDF}"/>
                </a:ext>
              </a:extLst>
            </p:cNvPr>
            <p:cNvSpPr/>
            <p:nvPr/>
          </p:nvSpPr>
          <p:spPr>
            <a:xfrm>
              <a:off x="3593092" y="5809716"/>
              <a:ext cx="1501675" cy="60201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High-dose corticosteroids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ADEFE8A-076F-554B-A926-BD3F8FA2A741}"/>
                </a:ext>
              </a:extLst>
            </p:cNvPr>
            <p:cNvSpPr/>
            <p:nvPr/>
          </p:nvSpPr>
          <p:spPr>
            <a:xfrm>
              <a:off x="5491718" y="5776660"/>
              <a:ext cx="1501675" cy="63507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427800-1368-B049-B0D9-35449B90EAE0}"/>
                </a:ext>
              </a:extLst>
            </p:cNvPr>
            <p:cNvSpPr txBox="1"/>
            <p:nvPr/>
          </p:nvSpPr>
          <p:spPr>
            <a:xfrm>
              <a:off x="5125947" y="5918494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9220EFC-E17C-F64E-BEEA-0FFA640EDFEE}"/>
              </a:ext>
            </a:extLst>
          </p:cNvPr>
          <p:cNvSpPr txBox="1"/>
          <p:nvPr/>
        </p:nvSpPr>
        <p:spPr>
          <a:xfrm>
            <a:off x="1990717" y="4988235"/>
            <a:ext cx="223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corticosteroids </a:t>
            </a:r>
            <a:endParaRPr lang="en-GB" b="1" dirty="0"/>
          </a:p>
        </p:txBody>
      </p:sp>
      <p:pic>
        <p:nvPicPr>
          <p:cNvPr id="44" name="Graphic 31" descr="Lungs with solid fill">
            <a:extLst>
              <a:ext uri="{FF2B5EF4-FFF2-40B4-BE49-F238E27FC236}">
                <a16:creationId xmlns:a16="http://schemas.microsoft.com/office/drawing/2014/main" id="{C8A38FE6-A626-9C4A-B14F-7820B9FE4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292" y="4749726"/>
            <a:ext cx="644152" cy="6979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8B55377-E7F6-E54F-BFE6-B8D7625EF277}"/>
              </a:ext>
            </a:extLst>
          </p:cNvPr>
          <p:cNvSpPr txBox="1"/>
          <p:nvPr/>
        </p:nvSpPr>
        <p:spPr>
          <a:xfrm>
            <a:off x="1218831" y="4516862"/>
            <a:ext cx="2736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For hypoxic patients only: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942" y="1647653"/>
            <a:ext cx="694066" cy="4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565967" cy="1325563"/>
          </a:xfrm>
        </p:spPr>
        <p:txBody>
          <a:bodyPr/>
          <a:lstStyle/>
          <a:p>
            <a:r>
              <a:rPr lang="en-GB" dirty="0"/>
              <a:t>SGLT-2 inhibitors and </a:t>
            </a:r>
            <a:r>
              <a:rPr lang="en-GB" dirty="0" err="1"/>
              <a:t>Empagliflozin</a:t>
            </a:r>
            <a:r>
              <a:rPr lang="en-GB" dirty="0"/>
              <a:t> (</a:t>
            </a:r>
            <a:r>
              <a:rPr lang="en-GB" dirty="0" err="1"/>
              <a:t>empa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Empagliflozin</a:t>
            </a:r>
            <a:r>
              <a:rPr lang="en-GB" dirty="0"/>
              <a:t> is an SGLT-2 inhibitor (SGLT-2i)</a:t>
            </a:r>
          </a:p>
          <a:p>
            <a:endParaRPr lang="en-GB" dirty="0"/>
          </a:p>
          <a:p>
            <a:r>
              <a:rPr lang="en-GB" dirty="0"/>
              <a:t>SGLT-2 = sodium-glucose co-transporter 2 and is the main process by which glucose filtered into the urine is reabsorbed by the kidney</a:t>
            </a:r>
          </a:p>
          <a:p>
            <a:endParaRPr lang="en-GB" dirty="0"/>
          </a:p>
          <a:p>
            <a:r>
              <a:rPr lang="en-GB" dirty="0"/>
              <a:t>SGLT-2i were developed as treatments for diabetes because they can lower blood sugar</a:t>
            </a:r>
          </a:p>
          <a:p>
            <a:endParaRPr lang="en-GB" dirty="0"/>
          </a:p>
          <a:p>
            <a:r>
              <a:rPr lang="en-GB" dirty="0"/>
              <a:t>In addition to lowering blood sugar they have also been found to reduce the risk of:</a:t>
            </a:r>
          </a:p>
          <a:p>
            <a:pPr lvl="1"/>
            <a:r>
              <a:rPr lang="en-GB" dirty="0"/>
              <a:t>Atherosclerotic cardiovascular events (</a:t>
            </a:r>
            <a:r>
              <a:rPr lang="en-GB" dirty="0" err="1"/>
              <a:t>eg</a:t>
            </a:r>
            <a:r>
              <a:rPr lang="en-GB" dirty="0"/>
              <a:t>, myocardial infarction) in people with type 2 diabetes</a:t>
            </a:r>
          </a:p>
          <a:p>
            <a:pPr lvl="1"/>
            <a:r>
              <a:rPr lang="en-GB" dirty="0"/>
              <a:t>Cardiovascular death in people with heart failure</a:t>
            </a:r>
          </a:p>
          <a:p>
            <a:pPr lvl="1"/>
            <a:r>
              <a:rPr lang="en-GB" dirty="0"/>
              <a:t>Progression of chronic kidney disease in people with diabetes and CKD</a:t>
            </a:r>
          </a:p>
        </p:txBody>
      </p:sp>
    </p:spTree>
    <p:extLst>
      <p:ext uri="{BB962C8B-B14F-4D97-AF65-F5344CB8AC3E}">
        <p14:creationId xmlns:p14="http://schemas.microsoft.com/office/powerpoint/2010/main" val="318385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SGLT-2i in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SGLT-2i may have beneficial effects in COVID-19</a:t>
            </a:r>
          </a:p>
          <a:p>
            <a:pPr lvl="1"/>
            <a:r>
              <a:rPr lang="en-GB" dirty="0"/>
              <a:t>Shift in energy metabolism from glucose (which SARS-CoV-2 may rely on) to lipids</a:t>
            </a:r>
          </a:p>
          <a:p>
            <a:pPr lvl="1"/>
            <a:r>
              <a:rPr lang="en-GB" dirty="0"/>
              <a:t>Improve endothelial function</a:t>
            </a:r>
          </a:p>
          <a:p>
            <a:pPr lvl="1"/>
            <a:r>
              <a:rPr lang="en-GB" dirty="0"/>
              <a:t>Anti-inflammatory effects</a:t>
            </a:r>
          </a:p>
          <a:p>
            <a:pPr lvl="1"/>
            <a:endParaRPr lang="en-GB" dirty="0"/>
          </a:p>
          <a:p>
            <a:r>
              <a:rPr lang="en-GB" dirty="0"/>
              <a:t>DARE-19 trial compared </a:t>
            </a:r>
            <a:r>
              <a:rPr lang="en-GB" dirty="0" err="1"/>
              <a:t>dapagliflozin</a:t>
            </a:r>
            <a:r>
              <a:rPr lang="en-GB" dirty="0"/>
              <a:t> with placebo among 1250 patients hospitalised for COVID-19 with another ‘risk factor’ (</a:t>
            </a:r>
            <a:r>
              <a:rPr lang="en-GB" dirty="0" err="1"/>
              <a:t>eg</a:t>
            </a:r>
            <a:r>
              <a:rPr lang="en-GB" dirty="0"/>
              <a:t>, diabetes, cardiovascular disease)</a:t>
            </a:r>
          </a:p>
          <a:p>
            <a:pPr lvl="1"/>
            <a:r>
              <a:rPr lang="en-GB" dirty="0"/>
              <a:t>Primary outcome = time to organ failure or death</a:t>
            </a:r>
          </a:p>
          <a:p>
            <a:pPr lvl="1"/>
            <a:r>
              <a:rPr lang="en-GB" dirty="0"/>
              <a:t>HR 0.80 (95% CI 0.58 – 1.10; p=0.168)</a:t>
            </a:r>
          </a:p>
        </p:txBody>
      </p:sp>
    </p:spTree>
    <p:extLst>
      <p:ext uri="{BB962C8B-B14F-4D97-AF65-F5344CB8AC3E}">
        <p14:creationId xmlns:p14="http://schemas.microsoft.com/office/powerpoint/2010/main" val="27303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Empagliflozin</a:t>
            </a:r>
            <a:r>
              <a:rPr lang="en-GB" dirty="0"/>
              <a:t> in RECOVERY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Available in all countries</a:t>
            </a:r>
          </a:p>
          <a:p>
            <a:endParaRPr lang="en-GB" dirty="0"/>
          </a:p>
          <a:p>
            <a:r>
              <a:rPr lang="en-GB" dirty="0"/>
              <a:t>Separate factorial randomisation to others (so can be given in addition to other study treatment allocations)</a:t>
            </a:r>
          </a:p>
          <a:p>
            <a:endParaRPr lang="en-GB" dirty="0"/>
          </a:p>
          <a:p>
            <a:r>
              <a:rPr lang="en-GB" b="1" dirty="0"/>
              <a:t>Dose: 10 mg once daily for up to 28 days </a:t>
            </a:r>
            <a:r>
              <a:rPr lang="en-GB" dirty="0"/>
              <a:t>(stopped at discharge if sooner)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Exclusions:</a:t>
            </a:r>
          </a:p>
          <a:p>
            <a:pPr lvl="1"/>
            <a:r>
              <a:rPr lang="en-GB" dirty="0"/>
              <a:t>Type 1 diabetes mellitus* or post-</a:t>
            </a:r>
            <a:r>
              <a:rPr lang="en-GB" dirty="0" err="1"/>
              <a:t>pancreatectomy</a:t>
            </a:r>
            <a:r>
              <a:rPr lang="en-GB" dirty="0"/>
              <a:t> diabetes mellitus</a:t>
            </a:r>
          </a:p>
          <a:p>
            <a:pPr lvl="1"/>
            <a:r>
              <a:rPr lang="en-GB" dirty="0"/>
              <a:t>History of ketoacidosis</a:t>
            </a:r>
          </a:p>
          <a:p>
            <a:pPr lvl="1"/>
            <a:r>
              <a:rPr lang="en-GB" dirty="0"/>
              <a:t>Current blood ketones ≥1.5 </a:t>
            </a:r>
            <a:r>
              <a:rPr lang="en-GB" dirty="0" err="1"/>
              <a:t>mmol</a:t>
            </a:r>
            <a:r>
              <a:rPr lang="en-GB" dirty="0"/>
              <a:t>/L (or urine ketones ≥2+)</a:t>
            </a:r>
          </a:p>
          <a:p>
            <a:pPr lvl="1"/>
            <a:r>
              <a:rPr lang="en-GB" dirty="0"/>
              <a:t>Pregnancy or breast-feeding</a:t>
            </a:r>
          </a:p>
          <a:p>
            <a:pPr lvl="1"/>
            <a:r>
              <a:rPr lang="en-GB" dirty="0"/>
              <a:t>(No exclusions around kidney or liver function)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* If patient is only on insulin, consider carefully whether diabetes is type 1 and seek advice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8467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Adverse effects of SGLT-2i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Mycotic</a:t>
            </a:r>
            <a:r>
              <a:rPr lang="en-GB" dirty="0"/>
              <a:t> genital infection (</a:t>
            </a:r>
            <a:r>
              <a:rPr lang="en-GB" dirty="0" err="1"/>
              <a:t>eg</a:t>
            </a:r>
            <a:r>
              <a:rPr lang="en-GB" dirty="0"/>
              <a:t>, vulvovaginal candidiasis or </a:t>
            </a:r>
            <a:r>
              <a:rPr lang="en-GB" dirty="0" err="1"/>
              <a:t>candidal</a:t>
            </a:r>
            <a:r>
              <a:rPr lang="en-GB" dirty="0"/>
              <a:t> balanitis)</a:t>
            </a:r>
          </a:p>
          <a:p>
            <a:pPr lvl="1"/>
            <a:r>
              <a:rPr lang="en-GB" dirty="0"/>
              <a:t>Commonest adverse effect</a:t>
            </a:r>
          </a:p>
          <a:p>
            <a:pPr lvl="1"/>
            <a:r>
              <a:rPr lang="en-GB" dirty="0"/>
              <a:t>Easily treated with topical antifungal </a:t>
            </a:r>
            <a:r>
              <a:rPr lang="en-GB" dirty="0" err="1"/>
              <a:t>eg</a:t>
            </a:r>
            <a:r>
              <a:rPr lang="en-GB" dirty="0"/>
              <a:t>, </a:t>
            </a:r>
            <a:r>
              <a:rPr lang="en-GB" dirty="0" err="1"/>
              <a:t>clotrimazole</a:t>
            </a:r>
            <a:r>
              <a:rPr lang="en-GB" dirty="0"/>
              <a:t> cream</a:t>
            </a:r>
          </a:p>
          <a:p>
            <a:pPr lvl="1"/>
            <a:endParaRPr lang="en-GB" dirty="0"/>
          </a:p>
          <a:p>
            <a:r>
              <a:rPr lang="en-GB" dirty="0"/>
              <a:t>Hypoglycaemia</a:t>
            </a:r>
          </a:p>
          <a:p>
            <a:pPr lvl="1"/>
            <a:r>
              <a:rPr lang="en-GB" dirty="0"/>
              <a:t>SGLT-2i do not cause hypoglycaemia unless given with insulin or insulin </a:t>
            </a:r>
            <a:r>
              <a:rPr lang="en-GB" dirty="0" err="1"/>
              <a:t>secretagogue</a:t>
            </a:r>
            <a:r>
              <a:rPr lang="en-GB" dirty="0"/>
              <a:t> (</a:t>
            </a:r>
            <a:r>
              <a:rPr lang="en-GB" dirty="0" err="1"/>
              <a:t>eg</a:t>
            </a:r>
            <a:r>
              <a:rPr lang="en-GB" dirty="0"/>
              <a:t>, </a:t>
            </a:r>
            <a:r>
              <a:rPr lang="en-GB" dirty="0" err="1"/>
              <a:t>sulphonylurea</a:t>
            </a:r>
            <a:r>
              <a:rPr lang="en-GB" dirty="0"/>
              <a:t> such as </a:t>
            </a:r>
            <a:r>
              <a:rPr lang="en-GB" dirty="0" err="1"/>
              <a:t>gliclazide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Volume depletion</a:t>
            </a:r>
          </a:p>
          <a:p>
            <a:pPr lvl="1"/>
            <a:r>
              <a:rPr lang="en-GB" dirty="0"/>
              <a:t>SGLT-2i cause </a:t>
            </a:r>
            <a:r>
              <a:rPr lang="en-GB" dirty="0" err="1"/>
              <a:t>natriuresis</a:t>
            </a:r>
            <a:r>
              <a:rPr lang="en-GB" dirty="0"/>
              <a:t> and osmotic diuresis so care required with fluid balance</a:t>
            </a:r>
          </a:p>
        </p:txBody>
      </p:sp>
    </p:spTree>
    <p:extLst>
      <p:ext uri="{BB962C8B-B14F-4D97-AF65-F5344CB8AC3E}">
        <p14:creationId xmlns:p14="http://schemas.microsoft.com/office/powerpoint/2010/main" val="28843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Adverse effects of SGLT-2i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Ketoacidosis</a:t>
            </a:r>
          </a:p>
          <a:p>
            <a:pPr lvl="1"/>
            <a:r>
              <a:rPr lang="en-GB" dirty="0"/>
              <a:t>Defined as combination of </a:t>
            </a:r>
            <a:r>
              <a:rPr lang="en-GB" u="sng" dirty="0"/>
              <a:t>both</a:t>
            </a:r>
            <a:r>
              <a:rPr lang="en-GB" dirty="0"/>
              <a:t> </a:t>
            </a:r>
            <a:r>
              <a:rPr lang="en-GB" b="1" dirty="0"/>
              <a:t>ketosis</a:t>
            </a:r>
            <a:r>
              <a:rPr lang="en-GB" dirty="0"/>
              <a:t> (blood ketones ≥1.5 </a:t>
            </a:r>
            <a:r>
              <a:rPr lang="en-GB" dirty="0" err="1"/>
              <a:t>mmol</a:t>
            </a:r>
            <a:r>
              <a:rPr lang="en-GB" dirty="0"/>
              <a:t>/L or urine ketones ≥2+) </a:t>
            </a:r>
            <a:r>
              <a:rPr lang="en-GB" u="sng" dirty="0"/>
              <a:t>and</a:t>
            </a:r>
            <a:r>
              <a:rPr lang="en-GB" dirty="0"/>
              <a:t> </a:t>
            </a:r>
            <a:r>
              <a:rPr lang="en-GB" b="1" dirty="0"/>
              <a:t>metabolic acidosis </a:t>
            </a:r>
            <a:r>
              <a:rPr lang="en-GB" dirty="0"/>
              <a:t>(bicarbonate &lt;15 </a:t>
            </a:r>
            <a:r>
              <a:rPr lang="en-GB" dirty="0" err="1"/>
              <a:t>mmol</a:t>
            </a:r>
            <a:r>
              <a:rPr lang="en-GB" dirty="0"/>
              <a:t>/L)</a:t>
            </a:r>
          </a:p>
          <a:p>
            <a:pPr lvl="1"/>
            <a:r>
              <a:rPr lang="en-GB" dirty="0"/>
              <a:t>Only occurs in people with diabetes</a:t>
            </a:r>
          </a:p>
          <a:p>
            <a:pPr lvl="1"/>
            <a:r>
              <a:rPr lang="en-GB" dirty="0"/>
              <a:t>NB can occur with relatively normal blood sugar if on SGLT-2i</a:t>
            </a:r>
          </a:p>
          <a:p>
            <a:pPr lvl="1"/>
            <a:endParaRPr lang="en-GB" dirty="0"/>
          </a:p>
          <a:p>
            <a:r>
              <a:rPr lang="en-GB" dirty="0"/>
              <a:t>Participants with diabetes should have regular checks of ketones</a:t>
            </a:r>
          </a:p>
          <a:p>
            <a:pPr lvl="1"/>
            <a:r>
              <a:rPr lang="en-GB" dirty="0"/>
              <a:t>Twice daily blood ketones (or once daily urine ketones if blood ketone testing not available) </a:t>
            </a:r>
            <a:r>
              <a:rPr lang="en-GB" u="sng" dirty="0"/>
              <a:t>or</a:t>
            </a:r>
            <a:r>
              <a:rPr lang="en-GB" dirty="0"/>
              <a:t> if clinical concern*</a:t>
            </a:r>
          </a:p>
          <a:p>
            <a:pPr lvl="1"/>
            <a:r>
              <a:rPr lang="en-GB" dirty="0"/>
              <a:t>If ketosis (blood ketones ≥1.5 </a:t>
            </a:r>
            <a:r>
              <a:rPr lang="en-GB" dirty="0" err="1"/>
              <a:t>mmol</a:t>
            </a:r>
            <a:r>
              <a:rPr lang="en-GB" dirty="0"/>
              <a:t>/L or urine ketones ≥2+) develops:</a:t>
            </a:r>
          </a:p>
          <a:p>
            <a:pPr lvl="2"/>
            <a:r>
              <a:rPr lang="en-GB" dirty="0"/>
              <a:t>Ensure adequate fluid and calorific intake</a:t>
            </a:r>
          </a:p>
          <a:p>
            <a:pPr lvl="2"/>
            <a:r>
              <a:rPr lang="en-GB" dirty="0"/>
              <a:t>Refer to local diabetes team (if available) and follow local protocols for ketosis</a:t>
            </a:r>
          </a:p>
          <a:p>
            <a:pPr lvl="2"/>
            <a:r>
              <a:rPr lang="en-GB" dirty="0"/>
              <a:t>Consider increasing insulin (if participant on it) and withholding </a:t>
            </a:r>
            <a:r>
              <a:rPr lang="en-GB" dirty="0" err="1"/>
              <a:t>empagliflozin</a:t>
            </a:r>
            <a:r>
              <a:rPr lang="en-GB" dirty="0"/>
              <a:t> while </a:t>
            </a:r>
            <a:r>
              <a:rPr lang="en-GB" dirty="0" err="1"/>
              <a:t>ketotic</a:t>
            </a: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500" dirty="0"/>
              <a:t>* Blood ketones are quantitative whereas urine ketones only semi-quantitative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87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682345" cy="1325563"/>
          </a:xfrm>
        </p:spPr>
        <p:txBody>
          <a:bodyPr/>
          <a:lstStyle/>
          <a:p>
            <a:r>
              <a:rPr lang="en-GB" dirty="0"/>
              <a:t>Additional outcomes to be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Ketoacidosis: </a:t>
            </a:r>
            <a:r>
              <a:rPr lang="en-GB" sz="2400" dirty="0"/>
              <a:t>defined as combination of </a:t>
            </a:r>
            <a:r>
              <a:rPr lang="en-GB" sz="2400" u="sng" dirty="0"/>
              <a:t>both</a:t>
            </a:r>
            <a:r>
              <a:rPr lang="en-GB" sz="2400" dirty="0"/>
              <a:t> </a:t>
            </a:r>
            <a:r>
              <a:rPr lang="en-GB" sz="2400" b="1" dirty="0"/>
              <a:t>ketosis</a:t>
            </a:r>
            <a:r>
              <a:rPr lang="en-GB" sz="2400" dirty="0"/>
              <a:t> (blood ketones ≥1.5 </a:t>
            </a:r>
            <a:r>
              <a:rPr lang="en-GB" sz="2400" dirty="0" err="1"/>
              <a:t>mmol</a:t>
            </a:r>
            <a:r>
              <a:rPr lang="en-GB" sz="2400" dirty="0"/>
              <a:t>/L or urine ketones ≥2+) </a:t>
            </a:r>
            <a:r>
              <a:rPr lang="en-GB" sz="2400" u="sng" dirty="0"/>
              <a:t>and</a:t>
            </a:r>
            <a:r>
              <a:rPr lang="en-GB" sz="2400" dirty="0"/>
              <a:t> </a:t>
            </a:r>
            <a:r>
              <a:rPr lang="en-GB" sz="2400" b="1" dirty="0"/>
              <a:t>metabolic acidosis </a:t>
            </a:r>
            <a:r>
              <a:rPr lang="en-GB" sz="2400" dirty="0"/>
              <a:t>(bicarbonate &lt;15 </a:t>
            </a:r>
            <a:r>
              <a:rPr lang="en-GB" sz="2400" dirty="0" err="1"/>
              <a:t>mmol</a:t>
            </a:r>
            <a:r>
              <a:rPr lang="en-GB" sz="2400" dirty="0"/>
              <a:t>/L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Severe hypoglycaemia i.e. hypoglycaemia causing a reduced conscious level requiring another person to recover</a:t>
            </a:r>
          </a:p>
          <a:p>
            <a:endParaRPr lang="en-GB" dirty="0"/>
          </a:p>
          <a:p>
            <a:r>
              <a:rPr lang="en-GB" dirty="0"/>
              <a:t>Hyperglycaemia requiring new insulin or with hyperosmolar state</a:t>
            </a:r>
          </a:p>
          <a:p>
            <a:endParaRPr lang="en-GB" dirty="0"/>
          </a:p>
          <a:p>
            <a:r>
              <a:rPr lang="en-GB" dirty="0"/>
              <a:t>Peak creatinine during admission</a:t>
            </a:r>
          </a:p>
        </p:txBody>
      </p:sp>
    </p:spTree>
    <p:extLst>
      <p:ext uri="{BB962C8B-B14F-4D97-AF65-F5344CB8AC3E}">
        <p14:creationId xmlns:p14="http://schemas.microsoft.com/office/powerpoint/2010/main" val="20016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 on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</a:t>
            </a:r>
            <a:r>
              <a:rPr lang="en-GB" dirty="0" err="1"/>
              <a:t>empagliflozin</a:t>
            </a:r>
            <a:r>
              <a:rPr lang="en-GB" dirty="0"/>
              <a:t> is stopped (on discharge or after 28 days), clinical teams need to provide advice on changes to any other diabetes medication</a:t>
            </a:r>
          </a:p>
          <a:p>
            <a:endParaRPr lang="en-GB" dirty="0"/>
          </a:p>
          <a:p>
            <a:r>
              <a:rPr lang="en-GB" dirty="0"/>
              <a:t>Information on enrolment in trial and treatments given should be included in discharge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48542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444d84a-52ec-418e-8991-32843e93265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EEF445-C237-4A04-A318-3D3D87720B1A}"/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schemas.microsoft.com/office/2006/metadata/properties"/>
    <ds:schemaRef ds:uri="137f62fc-0309-469d-96f8-244e1f51aa13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4752</TotalTime>
  <Words>745</Words>
  <Application>Microsoft Macintosh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 Randomised Evaluation of COVID-19 Therapy: the RECOVERY trial</vt:lpstr>
      <vt:lpstr>Planned design (adults)</vt:lpstr>
      <vt:lpstr>SGLT-2 inhibitors and Empagliflozin (empa)</vt:lpstr>
      <vt:lpstr>SGLT-2i in COVID-19</vt:lpstr>
      <vt:lpstr>Empagliflozin in RECOVERY </vt:lpstr>
      <vt:lpstr>Adverse effects of SGLT-2i</vt:lpstr>
      <vt:lpstr>Adverse effects of SGLT-2i</vt:lpstr>
      <vt:lpstr>Additional outcomes to be collected</vt:lpstr>
      <vt:lpstr>Actions on discharge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Lucy Frost</cp:lastModifiedBy>
  <cp:revision>558</cp:revision>
  <cp:lastPrinted>2020-03-18T19:42:16Z</cp:lastPrinted>
  <dcterms:created xsi:type="dcterms:W3CDTF">2020-03-14T13:47:38Z</dcterms:created>
  <dcterms:modified xsi:type="dcterms:W3CDTF">2021-08-13T11:33:32Z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