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321" r:id="rId6"/>
    <p:sldId id="322" r:id="rId7"/>
    <p:sldId id="330" r:id="rId8"/>
    <p:sldId id="331" r:id="rId9"/>
  </p:sldIdLst>
  <p:sldSz cx="12192000" cy="6858000"/>
  <p:notesSz cx="6881813" cy="9661525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es Gillesen" initials="AG" lastIdx="1" clrIdx="0">
    <p:extLst>
      <p:ext uri="{19B8F6BF-5375-455C-9EA6-DF929625EA0E}">
        <p15:presenceInfo xmlns:p15="http://schemas.microsoft.com/office/powerpoint/2012/main" userId="Annelies Gille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7" autoAdjust="0"/>
    <p:restoredTop sz="94660"/>
  </p:normalViewPr>
  <p:slideViewPr>
    <p:cSldViewPr snapToGrid="0">
      <p:cViewPr varScale="1">
        <p:scale>
          <a:sx n="61" d="100"/>
          <a:sy n="61" d="100"/>
        </p:scale>
        <p:origin x="58" y="7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13/12/2021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 smtClean="0"/>
              <a:t>High-dose </a:t>
            </a:r>
            <a:r>
              <a:rPr lang="en-GB" b="1" dirty="0" smtClean="0"/>
              <a:t>Corticosteroids Training</a:t>
            </a:r>
            <a:endParaRPr lang="en-GB" b="1" dirty="0" smtClean="0"/>
          </a:p>
          <a:p>
            <a:endParaRPr lang="en-GB" b="1" dirty="0"/>
          </a:p>
          <a:p>
            <a:r>
              <a:rPr lang="en-GB" b="1" dirty="0" smtClean="0">
                <a:solidFill>
                  <a:schemeClr val="bg1">
                    <a:lumMod val="50000"/>
                  </a:schemeClr>
                </a:solidFill>
              </a:rPr>
              <a:t>13-Dec-2021</a:t>
            </a:r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3389D-D05F-A14A-A19E-395246016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High-dose corticosteroids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1EB0B-55A8-4041-B838-564509E66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1" y="1596884"/>
            <a:ext cx="11177899" cy="5261116"/>
          </a:xfrm>
        </p:spPr>
        <p:txBody>
          <a:bodyPr>
            <a:noAutofit/>
          </a:bodyPr>
          <a:lstStyle/>
          <a:p>
            <a:r>
              <a:rPr lang="en-US" sz="2200" dirty="0" smtClean="0"/>
              <a:t>Randomised trials </a:t>
            </a:r>
            <a:r>
              <a:rPr lang="en-US" sz="2200" dirty="0"/>
              <a:t>have </a:t>
            </a:r>
            <a:r>
              <a:rPr lang="en-US" sz="2200" dirty="0" smtClean="0"/>
              <a:t>shown that corticosteroids reduce the risk of death </a:t>
            </a:r>
            <a:r>
              <a:rPr lang="en-US" sz="2200" dirty="0"/>
              <a:t>in </a:t>
            </a:r>
            <a:r>
              <a:rPr lang="en-US" sz="2200" dirty="0" smtClean="0"/>
              <a:t>hypoxic patients with COVID-19</a:t>
            </a:r>
            <a:endParaRPr lang="en-US" sz="2200" dirty="0"/>
          </a:p>
          <a:p>
            <a:r>
              <a:rPr lang="en-US" sz="2200" dirty="0"/>
              <a:t>Current standard of care </a:t>
            </a:r>
            <a:r>
              <a:rPr lang="en-US" sz="2200" dirty="0" smtClean="0"/>
              <a:t>includes corticosteroids equivalent to 6mg dexamethasone daily</a:t>
            </a:r>
          </a:p>
          <a:p>
            <a:endParaRPr lang="en-US" sz="2200" dirty="0"/>
          </a:p>
          <a:p>
            <a:r>
              <a:rPr lang="en-US" sz="2200" dirty="0" smtClean="0"/>
              <a:t>Additional immunosuppression with </a:t>
            </a:r>
            <a:r>
              <a:rPr lang="en-US" sz="2200" dirty="0"/>
              <a:t>IL-6 </a:t>
            </a:r>
            <a:r>
              <a:rPr lang="en-US" sz="2200" dirty="0" smtClean="0"/>
              <a:t>inhibitors reduces the risk of death further in </a:t>
            </a:r>
            <a:r>
              <a:rPr lang="en-US" sz="2200" dirty="0"/>
              <a:t>patients </a:t>
            </a:r>
            <a:r>
              <a:rPr lang="en-US" sz="2200" dirty="0" smtClean="0"/>
              <a:t>on corticosteroids, but mortality remains high</a:t>
            </a:r>
            <a:endParaRPr lang="en-US" sz="2200" dirty="0"/>
          </a:p>
          <a:p>
            <a:r>
              <a:rPr lang="en-US" sz="2200" dirty="0" smtClean="0"/>
              <a:t>Higher doses </a:t>
            </a:r>
            <a:r>
              <a:rPr lang="en-US" sz="2200" dirty="0"/>
              <a:t>of corticosteroids may </a:t>
            </a:r>
            <a:r>
              <a:rPr lang="en-US" sz="2200" dirty="0" smtClean="0"/>
              <a:t>provide additional benefits by </a:t>
            </a:r>
            <a:r>
              <a:rPr lang="en-US" sz="2200" dirty="0"/>
              <a:t>saturating glucocorticoid </a:t>
            </a:r>
            <a:r>
              <a:rPr lang="en-US" sz="2200" dirty="0" smtClean="0"/>
              <a:t>receptors, but could increase the risk of side effects such as secondary infection</a:t>
            </a: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r>
              <a:rPr lang="en-GB" sz="2200" dirty="0"/>
              <a:t>Higher doses of corticosteroids are </a:t>
            </a:r>
            <a:r>
              <a:rPr lang="en-GB" sz="2200" dirty="0" smtClean="0"/>
              <a:t>used safely </a:t>
            </a:r>
            <a:r>
              <a:rPr lang="en-GB" sz="2200" dirty="0"/>
              <a:t>for other infectious indications, such as bacterial or TB meningitis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01093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E4857-B70F-9C42-8D75-005C90E03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High-dose corticosteroids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8652C-1A58-5840-A5AB-DDFFF877F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1" y="1535925"/>
            <a:ext cx="11177899" cy="4580078"/>
          </a:xfrm>
        </p:spPr>
        <p:txBody>
          <a:bodyPr>
            <a:noAutofit/>
          </a:bodyPr>
          <a:lstStyle/>
          <a:p>
            <a:r>
              <a:rPr lang="en-GB" sz="2400" dirty="0" smtClean="0"/>
              <a:t>Open </a:t>
            </a:r>
            <a:r>
              <a:rPr lang="en-GB" sz="2400" dirty="0"/>
              <a:t>to </a:t>
            </a:r>
            <a:r>
              <a:rPr lang="en-GB" sz="2400" dirty="0" smtClean="0"/>
              <a:t>adults </a:t>
            </a:r>
            <a:r>
              <a:rPr lang="en-US" sz="2400" dirty="0"/>
              <a:t> ≥18 </a:t>
            </a:r>
            <a:r>
              <a:rPr lang="en-US" sz="2400" dirty="0" smtClean="0"/>
              <a:t>years</a:t>
            </a:r>
            <a:r>
              <a:rPr lang="en-GB" sz="2400" dirty="0" smtClean="0"/>
              <a:t> </a:t>
            </a:r>
            <a:r>
              <a:rPr lang="en-GB" sz="2400" dirty="0"/>
              <a:t>with confirmed </a:t>
            </a:r>
            <a:r>
              <a:rPr lang="en-GB" sz="2400" dirty="0" smtClean="0"/>
              <a:t>COVID-19 </a:t>
            </a:r>
            <a:r>
              <a:rPr lang="en-GB" sz="2400" b="1" i="1" dirty="0" smtClean="0"/>
              <a:t>plus </a:t>
            </a:r>
            <a:r>
              <a:rPr lang="en-GB" sz="2400" b="1" i="1" dirty="0"/>
              <a:t>hypoxia</a:t>
            </a:r>
            <a:r>
              <a:rPr lang="en-GB" sz="2400" b="1" dirty="0"/>
              <a:t> </a:t>
            </a:r>
            <a:r>
              <a:rPr lang="en-GB" sz="2400" dirty="0"/>
              <a:t>(supplemental oxygen or SpO2 &lt;92% on air</a:t>
            </a:r>
            <a:r>
              <a:rPr lang="en-GB" sz="2400" dirty="0" smtClean="0"/>
              <a:t>)</a:t>
            </a:r>
          </a:p>
          <a:p>
            <a:endParaRPr lang="en-GB" sz="2400" dirty="0"/>
          </a:p>
          <a:p>
            <a:r>
              <a:rPr lang="en-US" sz="2400" dirty="0" smtClean="0"/>
              <a:t>Usual </a:t>
            </a:r>
            <a:r>
              <a:rPr lang="en-US" sz="2400" dirty="0"/>
              <a:t>care control group expected to receive 6mg dexamethasone </a:t>
            </a:r>
            <a:r>
              <a:rPr lang="en-US" sz="2400" dirty="0" smtClean="0"/>
              <a:t>or equivalent </a:t>
            </a:r>
            <a:r>
              <a:rPr lang="en-US" sz="2400" dirty="0"/>
              <a:t>as part of standard </a:t>
            </a:r>
            <a:r>
              <a:rPr lang="en-US" sz="2400" dirty="0" smtClean="0"/>
              <a:t>care</a:t>
            </a:r>
          </a:p>
          <a:p>
            <a:endParaRPr lang="en-US" sz="2400" dirty="0" smtClean="0"/>
          </a:p>
          <a:p>
            <a:r>
              <a:rPr lang="en-US" sz="2400" dirty="0" smtClean="0"/>
              <a:t>Contraindicated if known influenza co-infection, but influenza testing is not mandatory</a:t>
            </a:r>
          </a:p>
          <a:p>
            <a:endParaRPr lang="en-US" sz="2400" dirty="0" smtClean="0"/>
          </a:p>
          <a:p>
            <a:r>
              <a:rPr lang="en-GB" sz="2400" dirty="0" smtClean="0"/>
              <a:t>Open to pregnant </a:t>
            </a:r>
            <a:r>
              <a:rPr lang="en-GB" sz="2400" dirty="0"/>
              <a:t>or breastfeeding women, and patients with liver or renal </a:t>
            </a:r>
            <a:r>
              <a:rPr lang="en-GB" sz="2400" dirty="0" smtClean="0"/>
              <a:t>failure</a:t>
            </a:r>
            <a:endParaRPr lang="en-US" sz="2400" b="1" dirty="0"/>
          </a:p>
          <a:p>
            <a:endParaRPr lang="en-US" sz="22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1019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513BA-F97D-3844-A174-C6C3720D8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High-dose corticosteroids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3969C-7CB9-914B-9836-CE7ABBF9A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1" y="1596884"/>
            <a:ext cx="11177899" cy="510871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Dexamethasone 20mg once daily for 5 days, followed by dexamethasone 10mg once daily for 5 </a:t>
            </a:r>
            <a:r>
              <a:rPr lang="en-US" dirty="0" smtClean="0"/>
              <a:t>days</a:t>
            </a:r>
          </a:p>
          <a:p>
            <a:endParaRPr lang="en-US" dirty="0"/>
          </a:p>
          <a:p>
            <a:r>
              <a:rPr lang="en-US" dirty="0"/>
              <a:t>Continue treatment </a:t>
            </a:r>
            <a:r>
              <a:rPr lang="en-US" dirty="0" smtClean="0"/>
              <a:t>for </a:t>
            </a:r>
            <a:r>
              <a:rPr lang="en-US" dirty="0"/>
              <a:t>10 days or hospital </a:t>
            </a:r>
            <a:r>
              <a:rPr lang="en-US" dirty="0" smtClean="0"/>
              <a:t>discharge, whichever </a:t>
            </a:r>
            <a:r>
              <a:rPr lang="en-US" dirty="0"/>
              <a:t>is </a:t>
            </a:r>
            <a:r>
              <a:rPr lang="en-US" dirty="0" smtClean="0"/>
              <a:t>sooner</a:t>
            </a:r>
          </a:p>
          <a:p>
            <a:endParaRPr lang="en-US" dirty="0"/>
          </a:p>
          <a:p>
            <a:r>
              <a:rPr lang="en-US" dirty="0" smtClean="0"/>
              <a:t>Oral, nasogastric or intravenous administration</a:t>
            </a:r>
            <a:endParaRPr lang="en-US" dirty="0"/>
          </a:p>
          <a:p>
            <a:endParaRPr lang="en-GB" dirty="0" smtClean="0"/>
          </a:p>
          <a:p>
            <a:r>
              <a:rPr lang="en-GB" dirty="0" smtClean="0"/>
              <a:t>No </a:t>
            </a:r>
            <a:r>
              <a:rPr lang="en-GB" dirty="0"/>
              <a:t>dose adjustment for renal failure</a:t>
            </a:r>
          </a:p>
          <a:p>
            <a:endParaRPr lang="en-GB" dirty="0"/>
          </a:p>
          <a:p>
            <a:r>
              <a:rPr lang="en-GB" dirty="0"/>
              <a:t>Pregnant or breastfeeding woman should receive equivalent dose of </a:t>
            </a:r>
            <a:r>
              <a:rPr lang="en-GB" dirty="0" smtClean="0"/>
              <a:t>prednisolone/hydrocortisone/methylprednisolone – dosing details are in protocol</a:t>
            </a:r>
            <a:endParaRPr lang="en-GB" dirty="0"/>
          </a:p>
          <a:p>
            <a:endParaRPr lang="en-GB" dirty="0"/>
          </a:p>
          <a:p>
            <a:r>
              <a:rPr lang="en-GB" dirty="0"/>
              <a:t>Common side effects of corticosteroids should be anticipated and managed as in normal practice</a:t>
            </a:r>
          </a:p>
        </p:txBody>
      </p:sp>
    </p:spTree>
    <p:extLst>
      <p:ext uri="{BB962C8B-B14F-4D97-AF65-F5344CB8AC3E}">
        <p14:creationId xmlns:p14="http://schemas.microsoft.com/office/powerpoint/2010/main" val="94465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25B38-4503-6E45-9E3F-977751B9E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DC997-BAB2-E147-9D89-FE2082913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Corticosteroids substantially reduce the risk of death in hypoxic patients with COVID-19</a:t>
            </a:r>
          </a:p>
          <a:p>
            <a:endParaRPr lang="en-US" dirty="0"/>
          </a:p>
          <a:p>
            <a:r>
              <a:rPr lang="en-US" dirty="0" smtClean="0"/>
              <a:t>Higher corticosteroid doses than those currently used may provide greater benefits but could be harmful, so requires further randomised evidence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7326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118a02d-5026-4837-a071-ad61db0bfc7e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1" ma:contentTypeDescription="Create a new document." ma:contentTypeScope="" ma:versionID="8b2f1f8349387e9a923cf83d30275775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1f8ff3906fef484f4efd594d223ea34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12AD73-C1FD-49B0-ACF6-15D917CCBFA5}">
  <ds:schemaRefs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137f62fc-0309-469d-96f8-244e1f51aa13"/>
  </ds:schemaRefs>
</ds:datastoreItem>
</file>

<file path=customXml/itemProps2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FEFE2D-F0D9-43C1-94C7-FC9510925AC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4782</TotalTime>
  <Words>280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 Randomised Evaluation of COVID-19 Therapy: the RECOVERY trial</vt:lpstr>
      <vt:lpstr>High-dose corticosteroids</vt:lpstr>
      <vt:lpstr>High-dose corticosteroids</vt:lpstr>
      <vt:lpstr>High-dose corticosteroids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Leon Peto</cp:lastModifiedBy>
  <cp:revision>562</cp:revision>
  <cp:lastPrinted>2020-03-18T19:42:16Z</cp:lastPrinted>
  <dcterms:created xsi:type="dcterms:W3CDTF">2020-03-14T13:47:38Z</dcterms:created>
  <dcterms:modified xsi:type="dcterms:W3CDTF">2021-12-13T12:41:17Z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