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85" r:id="rId5"/>
    <p:sldId id="293" r:id="rId6"/>
    <p:sldId id="429" r:id="rId7"/>
    <p:sldId id="426" r:id="rId8"/>
    <p:sldId id="430" r:id="rId9"/>
    <p:sldId id="432" r:id="rId10"/>
    <p:sldId id="335" r:id="rId11"/>
    <p:sldId id="404" r:id="rId12"/>
    <p:sldId id="431" r:id="rId13"/>
    <p:sldId id="417" r:id="rId14"/>
    <p:sldId id="435" r:id="rId15"/>
    <p:sldId id="418" r:id="rId16"/>
    <p:sldId id="419" r:id="rId17"/>
    <p:sldId id="436" r:id="rId18"/>
    <p:sldId id="420" r:id="rId19"/>
    <p:sldId id="414" r:id="rId20"/>
    <p:sldId id="427" r:id="rId21"/>
    <p:sldId id="410" r:id="rId22"/>
    <p:sldId id="437" r:id="rId23"/>
    <p:sldId id="433" r:id="rId24"/>
    <p:sldId id="415" r:id="rId25"/>
    <p:sldId id="428" r:id="rId26"/>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4472C4"/>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92" autoAdjust="0"/>
    <p:restoredTop sz="75510" autoAdjust="0"/>
  </p:normalViewPr>
  <p:slideViewPr>
    <p:cSldViewPr snapToGrid="0">
      <p:cViewPr varScale="1">
        <p:scale>
          <a:sx n="95" d="100"/>
          <a:sy n="95" d="100"/>
        </p:scale>
        <p:origin x="1640"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01/02/2021</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16</a:t>
            </a:fld>
            <a:endParaRPr lang="en-GB"/>
          </a:p>
        </p:txBody>
      </p:sp>
    </p:spTree>
    <p:extLst>
      <p:ext uri="{BB962C8B-B14F-4D97-AF65-F5344CB8AC3E}">
        <p14:creationId xmlns:p14="http://schemas.microsoft.com/office/powerpoint/2010/main" val="3163810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18</a:t>
            </a:fld>
            <a:endParaRPr lang="en-GB"/>
          </a:p>
        </p:txBody>
      </p:sp>
    </p:spTree>
    <p:extLst>
      <p:ext uri="{BB962C8B-B14F-4D97-AF65-F5344CB8AC3E}">
        <p14:creationId xmlns:p14="http://schemas.microsoft.com/office/powerpoint/2010/main" val="4941460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19</a:t>
            </a:fld>
            <a:endParaRPr lang="en-GB"/>
          </a:p>
        </p:txBody>
      </p:sp>
    </p:spTree>
    <p:extLst>
      <p:ext uri="{BB962C8B-B14F-4D97-AF65-F5344CB8AC3E}">
        <p14:creationId xmlns:p14="http://schemas.microsoft.com/office/powerpoint/2010/main" val="1009096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20</a:t>
            </a:fld>
            <a:endParaRPr lang="en-GB"/>
          </a:p>
        </p:txBody>
      </p:sp>
    </p:spTree>
    <p:extLst>
      <p:ext uri="{BB962C8B-B14F-4D97-AF65-F5344CB8AC3E}">
        <p14:creationId xmlns:p14="http://schemas.microsoft.com/office/powerpoint/2010/main" val="69401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22</a:t>
            </a:fld>
            <a:endParaRPr lang="en-GB"/>
          </a:p>
        </p:txBody>
      </p:sp>
    </p:spTree>
    <p:extLst>
      <p:ext uri="{BB962C8B-B14F-4D97-AF65-F5344CB8AC3E}">
        <p14:creationId xmlns:p14="http://schemas.microsoft.com/office/powerpoint/2010/main" val="2883390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1123899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6</a:t>
            </a:fld>
            <a:endParaRPr lang="en-GB"/>
          </a:p>
        </p:txBody>
      </p:sp>
    </p:spTree>
    <p:extLst>
      <p:ext uri="{BB962C8B-B14F-4D97-AF65-F5344CB8AC3E}">
        <p14:creationId xmlns:p14="http://schemas.microsoft.com/office/powerpoint/2010/main" val="2921134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25811287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10</a:t>
            </a:fld>
            <a:endParaRPr lang="en-GB"/>
          </a:p>
        </p:txBody>
      </p:sp>
    </p:spTree>
    <p:extLst>
      <p:ext uri="{BB962C8B-B14F-4D97-AF65-F5344CB8AC3E}">
        <p14:creationId xmlns:p14="http://schemas.microsoft.com/office/powerpoint/2010/main" val="4189466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11</a:t>
            </a:fld>
            <a:endParaRPr lang="en-GB"/>
          </a:p>
        </p:txBody>
      </p:sp>
    </p:spTree>
    <p:extLst>
      <p:ext uri="{BB962C8B-B14F-4D97-AF65-F5344CB8AC3E}">
        <p14:creationId xmlns:p14="http://schemas.microsoft.com/office/powerpoint/2010/main" val="1888133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12</a:t>
            </a:fld>
            <a:endParaRPr lang="en-GB"/>
          </a:p>
        </p:txBody>
      </p:sp>
    </p:spTree>
    <p:extLst>
      <p:ext uri="{BB962C8B-B14F-4D97-AF65-F5344CB8AC3E}">
        <p14:creationId xmlns:p14="http://schemas.microsoft.com/office/powerpoint/2010/main" val="4043988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14</a:t>
            </a:fld>
            <a:endParaRPr lang="en-GB"/>
          </a:p>
        </p:txBody>
      </p:sp>
    </p:spTree>
    <p:extLst>
      <p:ext uri="{BB962C8B-B14F-4D97-AF65-F5344CB8AC3E}">
        <p14:creationId xmlns:p14="http://schemas.microsoft.com/office/powerpoint/2010/main" val="2503537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01/02/2021</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01/02/2021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01/02/2021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01/02/2021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01/02/2021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01/02/2021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01/02/2021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045073" y="220571"/>
            <a:ext cx="2880360" cy="899160"/>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cpch.ac.uk/resources/covid-19-clinical-management-children-admitted-hospital-suspected-covid-19#nhs-clinical-management-guidanc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hyperlink" Target="https://www.rcpch.ac.uk/resources/guidance-paediatric-multisystem-inflammatory-syndrome-temporally-associated-covid-1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99505" y="5037138"/>
            <a:ext cx="11554691" cy="1655762"/>
          </a:xfrm>
        </p:spPr>
        <p:txBody>
          <a:bodyPr>
            <a:normAutofit fontScale="32500" lnSpcReduction="20000"/>
          </a:bodyPr>
          <a:lstStyle/>
          <a:p>
            <a:r>
              <a:rPr lang="en-GB" sz="8000" b="1" dirty="0"/>
              <a:t>Paediatric Training Slides</a:t>
            </a:r>
          </a:p>
          <a:p>
            <a:pPr lvl="0"/>
            <a:r>
              <a:rPr lang="en-GB" sz="7000" b="1" dirty="0">
                <a:solidFill>
                  <a:prstClr val="black"/>
                </a:solidFill>
              </a:rPr>
              <a:t>(infants and children equal to or over 44 weeks corrected gestational age)</a:t>
            </a:r>
          </a:p>
          <a:p>
            <a:endParaRPr lang="en-GB" sz="3600" b="1" dirty="0"/>
          </a:p>
          <a:p>
            <a:endParaRPr lang="en-GB" sz="3600" b="1" dirty="0"/>
          </a:p>
          <a:p>
            <a:r>
              <a:rPr lang="en-GB" sz="3400" b="1" dirty="0"/>
              <a:t>Updated February 2021</a:t>
            </a:r>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2B2C-95E3-A048-BC1E-FBA1868E7479}"/>
              </a:ext>
            </a:extLst>
          </p:cNvPr>
          <p:cNvSpPr>
            <a:spLocks noGrp="1"/>
          </p:cNvSpPr>
          <p:nvPr>
            <p:ph type="title"/>
          </p:nvPr>
        </p:nvSpPr>
        <p:spPr>
          <a:xfrm>
            <a:off x="838200" y="14741"/>
            <a:ext cx="8218118" cy="1325563"/>
          </a:xfrm>
        </p:spPr>
        <p:txBody>
          <a:bodyPr>
            <a:noAutofit/>
          </a:bodyPr>
          <a:lstStyle/>
          <a:p>
            <a:r>
              <a:rPr lang="en-US" sz="3200" dirty="0"/>
              <a:t>Scenario 1: Patient with PIMS-TS who has not received treatment* prior to enrolment </a:t>
            </a:r>
            <a:br>
              <a:rPr lang="en-US" sz="3200" dirty="0"/>
            </a:br>
            <a:r>
              <a:rPr lang="en-US" sz="1800" dirty="0"/>
              <a:t>*IVIg, methylprednisolone or equivalent to ≥ 2mg/kg prednisolone</a:t>
            </a:r>
            <a:endParaRPr lang="en-US" sz="3200" dirty="0"/>
          </a:p>
        </p:txBody>
      </p:sp>
      <p:cxnSp>
        <p:nvCxnSpPr>
          <p:cNvPr id="15" name="Straight Arrow Connector 14">
            <a:extLst>
              <a:ext uri="{FF2B5EF4-FFF2-40B4-BE49-F238E27FC236}">
                <a16:creationId xmlns:a16="http://schemas.microsoft.com/office/drawing/2014/main" id="{26C6E661-58D9-FA40-AEC1-CBDC73D8EB9F}"/>
              </a:ext>
            </a:extLst>
          </p:cNvPr>
          <p:cNvCxnSpPr/>
          <p:nvPr/>
        </p:nvCxnSpPr>
        <p:spPr>
          <a:xfrm>
            <a:off x="6090311" y="2863358"/>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9D528FEE-449F-8C4F-8551-07668C245769}"/>
              </a:ext>
            </a:extLst>
          </p:cNvPr>
          <p:cNvSpPr/>
          <p:nvPr/>
        </p:nvSpPr>
        <p:spPr>
          <a:xfrm>
            <a:off x="917576" y="2177024"/>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methylprednisolone vs no additional treatment</a:t>
            </a:r>
          </a:p>
        </p:txBody>
      </p:sp>
      <p:sp>
        <p:nvSpPr>
          <p:cNvPr id="24" name="Rounded Rectangle 23">
            <a:extLst>
              <a:ext uri="{FF2B5EF4-FFF2-40B4-BE49-F238E27FC236}">
                <a16:creationId xmlns:a16="http://schemas.microsoft.com/office/drawing/2014/main" id="{92C4A966-907C-0D4C-AD50-659DA6F2BA8A}"/>
              </a:ext>
            </a:extLst>
          </p:cNvPr>
          <p:cNvSpPr/>
          <p:nvPr/>
        </p:nvSpPr>
        <p:spPr>
          <a:xfrm>
            <a:off x="924271" y="3325766"/>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sp>
        <p:nvSpPr>
          <p:cNvPr id="22" name="Rounded Rectangle 21">
            <a:extLst>
              <a:ext uri="{FF2B5EF4-FFF2-40B4-BE49-F238E27FC236}">
                <a16:creationId xmlns:a16="http://schemas.microsoft.com/office/drawing/2014/main" id="{CDAC5ADB-5BFE-024A-AA62-5A6F2E297B6B}"/>
              </a:ext>
            </a:extLst>
          </p:cNvPr>
          <p:cNvSpPr/>
          <p:nvPr/>
        </p:nvSpPr>
        <p:spPr>
          <a:xfrm>
            <a:off x="867696" y="4669797"/>
            <a:ext cx="4663547" cy="1229388"/>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Tocilizumab / anakinra / no additional treatment</a:t>
            </a:r>
          </a:p>
        </p:txBody>
      </p:sp>
      <p:sp>
        <p:nvSpPr>
          <p:cNvPr id="26" name="Rounded Rectangle 25">
            <a:extLst>
              <a:ext uri="{FF2B5EF4-FFF2-40B4-BE49-F238E27FC236}">
                <a16:creationId xmlns:a16="http://schemas.microsoft.com/office/drawing/2014/main" id="{1D86F3CE-9FA1-AD48-A3E2-763C583A01A6}"/>
              </a:ext>
            </a:extLst>
          </p:cNvPr>
          <p:cNvSpPr/>
          <p:nvPr/>
        </p:nvSpPr>
        <p:spPr>
          <a:xfrm>
            <a:off x="6455572" y="4709099"/>
            <a:ext cx="4832483" cy="1190085"/>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cxnSp>
        <p:nvCxnSpPr>
          <p:cNvPr id="27" name="Straight Arrow Connector 26">
            <a:extLst>
              <a:ext uri="{FF2B5EF4-FFF2-40B4-BE49-F238E27FC236}">
                <a16:creationId xmlns:a16="http://schemas.microsoft.com/office/drawing/2014/main" id="{DD904DEF-A1C1-F64E-B47A-7F99AF78EA80}"/>
              </a:ext>
            </a:extLst>
          </p:cNvPr>
          <p:cNvCxnSpPr>
            <a:cxnSpLocks/>
          </p:cNvCxnSpPr>
          <p:nvPr/>
        </p:nvCxnSpPr>
        <p:spPr>
          <a:xfrm>
            <a:off x="3246165" y="3968154"/>
            <a:ext cx="0" cy="720000"/>
          </a:xfrm>
          <a:prstGeom prst="straightConnector1">
            <a:avLst/>
          </a:prstGeom>
          <a:noFill/>
          <a:ln w="50800" cap="flat" cmpd="sng" algn="ctr">
            <a:solidFill>
              <a:srgbClr val="4472C4"/>
            </a:solidFill>
            <a:prstDash val="solid"/>
            <a:miter lim="800000"/>
            <a:tailEnd type="triangle"/>
          </a:ln>
          <a:effectLst/>
        </p:spPr>
      </p:cxnSp>
      <p:sp>
        <p:nvSpPr>
          <p:cNvPr id="28" name="TextBox 27">
            <a:extLst>
              <a:ext uri="{FF2B5EF4-FFF2-40B4-BE49-F238E27FC236}">
                <a16:creationId xmlns:a16="http://schemas.microsoft.com/office/drawing/2014/main" id="{BB8B1873-5276-1A44-8BB5-3C1C7C9C5286}"/>
              </a:ext>
            </a:extLst>
          </p:cNvPr>
          <p:cNvSpPr txBox="1"/>
          <p:nvPr/>
        </p:nvSpPr>
        <p:spPr>
          <a:xfrm>
            <a:off x="3071271" y="4148426"/>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Yes</a:t>
            </a:r>
          </a:p>
        </p:txBody>
      </p:sp>
      <p:cxnSp>
        <p:nvCxnSpPr>
          <p:cNvPr id="29" name="Straight Arrow Connector 28">
            <a:extLst>
              <a:ext uri="{FF2B5EF4-FFF2-40B4-BE49-F238E27FC236}">
                <a16:creationId xmlns:a16="http://schemas.microsoft.com/office/drawing/2014/main" id="{6BB11462-04B3-8F42-9670-0507B801317B}"/>
              </a:ext>
            </a:extLst>
          </p:cNvPr>
          <p:cNvCxnSpPr>
            <a:cxnSpLocks/>
          </p:cNvCxnSpPr>
          <p:nvPr/>
        </p:nvCxnSpPr>
        <p:spPr>
          <a:xfrm>
            <a:off x="8871814" y="4018595"/>
            <a:ext cx="0" cy="720000"/>
          </a:xfrm>
          <a:prstGeom prst="straightConnector1">
            <a:avLst/>
          </a:prstGeom>
          <a:noFill/>
          <a:ln w="50800" cap="flat" cmpd="sng" algn="ctr">
            <a:solidFill>
              <a:srgbClr val="4472C4"/>
            </a:solidFill>
            <a:prstDash val="solid"/>
            <a:miter lim="800000"/>
            <a:tailEnd type="triangle"/>
          </a:ln>
          <a:effectLst/>
        </p:spPr>
      </p:cxnSp>
      <p:sp>
        <p:nvSpPr>
          <p:cNvPr id="30" name="TextBox 29">
            <a:extLst>
              <a:ext uri="{FF2B5EF4-FFF2-40B4-BE49-F238E27FC236}">
                <a16:creationId xmlns:a16="http://schemas.microsoft.com/office/drawing/2014/main" id="{D1AED686-0AC2-CC45-9724-BEBEE98533CF}"/>
              </a:ext>
            </a:extLst>
          </p:cNvPr>
          <p:cNvSpPr txBox="1"/>
          <p:nvPr/>
        </p:nvSpPr>
        <p:spPr>
          <a:xfrm>
            <a:off x="8696920" y="4213615"/>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No</a:t>
            </a:r>
          </a:p>
        </p:txBody>
      </p:sp>
      <p:sp>
        <p:nvSpPr>
          <p:cNvPr id="31" name="TextBox 30">
            <a:extLst>
              <a:ext uri="{FF2B5EF4-FFF2-40B4-BE49-F238E27FC236}">
                <a16:creationId xmlns:a16="http://schemas.microsoft.com/office/drawing/2014/main" id="{39CE9C30-C46A-114C-8806-8DA0147CACFA}"/>
              </a:ext>
            </a:extLst>
          </p:cNvPr>
          <p:cNvSpPr txBox="1"/>
          <p:nvPr/>
        </p:nvSpPr>
        <p:spPr>
          <a:xfrm>
            <a:off x="3819213" y="4279312"/>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
        <p:nvSpPr>
          <p:cNvPr id="32" name="TextBox 31">
            <a:extLst>
              <a:ext uri="{FF2B5EF4-FFF2-40B4-BE49-F238E27FC236}">
                <a16:creationId xmlns:a16="http://schemas.microsoft.com/office/drawing/2014/main" id="{65EEF05D-99F6-0942-B1F4-EEE3F3501462}"/>
              </a:ext>
            </a:extLst>
          </p:cNvPr>
          <p:cNvSpPr txBox="1"/>
          <p:nvPr/>
        </p:nvSpPr>
        <p:spPr>
          <a:xfrm>
            <a:off x="960462" y="6253289"/>
            <a:ext cx="10191401"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Tocilizumab and anakinra are only suitable for children ≥ 1year of age</a:t>
            </a:r>
          </a:p>
        </p:txBody>
      </p:sp>
    </p:spTree>
    <p:extLst>
      <p:ext uri="{BB962C8B-B14F-4D97-AF65-F5344CB8AC3E}">
        <p14:creationId xmlns:p14="http://schemas.microsoft.com/office/powerpoint/2010/main" val="338254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6A5A-73FF-F548-8408-08CDCE805021}"/>
              </a:ext>
            </a:extLst>
          </p:cNvPr>
          <p:cNvSpPr>
            <a:spLocks noGrp="1"/>
          </p:cNvSpPr>
          <p:nvPr>
            <p:ph type="title"/>
          </p:nvPr>
        </p:nvSpPr>
        <p:spPr>
          <a:xfrm>
            <a:off x="838200" y="14742"/>
            <a:ext cx="8142962" cy="1095602"/>
          </a:xfrm>
        </p:spPr>
        <p:txBody>
          <a:bodyPr>
            <a:normAutofit/>
          </a:bodyPr>
          <a:lstStyle/>
          <a:p>
            <a:r>
              <a:rPr lang="en-US" sz="3200" dirty="0"/>
              <a:t>Scenario 2: Patient with PIMS-TS who has already received IVIg prior to enrolment</a:t>
            </a:r>
          </a:p>
        </p:txBody>
      </p:sp>
      <p:cxnSp>
        <p:nvCxnSpPr>
          <p:cNvPr id="17" name="Straight Arrow Connector 16">
            <a:extLst>
              <a:ext uri="{FF2B5EF4-FFF2-40B4-BE49-F238E27FC236}">
                <a16:creationId xmlns:a16="http://schemas.microsoft.com/office/drawing/2014/main" id="{A3373C9B-057F-8249-B192-94C5067ADC9C}"/>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593C8587-5189-B144-81F3-79126C16DB4C}"/>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1" name="Rounded Rectangle 20">
            <a:extLst>
              <a:ext uri="{FF2B5EF4-FFF2-40B4-BE49-F238E27FC236}">
                <a16:creationId xmlns:a16="http://schemas.microsoft.com/office/drawing/2014/main" id="{9AB3E132-1A3A-6D49-AC6C-6DD206A7CB36}"/>
              </a:ext>
            </a:extLst>
          </p:cNvPr>
          <p:cNvSpPr/>
          <p:nvPr/>
        </p:nvSpPr>
        <p:spPr>
          <a:xfrm>
            <a:off x="991263" y="2607058"/>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methylprednisolone vs no additional treatment</a:t>
            </a:r>
          </a:p>
        </p:txBody>
      </p:sp>
      <p:cxnSp>
        <p:nvCxnSpPr>
          <p:cNvPr id="27" name="Straight Arrow Connector 26">
            <a:extLst>
              <a:ext uri="{FF2B5EF4-FFF2-40B4-BE49-F238E27FC236}">
                <a16:creationId xmlns:a16="http://schemas.microsoft.com/office/drawing/2014/main" id="{328D83DB-B344-6F4F-BBAF-A7D830E5B7DF}"/>
              </a:ext>
            </a:extLst>
          </p:cNvPr>
          <p:cNvCxnSpPr/>
          <p:nvPr/>
        </p:nvCxnSpPr>
        <p:spPr>
          <a:xfrm>
            <a:off x="6090311" y="3297371"/>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1170852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66A5A-73FF-F548-8408-08CDCE805021}"/>
              </a:ext>
            </a:extLst>
          </p:cNvPr>
          <p:cNvSpPr>
            <a:spLocks noGrp="1"/>
          </p:cNvSpPr>
          <p:nvPr>
            <p:ph type="title"/>
          </p:nvPr>
        </p:nvSpPr>
        <p:spPr>
          <a:xfrm>
            <a:off x="838200" y="14742"/>
            <a:ext cx="8142962" cy="1095602"/>
          </a:xfrm>
        </p:spPr>
        <p:txBody>
          <a:bodyPr>
            <a:normAutofit/>
          </a:bodyPr>
          <a:lstStyle/>
          <a:p>
            <a:r>
              <a:rPr lang="en-US" sz="3200" dirty="0"/>
              <a:t>Scenario 2: Patient with PIMS-TS who has already received IVIg prior to enrolment</a:t>
            </a:r>
          </a:p>
        </p:txBody>
      </p:sp>
      <p:cxnSp>
        <p:nvCxnSpPr>
          <p:cNvPr id="17" name="Straight Arrow Connector 16">
            <a:extLst>
              <a:ext uri="{FF2B5EF4-FFF2-40B4-BE49-F238E27FC236}">
                <a16:creationId xmlns:a16="http://schemas.microsoft.com/office/drawing/2014/main" id="{A3373C9B-057F-8249-B192-94C5067ADC9C}"/>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593C8587-5189-B144-81F3-79126C16DB4C}"/>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1" name="Rounded Rectangle 20">
            <a:extLst>
              <a:ext uri="{FF2B5EF4-FFF2-40B4-BE49-F238E27FC236}">
                <a16:creationId xmlns:a16="http://schemas.microsoft.com/office/drawing/2014/main" id="{9AB3E132-1A3A-6D49-AC6C-6DD206A7CB36}"/>
              </a:ext>
            </a:extLst>
          </p:cNvPr>
          <p:cNvSpPr/>
          <p:nvPr/>
        </p:nvSpPr>
        <p:spPr>
          <a:xfrm>
            <a:off x="991263" y="2607058"/>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methylprednisolone vs no additional treatment</a:t>
            </a:r>
          </a:p>
        </p:txBody>
      </p:sp>
      <p:cxnSp>
        <p:nvCxnSpPr>
          <p:cNvPr id="27" name="Straight Arrow Connector 26">
            <a:extLst>
              <a:ext uri="{FF2B5EF4-FFF2-40B4-BE49-F238E27FC236}">
                <a16:creationId xmlns:a16="http://schemas.microsoft.com/office/drawing/2014/main" id="{328D83DB-B344-6F4F-BBAF-A7D830E5B7DF}"/>
              </a:ext>
            </a:extLst>
          </p:cNvPr>
          <p:cNvCxnSpPr/>
          <p:nvPr/>
        </p:nvCxnSpPr>
        <p:spPr>
          <a:xfrm>
            <a:off x="6090311" y="3297371"/>
            <a:ext cx="0" cy="468000"/>
          </a:xfrm>
          <a:prstGeom prst="straightConnector1">
            <a:avLst/>
          </a:prstGeom>
          <a:noFill/>
          <a:ln w="50800" cap="flat" cmpd="sng" algn="ctr">
            <a:solidFill>
              <a:srgbClr val="4472C4"/>
            </a:solidFill>
            <a:prstDash val="solid"/>
            <a:miter lim="800000"/>
            <a:tailEnd type="triangle"/>
          </a:ln>
          <a:effectLst/>
        </p:spPr>
      </p:cxnSp>
      <p:sp>
        <p:nvSpPr>
          <p:cNvPr id="15" name="Rounded Rectangle 14">
            <a:extLst>
              <a:ext uri="{FF2B5EF4-FFF2-40B4-BE49-F238E27FC236}">
                <a16:creationId xmlns:a16="http://schemas.microsoft.com/office/drawing/2014/main" id="{26019424-C220-2640-A5E4-159B63AD9E10}"/>
              </a:ext>
            </a:extLst>
          </p:cNvPr>
          <p:cNvSpPr/>
          <p:nvPr/>
        </p:nvSpPr>
        <p:spPr>
          <a:xfrm>
            <a:off x="953767" y="3797714"/>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sp>
        <p:nvSpPr>
          <p:cNvPr id="19" name="Rounded Rectangle 18">
            <a:extLst>
              <a:ext uri="{FF2B5EF4-FFF2-40B4-BE49-F238E27FC236}">
                <a16:creationId xmlns:a16="http://schemas.microsoft.com/office/drawing/2014/main" id="{19816A9D-DE05-5245-947D-B5FCB3C38CF7}"/>
              </a:ext>
            </a:extLst>
          </p:cNvPr>
          <p:cNvSpPr/>
          <p:nvPr/>
        </p:nvSpPr>
        <p:spPr>
          <a:xfrm>
            <a:off x="867696" y="5067993"/>
            <a:ext cx="4663547" cy="1229388"/>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Tocilizumab / anakinra / no additional treatment</a:t>
            </a:r>
          </a:p>
        </p:txBody>
      </p:sp>
      <p:sp>
        <p:nvSpPr>
          <p:cNvPr id="22" name="Rounded Rectangle 21">
            <a:extLst>
              <a:ext uri="{FF2B5EF4-FFF2-40B4-BE49-F238E27FC236}">
                <a16:creationId xmlns:a16="http://schemas.microsoft.com/office/drawing/2014/main" id="{590EFA94-3A3B-A440-BBDC-A07E6E276910}"/>
              </a:ext>
            </a:extLst>
          </p:cNvPr>
          <p:cNvSpPr/>
          <p:nvPr/>
        </p:nvSpPr>
        <p:spPr>
          <a:xfrm>
            <a:off x="6455572" y="5107295"/>
            <a:ext cx="4832483" cy="1190085"/>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cxnSp>
        <p:nvCxnSpPr>
          <p:cNvPr id="23" name="Straight Arrow Connector 22">
            <a:extLst>
              <a:ext uri="{FF2B5EF4-FFF2-40B4-BE49-F238E27FC236}">
                <a16:creationId xmlns:a16="http://schemas.microsoft.com/office/drawing/2014/main" id="{0445BD8B-3D90-BF45-B114-C5ACC48AB497}"/>
              </a:ext>
            </a:extLst>
          </p:cNvPr>
          <p:cNvCxnSpPr>
            <a:cxnSpLocks/>
          </p:cNvCxnSpPr>
          <p:nvPr/>
        </p:nvCxnSpPr>
        <p:spPr>
          <a:xfrm>
            <a:off x="3246165" y="4366350"/>
            <a:ext cx="0" cy="720000"/>
          </a:xfrm>
          <a:prstGeom prst="straightConnector1">
            <a:avLst/>
          </a:prstGeom>
          <a:noFill/>
          <a:ln w="50800" cap="flat" cmpd="sng" algn="ctr">
            <a:solidFill>
              <a:srgbClr val="4472C4"/>
            </a:solidFill>
            <a:prstDash val="solid"/>
            <a:miter lim="800000"/>
            <a:tailEnd type="triangle"/>
          </a:ln>
          <a:effectLst/>
        </p:spPr>
      </p:cxnSp>
      <p:sp>
        <p:nvSpPr>
          <p:cNvPr id="24" name="TextBox 23">
            <a:extLst>
              <a:ext uri="{FF2B5EF4-FFF2-40B4-BE49-F238E27FC236}">
                <a16:creationId xmlns:a16="http://schemas.microsoft.com/office/drawing/2014/main" id="{749FD690-6ACB-4F4A-8A20-0A73483F9D51}"/>
              </a:ext>
            </a:extLst>
          </p:cNvPr>
          <p:cNvSpPr txBox="1"/>
          <p:nvPr/>
        </p:nvSpPr>
        <p:spPr>
          <a:xfrm>
            <a:off x="3071271" y="4546622"/>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Yes</a:t>
            </a:r>
          </a:p>
        </p:txBody>
      </p:sp>
      <p:cxnSp>
        <p:nvCxnSpPr>
          <p:cNvPr id="25" name="Straight Arrow Connector 24">
            <a:extLst>
              <a:ext uri="{FF2B5EF4-FFF2-40B4-BE49-F238E27FC236}">
                <a16:creationId xmlns:a16="http://schemas.microsoft.com/office/drawing/2014/main" id="{25974B05-2385-D245-B6AF-10C64885E880}"/>
              </a:ext>
            </a:extLst>
          </p:cNvPr>
          <p:cNvCxnSpPr>
            <a:cxnSpLocks/>
          </p:cNvCxnSpPr>
          <p:nvPr/>
        </p:nvCxnSpPr>
        <p:spPr>
          <a:xfrm>
            <a:off x="8871814" y="4416791"/>
            <a:ext cx="0" cy="720000"/>
          </a:xfrm>
          <a:prstGeom prst="straightConnector1">
            <a:avLst/>
          </a:prstGeom>
          <a:noFill/>
          <a:ln w="50800" cap="flat" cmpd="sng" algn="ctr">
            <a:solidFill>
              <a:srgbClr val="4472C4"/>
            </a:solidFill>
            <a:prstDash val="solid"/>
            <a:miter lim="800000"/>
            <a:tailEnd type="triangle"/>
          </a:ln>
          <a:effectLst/>
        </p:spPr>
      </p:cxnSp>
      <p:sp>
        <p:nvSpPr>
          <p:cNvPr id="28" name="TextBox 27">
            <a:extLst>
              <a:ext uri="{FF2B5EF4-FFF2-40B4-BE49-F238E27FC236}">
                <a16:creationId xmlns:a16="http://schemas.microsoft.com/office/drawing/2014/main" id="{6EAA0653-F2EB-944B-946F-DC09583AECAD}"/>
              </a:ext>
            </a:extLst>
          </p:cNvPr>
          <p:cNvSpPr txBox="1"/>
          <p:nvPr/>
        </p:nvSpPr>
        <p:spPr>
          <a:xfrm>
            <a:off x="8696920" y="4611811"/>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No</a:t>
            </a:r>
          </a:p>
        </p:txBody>
      </p:sp>
      <p:sp>
        <p:nvSpPr>
          <p:cNvPr id="29" name="TextBox 28">
            <a:extLst>
              <a:ext uri="{FF2B5EF4-FFF2-40B4-BE49-F238E27FC236}">
                <a16:creationId xmlns:a16="http://schemas.microsoft.com/office/drawing/2014/main" id="{01396632-FABB-2141-BA0D-236E84EA2B1E}"/>
              </a:ext>
            </a:extLst>
          </p:cNvPr>
          <p:cNvSpPr txBox="1"/>
          <p:nvPr/>
        </p:nvSpPr>
        <p:spPr>
          <a:xfrm>
            <a:off x="3819213" y="4677508"/>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
        <p:nvSpPr>
          <p:cNvPr id="30" name="TextBox 29">
            <a:extLst>
              <a:ext uri="{FF2B5EF4-FFF2-40B4-BE49-F238E27FC236}">
                <a16:creationId xmlns:a16="http://schemas.microsoft.com/office/drawing/2014/main" id="{563F24FB-C79F-6547-B4E8-017C46F5D8A7}"/>
              </a:ext>
            </a:extLst>
          </p:cNvPr>
          <p:cNvSpPr txBox="1"/>
          <p:nvPr/>
        </p:nvSpPr>
        <p:spPr>
          <a:xfrm>
            <a:off x="960462" y="6400767"/>
            <a:ext cx="10191401"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Tocilizumab and anakinra are only suitable for children ≥ 1year of age</a:t>
            </a:r>
          </a:p>
        </p:txBody>
      </p:sp>
    </p:spTree>
    <p:extLst>
      <p:ext uri="{BB962C8B-B14F-4D97-AF65-F5344CB8AC3E}">
        <p14:creationId xmlns:p14="http://schemas.microsoft.com/office/powerpoint/2010/main" val="1666594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BEB8-96D9-3742-B7C4-949692C8B8C7}"/>
              </a:ext>
            </a:extLst>
          </p:cNvPr>
          <p:cNvSpPr>
            <a:spLocks noGrp="1"/>
          </p:cNvSpPr>
          <p:nvPr>
            <p:ph type="title"/>
          </p:nvPr>
        </p:nvSpPr>
        <p:spPr>
          <a:xfrm>
            <a:off x="838200" y="14741"/>
            <a:ext cx="8193066" cy="1325563"/>
          </a:xfrm>
        </p:spPr>
        <p:txBody>
          <a:bodyPr>
            <a:noAutofit/>
          </a:bodyPr>
          <a:lstStyle/>
          <a:p>
            <a:r>
              <a:rPr lang="en-US" sz="2800" dirty="0"/>
              <a:t>Scenario 3: Patient with PIMS-TS who has already received methylprednisolone* prior to enrolment </a:t>
            </a:r>
            <a:br>
              <a:rPr lang="en-US" sz="2800" dirty="0"/>
            </a:br>
            <a:r>
              <a:rPr lang="en-US" sz="1600" dirty="0"/>
              <a:t>* (or equivalent to  ≥ 2mg/kg prednisolone ) </a:t>
            </a:r>
            <a:endParaRPr lang="en-US" sz="2800" dirty="0"/>
          </a:p>
        </p:txBody>
      </p:sp>
      <p:cxnSp>
        <p:nvCxnSpPr>
          <p:cNvPr id="17" name="Straight Arrow Connector 16">
            <a:extLst>
              <a:ext uri="{FF2B5EF4-FFF2-40B4-BE49-F238E27FC236}">
                <a16:creationId xmlns:a16="http://schemas.microsoft.com/office/drawing/2014/main" id="{3F722B17-7FAE-C243-8D7A-16637748DB64}"/>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3EAE5695-6429-FF47-A236-B492ED78F24A}"/>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methylprednisolone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1" name="Rounded Rectangle 20">
            <a:extLst>
              <a:ext uri="{FF2B5EF4-FFF2-40B4-BE49-F238E27FC236}">
                <a16:creationId xmlns:a16="http://schemas.microsoft.com/office/drawing/2014/main" id="{B943E746-A3AC-924C-AE4F-8A9387177B77}"/>
              </a:ext>
            </a:extLst>
          </p:cNvPr>
          <p:cNvSpPr/>
          <p:nvPr/>
        </p:nvSpPr>
        <p:spPr>
          <a:xfrm>
            <a:off x="838200" y="2607058"/>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no additional treatment</a:t>
            </a:r>
          </a:p>
        </p:txBody>
      </p:sp>
      <p:cxnSp>
        <p:nvCxnSpPr>
          <p:cNvPr id="27" name="Straight Arrow Connector 26">
            <a:extLst>
              <a:ext uri="{FF2B5EF4-FFF2-40B4-BE49-F238E27FC236}">
                <a16:creationId xmlns:a16="http://schemas.microsoft.com/office/drawing/2014/main" id="{F09BFA21-A4C9-6D4E-808B-D4B351A4832B}"/>
              </a:ext>
            </a:extLst>
          </p:cNvPr>
          <p:cNvCxnSpPr/>
          <p:nvPr/>
        </p:nvCxnSpPr>
        <p:spPr>
          <a:xfrm>
            <a:off x="6090311" y="3292447"/>
            <a:ext cx="0" cy="468000"/>
          </a:xfrm>
          <a:prstGeom prst="straightConnector1">
            <a:avLst/>
          </a:prstGeom>
          <a:noFill/>
          <a:ln w="50800" cap="flat" cmpd="sng" algn="ctr">
            <a:solidFill>
              <a:srgbClr val="4472C4"/>
            </a:solidFill>
            <a:prstDash val="solid"/>
            <a:miter lim="800000"/>
            <a:tailEnd type="triangle"/>
          </a:ln>
          <a:effectLst/>
        </p:spPr>
      </p:cxnSp>
    </p:spTree>
    <p:extLst>
      <p:ext uri="{BB962C8B-B14F-4D97-AF65-F5344CB8AC3E}">
        <p14:creationId xmlns:p14="http://schemas.microsoft.com/office/powerpoint/2010/main" val="3017041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3BEB8-96D9-3742-B7C4-949692C8B8C7}"/>
              </a:ext>
            </a:extLst>
          </p:cNvPr>
          <p:cNvSpPr>
            <a:spLocks noGrp="1"/>
          </p:cNvSpPr>
          <p:nvPr>
            <p:ph type="title"/>
          </p:nvPr>
        </p:nvSpPr>
        <p:spPr>
          <a:xfrm>
            <a:off x="838200" y="14741"/>
            <a:ext cx="8193066" cy="1325563"/>
          </a:xfrm>
        </p:spPr>
        <p:txBody>
          <a:bodyPr>
            <a:noAutofit/>
          </a:bodyPr>
          <a:lstStyle/>
          <a:p>
            <a:r>
              <a:rPr lang="en-US" sz="2800" dirty="0"/>
              <a:t>Scenario 3: Patient with PIMS-TS who has already received methylprednisolone* prior to enrolment </a:t>
            </a:r>
            <a:br>
              <a:rPr lang="en-US" sz="2800" dirty="0"/>
            </a:br>
            <a:r>
              <a:rPr lang="en-US" sz="1600" dirty="0"/>
              <a:t>* (or equivalent to  ≥ 2mg/kg prednisolone ) </a:t>
            </a:r>
            <a:endParaRPr lang="en-US" sz="2800" dirty="0"/>
          </a:p>
        </p:txBody>
      </p:sp>
      <p:cxnSp>
        <p:nvCxnSpPr>
          <p:cNvPr id="17" name="Straight Arrow Connector 16">
            <a:extLst>
              <a:ext uri="{FF2B5EF4-FFF2-40B4-BE49-F238E27FC236}">
                <a16:creationId xmlns:a16="http://schemas.microsoft.com/office/drawing/2014/main" id="{3F722B17-7FAE-C243-8D7A-16637748DB64}"/>
              </a:ext>
            </a:extLst>
          </p:cNvPr>
          <p:cNvCxnSpPr/>
          <p:nvPr/>
        </p:nvCxnSpPr>
        <p:spPr>
          <a:xfrm>
            <a:off x="6090311" y="2076673"/>
            <a:ext cx="0" cy="468000"/>
          </a:xfrm>
          <a:prstGeom prst="straightConnector1">
            <a:avLst/>
          </a:prstGeom>
          <a:noFill/>
          <a:ln w="50800" cap="flat" cmpd="sng" algn="ctr">
            <a:solidFill>
              <a:srgbClr val="4472C4"/>
            </a:solidFill>
            <a:prstDash val="solid"/>
            <a:miter lim="800000"/>
            <a:tailEnd type="triangle"/>
          </a:ln>
          <a:effectLst/>
        </p:spPr>
      </p:cxnSp>
      <p:sp>
        <p:nvSpPr>
          <p:cNvPr id="18" name="Rounded Rectangle 17">
            <a:extLst>
              <a:ext uri="{FF2B5EF4-FFF2-40B4-BE49-F238E27FC236}">
                <a16:creationId xmlns:a16="http://schemas.microsoft.com/office/drawing/2014/main" id="{3EAE5695-6429-FF47-A236-B492ED78F24A}"/>
              </a:ext>
            </a:extLst>
          </p:cNvPr>
          <p:cNvSpPr/>
          <p:nvPr/>
        </p:nvSpPr>
        <p:spPr>
          <a:xfrm>
            <a:off x="917576" y="1429011"/>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Select  </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methylprednisolone as unsuitable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for 1</a:t>
            </a:r>
            <a:r>
              <a:rPr kumimoji="0" lang="en-US" sz="2000" b="0" i="0" u="none" strike="noStrike" kern="0" cap="none" spc="0" normalizeH="0" baseline="30000" noProof="0" dirty="0">
                <a:ln>
                  <a:noFill/>
                </a:ln>
                <a:solidFill>
                  <a:prstClr val="white"/>
                </a:solidFill>
                <a:effectLst/>
                <a:uLnTx/>
                <a:uFillTx/>
                <a:latin typeface="Calibri" panose="020F0502020204030204"/>
                <a:ea typeface="+mn-ea"/>
                <a:cs typeface="+mn-cs"/>
              </a:rPr>
              <a:t>st</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 stage intervention</a:t>
            </a:r>
          </a:p>
        </p:txBody>
      </p:sp>
      <p:sp>
        <p:nvSpPr>
          <p:cNvPr id="21" name="Rounded Rectangle 20">
            <a:extLst>
              <a:ext uri="{FF2B5EF4-FFF2-40B4-BE49-F238E27FC236}">
                <a16:creationId xmlns:a16="http://schemas.microsoft.com/office/drawing/2014/main" id="{B943E746-A3AC-924C-AE4F-8A9387177B77}"/>
              </a:ext>
            </a:extLst>
          </p:cNvPr>
          <p:cNvSpPr/>
          <p:nvPr/>
        </p:nvSpPr>
        <p:spPr>
          <a:xfrm>
            <a:off x="838200" y="2607058"/>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a:t>
            </a: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vs no additional treatment</a:t>
            </a:r>
          </a:p>
        </p:txBody>
      </p:sp>
      <p:cxnSp>
        <p:nvCxnSpPr>
          <p:cNvPr id="27" name="Straight Arrow Connector 26">
            <a:extLst>
              <a:ext uri="{FF2B5EF4-FFF2-40B4-BE49-F238E27FC236}">
                <a16:creationId xmlns:a16="http://schemas.microsoft.com/office/drawing/2014/main" id="{F09BFA21-A4C9-6D4E-808B-D4B351A4832B}"/>
              </a:ext>
            </a:extLst>
          </p:cNvPr>
          <p:cNvCxnSpPr/>
          <p:nvPr/>
        </p:nvCxnSpPr>
        <p:spPr>
          <a:xfrm>
            <a:off x="6090311" y="3292447"/>
            <a:ext cx="0" cy="468000"/>
          </a:xfrm>
          <a:prstGeom prst="straightConnector1">
            <a:avLst/>
          </a:prstGeom>
          <a:noFill/>
          <a:ln w="50800" cap="flat" cmpd="sng" algn="ctr">
            <a:solidFill>
              <a:srgbClr val="4472C4"/>
            </a:solidFill>
            <a:prstDash val="solid"/>
            <a:miter lim="800000"/>
            <a:tailEnd type="triangle"/>
          </a:ln>
          <a:effectLst/>
        </p:spPr>
      </p:cxnSp>
      <p:sp>
        <p:nvSpPr>
          <p:cNvPr id="7" name="Rounded Rectangle 6">
            <a:extLst>
              <a:ext uri="{FF2B5EF4-FFF2-40B4-BE49-F238E27FC236}">
                <a16:creationId xmlns:a16="http://schemas.microsoft.com/office/drawing/2014/main" id="{312F6422-3B6D-B84A-99BA-5CFCE31C8929}"/>
              </a:ext>
            </a:extLst>
          </p:cNvPr>
          <p:cNvSpPr/>
          <p:nvPr/>
        </p:nvSpPr>
        <p:spPr>
          <a:xfrm>
            <a:off x="867696" y="5067993"/>
            <a:ext cx="4663547" cy="1229388"/>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Tocilizumab / anakinra / no additional treatment</a:t>
            </a:r>
          </a:p>
        </p:txBody>
      </p:sp>
      <p:sp>
        <p:nvSpPr>
          <p:cNvPr id="8" name="Rounded Rectangle 7">
            <a:extLst>
              <a:ext uri="{FF2B5EF4-FFF2-40B4-BE49-F238E27FC236}">
                <a16:creationId xmlns:a16="http://schemas.microsoft.com/office/drawing/2014/main" id="{83DDB9A0-76A4-174A-90EF-468B956C0E03}"/>
              </a:ext>
            </a:extLst>
          </p:cNvPr>
          <p:cNvSpPr/>
          <p:nvPr/>
        </p:nvSpPr>
        <p:spPr>
          <a:xfrm>
            <a:off x="6455572" y="5107295"/>
            <a:ext cx="4832483" cy="1190085"/>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Do not proceed to 2</a:t>
            </a:r>
            <a:r>
              <a:rPr kumimoji="0" lang="en-US" b="0" i="0" u="none" strike="noStrike" kern="0" cap="none" spc="0" normalizeH="0" baseline="30000" noProof="0" dirty="0">
                <a:ln>
                  <a:noFill/>
                </a:ln>
                <a:solidFill>
                  <a:prstClr val="white"/>
                </a:solidFill>
                <a:effectLst/>
                <a:uLnTx/>
                <a:uFillTx/>
                <a:latin typeface="Calibri" panose="020F0502020204030204"/>
                <a:ea typeface="+mn-ea"/>
                <a:cs typeface="+mn-cs"/>
              </a:rPr>
              <a:t>nd</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stage interventions</a:t>
            </a:r>
          </a:p>
        </p:txBody>
      </p:sp>
      <p:cxnSp>
        <p:nvCxnSpPr>
          <p:cNvPr id="9" name="Straight Arrow Connector 8">
            <a:extLst>
              <a:ext uri="{FF2B5EF4-FFF2-40B4-BE49-F238E27FC236}">
                <a16:creationId xmlns:a16="http://schemas.microsoft.com/office/drawing/2014/main" id="{B4A12357-B068-524B-8F70-77E069380CC9}"/>
              </a:ext>
            </a:extLst>
          </p:cNvPr>
          <p:cNvCxnSpPr>
            <a:cxnSpLocks/>
          </p:cNvCxnSpPr>
          <p:nvPr/>
        </p:nvCxnSpPr>
        <p:spPr>
          <a:xfrm>
            <a:off x="3246165" y="4366350"/>
            <a:ext cx="0" cy="720000"/>
          </a:xfrm>
          <a:prstGeom prst="straightConnector1">
            <a:avLst/>
          </a:prstGeom>
          <a:noFill/>
          <a:ln w="50800" cap="flat" cmpd="sng" algn="ctr">
            <a:solidFill>
              <a:srgbClr val="4472C4"/>
            </a:solidFill>
            <a:prstDash val="solid"/>
            <a:miter lim="800000"/>
            <a:tailEnd type="triangle"/>
          </a:ln>
          <a:effectLst/>
        </p:spPr>
      </p:cxnSp>
      <p:sp>
        <p:nvSpPr>
          <p:cNvPr id="10" name="TextBox 9">
            <a:extLst>
              <a:ext uri="{FF2B5EF4-FFF2-40B4-BE49-F238E27FC236}">
                <a16:creationId xmlns:a16="http://schemas.microsoft.com/office/drawing/2014/main" id="{D562FF5C-3843-F742-B0F1-83AD9EC337EF}"/>
              </a:ext>
            </a:extLst>
          </p:cNvPr>
          <p:cNvSpPr txBox="1"/>
          <p:nvPr/>
        </p:nvSpPr>
        <p:spPr>
          <a:xfrm>
            <a:off x="3071271" y="4546622"/>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Yes</a:t>
            </a:r>
          </a:p>
        </p:txBody>
      </p:sp>
      <p:cxnSp>
        <p:nvCxnSpPr>
          <p:cNvPr id="11" name="Straight Arrow Connector 10">
            <a:extLst>
              <a:ext uri="{FF2B5EF4-FFF2-40B4-BE49-F238E27FC236}">
                <a16:creationId xmlns:a16="http://schemas.microsoft.com/office/drawing/2014/main" id="{3573FE84-29C2-7C47-9AE6-C370251C55ED}"/>
              </a:ext>
            </a:extLst>
          </p:cNvPr>
          <p:cNvCxnSpPr>
            <a:cxnSpLocks/>
          </p:cNvCxnSpPr>
          <p:nvPr/>
        </p:nvCxnSpPr>
        <p:spPr>
          <a:xfrm>
            <a:off x="8871814" y="4416791"/>
            <a:ext cx="0" cy="720000"/>
          </a:xfrm>
          <a:prstGeom prst="straightConnector1">
            <a:avLst/>
          </a:prstGeom>
          <a:noFill/>
          <a:ln w="50800" cap="flat" cmpd="sng" algn="ctr">
            <a:solidFill>
              <a:srgbClr val="4472C4"/>
            </a:solidFill>
            <a:prstDash val="solid"/>
            <a:miter lim="800000"/>
            <a:tailEnd type="triangle"/>
          </a:ln>
          <a:effectLst/>
        </p:spPr>
      </p:cxnSp>
      <p:sp>
        <p:nvSpPr>
          <p:cNvPr id="12" name="TextBox 11">
            <a:extLst>
              <a:ext uri="{FF2B5EF4-FFF2-40B4-BE49-F238E27FC236}">
                <a16:creationId xmlns:a16="http://schemas.microsoft.com/office/drawing/2014/main" id="{7A743B3F-5FDC-5346-B617-1F050CFDE231}"/>
              </a:ext>
            </a:extLst>
          </p:cNvPr>
          <p:cNvSpPr txBox="1"/>
          <p:nvPr/>
        </p:nvSpPr>
        <p:spPr>
          <a:xfrm>
            <a:off x="8696920" y="4611811"/>
            <a:ext cx="615816" cy="351964"/>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rPr>
              <a:t>No</a:t>
            </a:r>
          </a:p>
        </p:txBody>
      </p:sp>
      <p:sp>
        <p:nvSpPr>
          <p:cNvPr id="13" name="Rounded Rectangle 12">
            <a:extLst>
              <a:ext uri="{FF2B5EF4-FFF2-40B4-BE49-F238E27FC236}">
                <a16:creationId xmlns:a16="http://schemas.microsoft.com/office/drawing/2014/main" id="{4A9BFF25-BB33-B948-B41B-BE8F20D6753F}"/>
              </a:ext>
            </a:extLst>
          </p:cNvPr>
          <p:cNvSpPr/>
          <p:nvPr/>
        </p:nvSpPr>
        <p:spPr>
          <a:xfrm>
            <a:off x="953767" y="3797714"/>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Evidence of ongoing fever and inflammation or clinical deterioration? </a:t>
            </a:r>
          </a:p>
        </p:txBody>
      </p:sp>
      <p:sp>
        <p:nvSpPr>
          <p:cNvPr id="14" name="TextBox 13">
            <a:extLst>
              <a:ext uri="{FF2B5EF4-FFF2-40B4-BE49-F238E27FC236}">
                <a16:creationId xmlns:a16="http://schemas.microsoft.com/office/drawing/2014/main" id="{29DF044D-96B7-BE42-9FA0-F8FE2B698BE3}"/>
              </a:ext>
            </a:extLst>
          </p:cNvPr>
          <p:cNvSpPr txBox="1"/>
          <p:nvPr/>
        </p:nvSpPr>
        <p:spPr>
          <a:xfrm>
            <a:off x="3819213" y="4677508"/>
            <a:ext cx="4570687"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Can transfer to tertiary centre if clinically necessary</a:t>
            </a:r>
          </a:p>
        </p:txBody>
      </p:sp>
      <p:sp>
        <p:nvSpPr>
          <p:cNvPr id="15" name="TextBox 14">
            <a:extLst>
              <a:ext uri="{FF2B5EF4-FFF2-40B4-BE49-F238E27FC236}">
                <a16:creationId xmlns:a16="http://schemas.microsoft.com/office/drawing/2014/main" id="{69168D52-F0D8-5E48-AA27-19022FA40E25}"/>
              </a:ext>
            </a:extLst>
          </p:cNvPr>
          <p:cNvSpPr txBox="1"/>
          <p:nvPr/>
        </p:nvSpPr>
        <p:spPr>
          <a:xfrm>
            <a:off x="960462" y="6400767"/>
            <a:ext cx="10191401"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Tocilizumab and anakinra are only suitable for children ≥ 1year of age</a:t>
            </a:r>
          </a:p>
        </p:txBody>
      </p:sp>
    </p:spTree>
    <p:extLst>
      <p:ext uri="{BB962C8B-B14F-4D97-AF65-F5344CB8AC3E}">
        <p14:creationId xmlns:p14="http://schemas.microsoft.com/office/powerpoint/2010/main" val="107737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7CCDA-37C2-F349-9098-60D8ED713A20}"/>
              </a:ext>
            </a:extLst>
          </p:cNvPr>
          <p:cNvSpPr>
            <a:spLocks noGrp="1"/>
          </p:cNvSpPr>
          <p:nvPr>
            <p:ph type="title"/>
          </p:nvPr>
        </p:nvSpPr>
        <p:spPr>
          <a:xfrm>
            <a:off x="838200" y="14741"/>
            <a:ext cx="8155488" cy="1325563"/>
          </a:xfrm>
        </p:spPr>
        <p:txBody>
          <a:bodyPr>
            <a:noAutofit/>
          </a:bodyPr>
          <a:lstStyle/>
          <a:p>
            <a:r>
              <a:rPr lang="en-US" sz="2800" dirty="0"/>
              <a:t>Scenario 4: Patient with PIMS-TS who has already received </a:t>
            </a:r>
            <a:r>
              <a:rPr lang="en-US" sz="2800" dirty="0" err="1"/>
              <a:t>IVIg</a:t>
            </a:r>
            <a:r>
              <a:rPr lang="en-US" sz="2800" dirty="0"/>
              <a:t> AND methylprednisolone* prior to enrolment </a:t>
            </a:r>
            <a:r>
              <a:rPr lang="en-US" sz="1600" dirty="0"/>
              <a:t>* (or equivalent to  ≥ 2mg/kg prednisolone ) </a:t>
            </a:r>
            <a:endParaRPr lang="en-US" sz="2800" dirty="0"/>
          </a:p>
        </p:txBody>
      </p:sp>
      <p:cxnSp>
        <p:nvCxnSpPr>
          <p:cNvPr id="7" name="Straight Arrow Connector 6">
            <a:extLst>
              <a:ext uri="{FF2B5EF4-FFF2-40B4-BE49-F238E27FC236}">
                <a16:creationId xmlns:a16="http://schemas.microsoft.com/office/drawing/2014/main" id="{C46CC039-FD79-6449-8E64-76A3002A9AAB}"/>
              </a:ext>
            </a:extLst>
          </p:cNvPr>
          <p:cNvCxnSpPr/>
          <p:nvPr/>
        </p:nvCxnSpPr>
        <p:spPr>
          <a:xfrm>
            <a:off x="5915744" y="2204399"/>
            <a:ext cx="0" cy="468000"/>
          </a:xfrm>
          <a:prstGeom prst="straightConnector1">
            <a:avLst/>
          </a:prstGeom>
          <a:noFill/>
          <a:ln w="50800" cap="flat" cmpd="sng" algn="ctr">
            <a:solidFill>
              <a:srgbClr val="4472C4"/>
            </a:solidFill>
            <a:prstDash val="solid"/>
            <a:miter lim="800000"/>
            <a:tailEnd type="triangle"/>
          </a:ln>
          <a:effectLst/>
        </p:spPr>
      </p:cxnSp>
      <p:sp>
        <p:nvSpPr>
          <p:cNvPr id="8" name="Rounded Rectangle 7">
            <a:extLst>
              <a:ext uri="{FF2B5EF4-FFF2-40B4-BE49-F238E27FC236}">
                <a16:creationId xmlns:a16="http://schemas.microsoft.com/office/drawing/2014/main" id="{13277117-755B-554D-9701-7379F80E443E}"/>
              </a:ext>
            </a:extLst>
          </p:cNvPr>
          <p:cNvSpPr/>
          <p:nvPr/>
        </p:nvSpPr>
        <p:spPr>
          <a:xfrm>
            <a:off x="917576" y="2721386"/>
            <a:ext cx="10277465" cy="131859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lvl="0" algn="ctr">
              <a:defRPr/>
            </a:pPr>
            <a:r>
              <a:rPr lang="en-GB" sz="2000" b="1" kern="0" dirty="0">
                <a:solidFill>
                  <a:prstClr val="white"/>
                </a:solidFill>
              </a:rPr>
              <a:t>Mark </a:t>
            </a:r>
            <a:r>
              <a:rPr lang="en-GB" sz="2000" b="1" kern="0" dirty="0" err="1">
                <a:solidFill>
                  <a:prstClr val="white"/>
                </a:solidFill>
              </a:rPr>
              <a:t>IVIg</a:t>
            </a:r>
            <a:r>
              <a:rPr lang="en-GB" sz="2000" b="1" kern="0" dirty="0">
                <a:solidFill>
                  <a:prstClr val="white"/>
                </a:solidFill>
              </a:rPr>
              <a:t> and methylprednisolone as already given/unsuitable </a:t>
            </a:r>
          </a:p>
          <a:p>
            <a:pPr lvl="0" algn="ctr">
              <a:defRPr/>
            </a:pPr>
            <a:r>
              <a:rPr lang="en-GB" sz="2000" b="1" kern="0" dirty="0">
                <a:solidFill>
                  <a:prstClr val="white"/>
                </a:solidFill>
              </a:rPr>
              <a:t>(therefore no options in randomisation 1)</a:t>
            </a:r>
          </a:p>
          <a:p>
            <a:pPr lvl="0" algn="ctr">
              <a:defRPr/>
            </a:pPr>
            <a:r>
              <a:rPr lang="en-GB" sz="2000" b="1" kern="0" dirty="0">
                <a:solidFill>
                  <a:prstClr val="white"/>
                </a:solidFill>
              </a:rPr>
              <a:t>Access 2</a:t>
            </a:r>
            <a:r>
              <a:rPr lang="en-GB" sz="2000" b="1" kern="0" baseline="30000" dirty="0">
                <a:solidFill>
                  <a:prstClr val="white"/>
                </a:solidFill>
              </a:rPr>
              <a:t>nd</a:t>
            </a:r>
            <a:r>
              <a:rPr lang="en-GB" sz="2000" b="1" kern="0" dirty="0">
                <a:solidFill>
                  <a:prstClr val="white"/>
                </a:solidFill>
              </a:rPr>
              <a:t> stage randomisation directly.</a:t>
            </a:r>
            <a:endPar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9" name="Rounded Rectangle 8">
            <a:extLst>
              <a:ext uri="{FF2B5EF4-FFF2-40B4-BE49-F238E27FC236}">
                <a16:creationId xmlns:a16="http://schemas.microsoft.com/office/drawing/2014/main" id="{5052B984-69EF-CE4D-9E93-3110640B86CA}"/>
              </a:ext>
            </a:extLst>
          </p:cNvPr>
          <p:cNvSpPr/>
          <p:nvPr/>
        </p:nvSpPr>
        <p:spPr>
          <a:xfrm>
            <a:off x="917576" y="1519010"/>
            <a:ext cx="10198096" cy="68538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kern="0" dirty="0">
                <a:solidFill>
                  <a:prstClr val="white"/>
                </a:solidFill>
                <a:latin typeface="Calibri" panose="020F0502020204030204"/>
              </a:rPr>
              <a:t>Evidence </a:t>
            </a:r>
            <a:r>
              <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rPr>
              <a:t>of ongoing fever and inflammation or clinical deterioration? </a:t>
            </a:r>
          </a:p>
        </p:txBody>
      </p:sp>
      <p:cxnSp>
        <p:nvCxnSpPr>
          <p:cNvPr id="10" name="Straight Arrow Connector 9">
            <a:extLst>
              <a:ext uri="{FF2B5EF4-FFF2-40B4-BE49-F238E27FC236}">
                <a16:creationId xmlns:a16="http://schemas.microsoft.com/office/drawing/2014/main" id="{BFAF4812-BBB0-EA47-9D50-007B9BF0C62B}"/>
              </a:ext>
            </a:extLst>
          </p:cNvPr>
          <p:cNvCxnSpPr>
            <a:cxnSpLocks/>
          </p:cNvCxnSpPr>
          <p:nvPr/>
        </p:nvCxnSpPr>
        <p:spPr>
          <a:xfrm>
            <a:off x="5962986" y="4044200"/>
            <a:ext cx="0" cy="720000"/>
          </a:xfrm>
          <a:prstGeom prst="straightConnector1">
            <a:avLst/>
          </a:prstGeom>
          <a:noFill/>
          <a:ln w="50800" cap="flat" cmpd="sng" algn="ctr">
            <a:solidFill>
              <a:srgbClr val="4472C4"/>
            </a:solidFill>
            <a:prstDash val="solid"/>
            <a:miter lim="800000"/>
            <a:tailEnd type="triangle"/>
          </a:ln>
          <a:effectLst/>
        </p:spPr>
      </p:cxnSp>
      <p:sp>
        <p:nvSpPr>
          <p:cNvPr id="11" name="TextBox 10">
            <a:extLst>
              <a:ext uri="{FF2B5EF4-FFF2-40B4-BE49-F238E27FC236}">
                <a16:creationId xmlns:a16="http://schemas.microsoft.com/office/drawing/2014/main" id="{39D2E12F-3BDF-0143-86A6-3CDE12BCEDCA}"/>
              </a:ext>
            </a:extLst>
          </p:cNvPr>
          <p:cNvSpPr txBox="1"/>
          <p:nvPr/>
        </p:nvSpPr>
        <p:spPr>
          <a:xfrm>
            <a:off x="5788092" y="4194976"/>
            <a:ext cx="615816" cy="400110"/>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prstClr val="black"/>
                </a:solidFill>
                <a:effectLst/>
                <a:uLnTx/>
                <a:uFillTx/>
              </a:rPr>
              <a:t>Yes</a:t>
            </a:r>
          </a:p>
        </p:txBody>
      </p:sp>
      <p:sp>
        <p:nvSpPr>
          <p:cNvPr id="12" name="Rounded Rectangle 11">
            <a:extLst>
              <a:ext uri="{FF2B5EF4-FFF2-40B4-BE49-F238E27FC236}">
                <a16:creationId xmlns:a16="http://schemas.microsoft.com/office/drawing/2014/main" id="{E08B466A-6061-7746-ABE0-4FF17FE963FE}"/>
              </a:ext>
            </a:extLst>
          </p:cNvPr>
          <p:cNvSpPr/>
          <p:nvPr/>
        </p:nvSpPr>
        <p:spPr>
          <a:xfrm>
            <a:off x="3311668" y="4909619"/>
            <a:ext cx="5252098" cy="720000"/>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a:ln>
                  <a:noFill/>
                </a:ln>
                <a:solidFill>
                  <a:schemeClr val="bg1"/>
                </a:solidFill>
                <a:effectLst/>
                <a:uLnTx/>
                <a:uFillTx/>
                <a:latin typeface="Calibri" panose="020F0502020204030204"/>
                <a:ea typeface="+mn-ea"/>
                <a:cs typeface="+mn-cs"/>
              </a:rPr>
              <a:t>Randomise to 2</a:t>
            </a:r>
            <a:r>
              <a:rPr kumimoji="0" lang="en-GB" b="0" i="0" u="none" strike="noStrike" kern="0" cap="none" spc="0" normalizeH="0" baseline="30000" noProof="0">
                <a:ln>
                  <a:noFill/>
                </a:ln>
                <a:solidFill>
                  <a:schemeClr val="bg1"/>
                </a:solidFill>
                <a:effectLst/>
                <a:uLnTx/>
                <a:uFillTx/>
                <a:latin typeface="Calibri" panose="020F0502020204030204"/>
                <a:ea typeface="+mn-ea"/>
                <a:cs typeface="+mn-cs"/>
              </a:rPr>
              <a:t>nd</a:t>
            </a:r>
            <a:r>
              <a:rPr kumimoji="0" lang="en-GB" b="0" i="0" u="none" strike="noStrike" kern="0" cap="none" spc="0" normalizeH="0" baseline="0" noProof="0">
                <a:ln>
                  <a:noFill/>
                </a:ln>
                <a:solidFill>
                  <a:schemeClr val="bg1"/>
                </a:solidFill>
                <a:effectLst/>
                <a:uLnTx/>
                <a:uFillTx/>
                <a:latin typeface="Calibri" panose="020F0502020204030204"/>
                <a:ea typeface="+mn-ea"/>
                <a:cs typeface="+mn-cs"/>
              </a:rPr>
              <a:t> stage interventions: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a:ln>
                  <a:noFill/>
                </a:ln>
                <a:solidFill>
                  <a:schemeClr val="bg1"/>
                </a:solidFill>
                <a:effectLst/>
                <a:uLnTx/>
                <a:uFillTx/>
                <a:latin typeface="Calibri" panose="020F0502020204030204"/>
                <a:ea typeface="+mn-ea"/>
                <a:cs typeface="+mn-cs"/>
              </a:rPr>
              <a:t>Tocilizumab </a:t>
            </a:r>
            <a:r>
              <a:rPr lang="en-GB" kern="0">
                <a:solidFill>
                  <a:schemeClr val="bg1"/>
                </a:solidFill>
                <a:latin typeface="Calibri" panose="020F0502020204030204"/>
              </a:rPr>
              <a:t>vs anakinra vs </a:t>
            </a:r>
            <a:r>
              <a:rPr kumimoji="0" lang="en-GB" b="0" i="0" u="none" strike="noStrike" kern="0" cap="none" spc="0" normalizeH="0" baseline="0" noProof="0">
                <a:ln>
                  <a:noFill/>
                </a:ln>
                <a:solidFill>
                  <a:schemeClr val="bg1"/>
                </a:solidFill>
                <a:effectLst/>
                <a:uLnTx/>
                <a:uFillTx/>
                <a:latin typeface="Calibri" panose="020F0502020204030204"/>
                <a:ea typeface="+mn-ea"/>
                <a:cs typeface="+mn-cs"/>
              </a:rPr>
              <a:t>no additional treatment</a:t>
            </a:r>
            <a:endParaRPr kumimoji="0" lang="en-GB" b="0" i="0" u="none" strike="noStrike" kern="0" cap="none" spc="0" normalizeH="0" baseline="0" noProof="0" dirty="0">
              <a:ln>
                <a:noFill/>
              </a:ln>
              <a:solidFill>
                <a:schemeClr val="bg1"/>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C91F6430-BC58-CC41-A62B-9CB4AC7C6D4C}"/>
              </a:ext>
            </a:extLst>
          </p:cNvPr>
          <p:cNvSpPr txBox="1"/>
          <p:nvPr/>
        </p:nvSpPr>
        <p:spPr>
          <a:xfrm>
            <a:off x="960607" y="6329976"/>
            <a:ext cx="10191401" cy="338554"/>
          </a:xfrm>
          <a:prstGeom prst="rect">
            <a:avLst/>
          </a:prstGeom>
          <a:noFill/>
          <a:ln w="12700">
            <a:solidFill>
              <a:srgbClr val="9E3159"/>
            </a:solidFill>
          </a:ln>
        </p:spPr>
        <p:txBody>
          <a:bodyPr wrap="square" rtlCol="0">
            <a:spAutoFit/>
          </a:bodyPr>
          <a:lstStyle/>
          <a:p>
            <a:pPr algn="ctr"/>
            <a:r>
              <a:rPr lang="en-GB" sz="1600" b="1" dirty="0">
                <a:solidFill>
                  <a:srgbClr val="9E3159"/>
                </a:solidFill>
              </a:rPr>
              <a:t>Tocilizumab and anakinra are only suitable for children ≥ 1year of age</a:t>
            </a:r>
          </a:p>
        </p:txBody>
      </p:sp>
    </p:spTree>
    <p:extLst>
      <p:ext uri="{BB962C8B-B14F-4D97-AF65-F5344CB8AC3E}">
        <p14:creationId xmlns:p14="http://schemas.microsoft.com/office/powerpoint/2010/main" val="1114588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B77D959-E3F5-4047-BC43-007F252C84E8}"/>
              </a:ext>
            </a:extLst>
          </p:cNvPr>
          <p:cNvSpPr>
            <a:spLocks noGrp="1"/>
          </p:cNvSpPr>
          <p:nvPr>
            <p:ph type="title"/>
          </p:nvPr>
        </p:nvSpPr>
        <p:spPr>
          <a:xfrm>
            <a:off x="130596" y="264309"/>
            <a:ext cx="10515600" cy="704759"/>
          </a:xfrm>
        </p:spPr>
        <p:txBody>
          <a:bodyPr>
            <a:normAutofit/>
          </a:bodyPr>
          <a:lstStyle/>
          <a:p>
            <a:r>
              <a:rPr lang="en-GB" sz="4000" dirty="0"/>
              <a:t>PIMS-TS Scenarios 1-4</a:t>
            </a:r>
          </a:p>
        </p:txBody>
      </p:sp>
      <p:sp>
        <p:nvSpPr>
          <p:cNvPr id="6" name="Rounded Rectangle 5">
            <a:extLst>
              <a:ext uri="{FF2B5EF4-FFF2-40B4-BE49-F238E27FC236}">
                <a16:creationId xmlns:a16="http://schemas.microsoft.com/office/drawing/2014/main" id="{BE04BA54-6CA1-7447-AFEE-ABB421ABC4C3}"/>
              </a:ext>
            </a:extLst>
          </p:cNvPr>
          <p:cNvSpPr/>
          <p:nvPr/>
        </p:nvSpPr>
        <p:spPr>
          <a:xfrm>
            <a:off x="726687" y="2046297"/>
            <a:ext cx="10515599" cy="2145598"/>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a:ln>
                  <a:noFill/>
                </a:ln>
                <a:solidFill>
                  <a:schemeClr val="bg1"/>
                </a:solidFill>
                <a:effectLst/>
                <a:uLnTx/>
                <a:uFillTx/>
                <a:latin typeface="Calibri" panose="020F0502020204030204"/>
                <a:ea typeface="+mn-ea"/>
                <a:cs typeface="+mn-cs"/>
              </a:rPr>
              <a:t>Patients with severe disease may receive off protocol IVIg or methylprednisolone if the investigator deems this clinically essential, before or after first stage randomisation</a:t>
            </a:r>
          </a:p>
          <a:p>
            <a:pPr marL="0" marR="0" lvl="0" indent="0" defTabSz="457200" eaLnBrk="1" fontAlgn="auto" latinLnBrk="0" hangingPunct="1">
              <a:lnSpc>
                <a:spcPct val="100000"/>
              </a:lnSpc>
              <a:spcBef>
                <a:spcPts val="0"/>
              </a:spcBef>
              <a:spcAft>
                <a:spcPts val="0"/>
              </a:spcAft>
              <a:buClrTx/>
              <a:buSzTx/>
              <a:buFontTx/>
              <a:buNone/>
              <a:tabLst/>
              <a:defRPr/>
            </a:pPr>
            <a:endParaRPr lang="en-GB" sz="2000" b="1" kern="0">
              <a:solidFill>
                <a:schemeClr val="bg1"/>
              </a:solidFill>
              <a:latin typeface="Calibri" panose="020F0502020204030204"/>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en-GB" sz="2000" b="1" i="0" u="none" strike="noStrike" kern="0" cap="none" spc="0" normalizeH="0" baseline="0" noProof="0">
                <a:ln>
                  <a:noFill/>
                </a:ln>
                <a:solidFill>
                  <a:schemeClr val="bg1"/>
                </a:solidFill>
                <a:effectLst/>
                <a:uLnTx/>
                <a:uFillTx/>
                <a:latin typeface="Calibri" panose="020F0502020204030204"/>
                <a:ea typeface="+mn-ea"/>
                <a:cs typeface="+mn-cs"/>
              </a:rPr>
              <a:t>Where possible, use 2</a:t>
            </a:r>
            <a:r>
              <a:rPr kumimoji="0" lang="en-GB" sz="2000" b="1" i="0" u="none" strike="noStrike" kern="0" cap="none" spc="0" normalizeH="0" baseline="30000" noProof="0">
                <a:ln>
                  <a:noFill/>
                </a:ln>
                <a:solidFill>
                  <a:schemeClr val="bg1"/>
                </a:solidFill>
                <a:effectLst/>
                <a:uLnTx/>
                <a:uFillTx/>
                <a:latin typeface="Calibri" panose="020F0502020204030204"/>
                <a:ea typeface="+mn-ea"/>
                <a:cs typeface="+mn-cs"/>
              </a:rPr>
              <a:t>nd</a:t>
            </a:r>
            <a:r>
              <a:rPr kumimoji="0" lang="en-GB" sz="2000" b="1" i="0" u="none" strike="noStrike" kern="0" cap="none" spc="0" normalizeH="0" baseline="0" noProof="0">
                <a:ln>
                  <a:noFill/>
                </a:ln>
                <a:solidFill>
                  <a:schemeClr val="bg1"/>
                </a:solidFill>
                <a:effectLst/>
                <a:uLnTx/>
                <a:uFillTx/>
                <a:latin typeface="Calibri" panose="020F0502020204030204"/>
                <a:ea typeface="+mn-ea"/>
                <a:cs typeface="+mn-cs"/>
              </a:rPr>
              <a:t> stage interventions (tocilizumab vs anakinra vs </a:t>
            </a:r>
            <a:r>
              <a:rPr lang="en-GB" sz="2000" b="1" kern="0">
                <a:solidFill>
                  <a:schemeClr val="bg1"/>
                </a:solidFill>
                <a:latin typeface="Calibri" panose="020F0502020204030204"/>
              </a:rPr>
              <a:t>standard of care) </a:t>
            </a:r>
            <a:r>
              <a:rPr kumimoji="0" lang="en-GB" sz="2000" b="1" i="0" u="none" strike="noStrike" kern="0" cap="none" spc="0" normalizeH="0" baseline="0" noProof="0">
                <a:ln>
                  <a:noFill/>
                </a:ln>
                <a:solidFill>
                  <a:schemeClr val="bg1"/>
                </a:solidFill>
                <a:effectLst/>
                <a:uLnTx/>
                <a:uFillTx/>
                <a:latin typeface="Calibri" panose="020F0502020204030204"/>
                <a:ea typeface="+mn-ea"/>
                <a:cs typeface="+mn-cs"/>
              </a:rPr>
              <a:t>rather than off protocol treatments</a:t>
            </a:r>
            <a:endParaRPr kumimoji="0" lang="en-GB" sz="2000" b="0" i="0" u="none" strike="noStrike" kern="0" cap="none" spc="0" normalizeH="0" baseline="0" noProof="0" dirty="0">
              <a:ln>
                <a:noFill/>
              </a:ln>
              <a:solidFill>
                <a:schemeClr val="bg1"/>
              </a:solidFill>
              <a:effectLst/>
              <a:uLnTx/>
              <a:uFillTx/>
              <a:latin typeface="Calibri" panose="020F0502020204030204"/>
              <a:ea typeface="+mn-ea"/>
              <a:cs typeface="+mn-cs"/>
            </a:endParaRPr>
          </a:p>
        </p:txBody>
      </p:sp>
      <p:sp>
        <p:nvSpPr>
          <p:cNvPr id="7" name="Rounded Rectangle 6">
            <a:extLst>
              <a:ext uri="{FF2B5EF4-FFF2-40B4-BE49-F238E27FC236}">
                <a16:creationId xmlns:a16="http://schemas.microsoft.com/office/drawing/2014/main" id="{6C07BEB6-EB24-E748-91A4-0340860BCAF6}"/>
              </a:ext>
            </a:extLst>
          </p:cNvPr>
          <p:cNvSpPr/>
          <p:nvPr/>
        </p:nvSpPr>
        <p:spPr>
          <a:xfrm>
            <a:off x="726687" y="4372495"/>
            <a:ext cx="10515599" cy="1849885"/>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r>
              <a:rPr lang="en-US" sz="2000" b="1" kern="0" dirty="0">
                <a:solidFill>
                  <a:prstClr val="white"/>
                </a:solidFill>
                <a:latin typeface="Calibri" panose="020F0502020204030204"/>
              </a:rPr>
              <a:t>Use the </a:t>
            </a:r>
            <a:r>
              <a:rPr lang="en-GB" sz="2000" b="1" kern="0" dirty="0">
                <a:solidFill>
                  <a:prstClr val="white"/>
                </a:solidFill>
                <a:latin typeface="Calibri" panose="020F0502020204030204"/>
              </a:rPr>
              <a:t>paediatric</a:t>
            </a:r>
            <a:r>
              <a:rPr lang="en-US" sz="2000" b="1" kern="0" dirty="0">
                <a:solidFill>
                  <a:prstClr val="white"/>
                </a:solidFill>
                <a:latin typeface="Calibri" panose="020F0502020204030204"/>
              </a:rPr>
              <a:t> case report form to record all use of immunomodulation (both on and off protocol)</a:t>
            </a:r>
            <a:endParaRPr kumimoji="0" lang="en-US" sz="20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15117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a:t>Paediatric</a:t>
            </a:r>
            <a:r>
              <a:rPr lang="en-US" dirty="0"/>
              <a:t> specific medication: Methylprednisolone</a:t>
            </a:r>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p:txBody>
          <a:bodyPr>
            <a:normAutofit/>
          </a:bodyPr>
          <a:lstStyle/>
          <a:p>
            <a:endParaRPr lang="en-US" dirty="0"/>
          </a:p>
          <a:p>
            <a:r>
              <a:rPr lang="en-US" dirty="0"/>
              <a:t>Methylprednisolone 10mg/kg for 3 days</a:t>
            </a:r>
          </a:p>
          <a:p>
            <a:endParaRPr lang="en-US" dirty="0"/>
          </a:p>
          <a:p>
            <a:r>
              <a:rPr lang="en-GB" dirty="0"/>
              <a:t>Additional steroids are not recommended, and weaning is not considered necessary after 3 days of high dose methylprednisolone</a:t>
            </a:r>
          </a:p>
          <a:p>
            <a:endParaRPr lang="en-GB" dirty="0"/>
          </a:p>
          <a:p>
            <a:r>
              <a:rPr lang="en-GB" dirty="0"/>
              <a:t>However, if the attending clinician still deems this clinically necessary, receipt of additional corticosteroids should be listed in the paediatric case report form</a:t>
            </a:r>
          </a:p>
        </p:txBody>
      </p:sp>
    </p:spTree>
    <p:extLst>
      <p:ext uri="{BB962C8B-B14F-4D97-AF65-F5344CB8AC3E}">
        <p14:creationId xmlns:p14="http://schemas.microsoft.com/office/powerpoint/2010/main" val="496663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4385" y="18255"/>
            <a:ext cx="10515600" cy="1325563"/>
          </a:xfrm>
        </p:spPr>
        <p:txBody>
          <a:bodyPr/>
          <a:lstStyle/>
          <a:p>
            <a:r>
              <a:rPr lang="en-GB" dirty="0"/>
              <a:t>Paediatric specific medication: </a:t>
            </a:r>
            <a:r>
              <a:rPr lang="en-GB" dirty="0" err="1"/>
              <a:t>IVIg</a:t>
            </a:r>
            <a:endParaRPr lang="en-GB" dirty="0"/>
          </a:p>
        </p:txBody>
      </p:sp>
      <p:sp>
        <p:nvSpPr>
          <p:cNvPr id="5" name="Content Placeholder 4"/>
          <p:cNvSpPr>
            <a:spLocks noGrp="1"/>
          </p:cNvSpPr>
          <p:nvPr>
            <p:ph idx="1"/>
          </p:nvPr>
        </p:nvSpPr>
        <p:spPr/>
        <p:txBody>
          <a:bodyPr>
            <a:normAutofit lnSpcReduction="10000"/>
          </a:bodyPr>
          <a:lstStyle/>
          <a:p>
            <a:r>
              <a:rPr lang="en-GB" dirty="0">
                <a:solidFill>
                  <a:srgbClr val="000000"/>
                </a:solidFill>
                <a:effectLst/>
                <a:latin typeface="Arial" panose="020B0604020202020204" pitchFamily="34" charset="0"/>
                <a:ea typeface="Calibri" panose="020F0502020204030204" pitchFamily="34" charset="0"/>
              </a:rPr>
              <a:t>Use routine hospital stock (any brands with marketing authorisation)</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Prior approval not required (as per Kawasaki disease)</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NHS England has been informed that Trusts usage may increase             (Note: overall usage of IVIg is likely to be reduced due to randomisation)</a:t>
            </a:r>
          </a:p>
          <a:p>
            <a:pPr marL="0" indent="0">
              <a:buNone/>
            </a:pPr>
            <a:endParaRPr lang="en-GB" dirty="0">
              <a:solidFill>
                <a:srgbClr val="000000"/>
              </a:solidFill>
              <a:latin typeface="Arial" panose="020B0604020202020204" pitchFamily="34" charset="0"/>
              <a:ea typeface="Calibri" panose="020F0502020204030204" pitchFamily="34" charset="0"/>
            </a:endParaRPr>
          </a:p>
          <a:p>
            <a:pPr marL="0" indent="0">
              <a:buNone/>
            </a:pPr>
            <a:r>
              <a:rPr lang="en-GB" b="1" dirty="0">
                <a:solidFill>
                  <a:srgbClr val="000000"/>
                </a:solidFill>
                <a:effectLst/>
                <a:latin typeface="Arial" panose="020B0604020202020204" pitchFamily="34" charset="0"/>
                <a:ea typeface="Calibri" panose="020F0502020204030204" pitchFamily="34" charset="0"/>
              </a:rPr>
              <a:t>Pharmacists: </a:t>
            </a:r>
            <a:endParaRPr lang="en-GB" b="1"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Complete MDASA database (PIMS-TS diagnosis has been added to the database)</a:t>
            </a:r>
            <a:endParaRPr lang="en-GB" dirty="0">
              <a:solidFill>
                <a:srgbClr val="000000"/>
              </a:solidFill>
              <a:latin typeface="Calibri" panose="020F0502020204030204" pitchFamily="34" charset="0"/>
              <a:ea typeface="Calibri" panose="020F0502020204030204" pitchFamily="34" charset="0"/>
            </a:endParaRPr>
          </a:p>
          <a:p>
            <a:r>
              <a:rPr lang="en-GB" dirty="0">
                <a:solidFill>
                  <a:srgbClr val="000000"/>
                </a:solidFill>
                <a:effectLst/>
                <a:latin typeface="Arial" panose="020B0604020202020204" pitchFamily="34" charset="0"/>
                <a:ea typeface="Calibri" panose="020F0502020204030204" pitchFamily="34" charset="0"/>
              </a:rPr>
              <a:t>Reimbursement by NHSE (via normal route)</a:t>
            </a:r>
            <a:endParaRPr lang="en-GB" dirty="0">
              <a:solidFill>
                <a:srgbClr val="000000"/>
              </a:solidFill>
              <a:effectLst/>
              <a:latin typeface="Calibri" panose="020F0502020204030204" pitchFamily="34" charset="0"/>
              <a:ea typeface="Calibri" panose="020F0502020204030204" pitchFamily="34" charset="0"/>
            </a:endParaRPr>
          </a:p>
          <a:p>
            <a:pPr marL="0" indent="0">
              <a:buNone/>
            </a:pPr>
            <a:endParaRPr lang="en-GB" dirty="0"/>
          </a:p>
          <a:p>
            <a:endParaRPr lang="en-GB" dirty="0"/>
          </a:p>
        </p:txBody>
      </p:sp>
    </p:spTree>
    <p:extLst>
      <p:ext uri="{BB962C8B-B14F-4D97-AF65-F5344CB8AC3E}">
        <p14:creationId xmlns:p14="http://schemas.microsoft.com/office/powerpoint/2010/main" val="1063983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F255-73BD-BE4E-90D0-8D2A6658959B}"/>
              </a:ext>
            </a:extLst>
          </p:cNvPr>
          <p:cNvSpPr>
            <a:spLocks noGrp="1"/>
          </p:cNvSpPr>
          <p:nvPr>
            <p:ph type="title"/>
          </p:nvPr>
        </p:nvSpPr>
        <p:spPr/>
        <p:txBody>
          <a:bodyPr/>
          <a:lstStyle/>
          <a:p>
            <a:r>
              <a:rPr lang="en-US" dirty="0" err="1"/>
              <a:t>Baricitinib</a:t>
            </a:r>
            <a:endParaRPr lang="en-US" dirty="0"/>
          </a:p>
        </p:txBody>
      </p:sp>
      <p:sp>
        <p:nvSpPr>
          <p:cNvPr id="3" name="Content Placeholder 2">
            <a:extLst>
              <a:ext uri="{FF2B5EF4-FFF2-40B4-BE49-F238E27FC236}">
                <a16:creationId xmlns:a16="http://schemas.microsoft.com/office/drawing/2014/main" id="{9F226957-5A02-F44C-AA59-C2CD10ED2072}"/>
              </a:ext>
            </a:extLst>
          </p:cNvPr>
          <p:cNvSpPr>
            <a:spLocks noGrp="1"/>
          </p:cNvSpPr>
          <p:nvPr>
            <p:ph idx="1"/>
          </p:nvPr>
        </p:nvSpPr>
        <p:spPr/>
        <p:txBody>
          <a:bodyPr>
            <a:normAutofit lnSpcReduction="10000"/>
          </a:bodyPr>
          <a:lstStyle/>
          <a:p>
            <a:pPr>
              <a:spcBef>
                <a:spcPts val="1200"/>
              </a:spcBef>
              <a:spcAft>
                <a:spcPts val="1200"/>
              </a:spcAft>
            </a:pPr>
            <a:r>
              <a:rPr lang="en-GB" dirty="0"/>
              <a:t>This option is only available to children with </a:t>
            </a:r>
            <a:r>
              <a:rPr lang="en-GB" b="1" dirty="0"/>
              <a:t>acute respiratory presentation of COVID-19 who are </a:t>
            </a:r>
            <a:r>
              <a:rPr lang="en-GB" dirty="0"/>
              <a:t>&gt;= 2 years of age</a:t>
            </a:r>
          </a:p>
          <a:p>
            <a:pPr>
              <a:spcBef>
                <a:spcPts val="1200"/>
              </a:spcBef>
              <a:spcAft>
                <a:spcPts val="1200"/>
              </a:spcAft>
            </a:pPr>
            <a:r>
              <a:rPr lang="en-GB" dirty="0"/>
              <a:t>Dosage adjustment is required for children with renal impairment (see FAQ document)</a:t>
            </a:r>
          </a:p>
          <a:p>
            <a:pPr>
              <a:spcBef>
                <a:spcPts val="1200"/>
              </a:spcBef>
              <a:spcAft>
                <a:spcPts val="1200"/>
              </a:spcAft>
            </a:pPr>
            <a:r>
              <a:rPr lang="en-GB" dirty="0"/>
              <a:t>This is used enterally: orally or via NG tube (not to be administered via NJ tube)</a:t>
            </a:r>
          </a:p>
          <a:p>
            <a:pPr>
              <a:spcBef>
                <a:spcPts val="1200"/>
              </a:spcBef>
              <a:spcAft>
                <a:spcPts val="1200"/>
              </a:spcAft>
            </a:pPr>
            <a:r>
              <a:rPr lang="en-GB" dirty="0"/>
              <a:t>A pregnancy test is required in females of child-bearing potential before randomisation to </a:t>
            </a:r>
            <a:r>
              <a:rPr lang="en-GB" dirty="0" err="1"/>
              <a:t>baricitinib</a:t>
            </a:r>
            <a:endParaRPr lang="en-GB" dirty="0"/>
          </a:p>
          <a:p>
            <a:pPr>
              <a:spcBef>
                <a:spcPts val="1200"/>
              </a:spcBef>
              <a:spcAft>
                <a:spcPts val="1200"/>
              </a:spcAft>
            </a:pPr>
            <a:r>
              <a:rPr lang="en-GB" dirty="0" err="1"/>
              <a:t>Baricitinib</a:t>
            </a:r>
            <a:r>
              <a:rPr lang="en-GB" dirty="0"/>
              <a:t> is given once daily for 10 days or until discharge</a:t>
            </a:r>
          </a:p>
          <a:p>
            <a:endParaRPr lang="en-GB" dirty="0"/>
          </a:p>
          <a:p>
            <a:endParaRPr lang="en-US" dirty="0"/>
          </a:p>
        </p:txBody>
      </p:sp>
    </p:spTree>
    <p:extLst>
      <p:ext uri="{BB962C8B-B14F-4D97-AF65-F5344CB8AC3E}">
        <p14:creationId xmlns:p14="http://schemas.microsoft.com/office/powerpoint/2010/main" val="2842330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 COVID-19 </a:t>
            </a:r>
          </a:p>
        </p:txBody>
      </p:sp>
      <p:sp>
        <p:nvSpPr>
          <p:cNvPr id="3" name="Content Placeholder 2"/>
          <p:cNvSpPr>
            <a:spLocks noGrp="1"/>
          </p:cNvSpPr>
          <p:nvPr>
            <p:ph idx="1"/>
          </p:nvPr>
        </p:nvSpPr>
        <p:spPr>
          <a:xfrm>
            <a:off x="838200" y="1565602"/>
            <a:ext cx="10625254" cy="4986796"/>
          </a:xfrm>
        </p:spPr>
        <p:txBody>
          <a:bodyPr>
            <a:normAutofit fontScale="55000" lnSpcReduction="20000"/>
          </a:bodyPr>
          <a:lstStyle/>
          <a:p>
            <a:r>
              <a:rPr lang="en-GB" sz="4400" dirty="0"/>
              <a:t>The majority of children who develop COVID-19 present with mild symptoms or are asymptomatic.</a:t>
            </a:r>
          </a:p>
          <a:p>
            <a:r>
              <a:rPr lang="en-GB" sz="4400" dirty="0"/>
              <a:t>For the few children that develop severe or life-threatening acute respiratory presentations of COVID-19, a robust evidence base is essential to guide the use of effective treatments and to avoid potential harm</a:t>
            </a:r>
          </a:p>
          <a:p>
            <a:r>
              <a:rPr lang="en-GB" sz="4400" dirty="0"/>
              <a:t>The RECOVERY trial has demonstrated that dexamethasone reduces the risk of death for adults patients requiring oxygen and this has now become standard of care for adults and children and continues to investigate the efficacy of other treatments for patients with COVID-19. </a:t>
            </a:r>
          </a:p>
          <a:p>
            <a:r>
              <a:rPr lang="en-GB" sz="4400" dirty="0">
                <a:hlinkClick r:id="rId3"/>
              </a:rPr>
              <a:t>RCPCH treatment criteria </a:t>
            </a:r>
            <a:r>
              <a:rPr lang="en-GB" sz="4400" dirty="0"/>
              <a:t>should be used to guide the decision about treatment and therefore enrolment into RECOVERY for patients with acute respiratory presentations of COVID-19. (</a:t>
            </a:r>
            <a:r>
              <a:rPr lang="en-GB" sz="4400" dirty="0">
                <a:hlinkClick r:id="rId3"/>
              </a:rPr>
              <a:t>RCPCH guidelines </a:t>
            </a:r>
            <a:r>
              <a:rPr lang="en-GB" sz="4400" dirty="0"/>
              <a:t>are constantly being updated please make sure you are aware of the latest version).</a:t>
            </a:r>
          </a:p>
          <a:p>
            <a:r>
              <a:rPr lang="en-GB" sz="4400" dirty="0"/>
              <a:t>It is anticipated that any child with COVID-19 being considered for treatment (over and above supportive care), should be enrolled in RECOVERY</a:t>
            </a:r>
          </a:p>
        </p:txBody>
      </p:sp>
    </p:spTree>
    <p:extLst>
      <p:ext uri="{BB962C8B-B14F-4D97-AF65-F5344CB8AC3E}">
        <p14:creationId xmlns:p14="http://schemas.microsoft.com/office/powerpoint/2010/main" val="32105295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5F255-73BD-BE4E-90D0-8D2A6658959B}"/>
              </a:ext>
            </a:extLst>
          </p:cNvPr>
          <p:cNvSpPr>
            <a:spLocks noGrp="1"/>
          </p:cNvSpPr>
          <p:nvPr>
            <p:ph type="title"/>
          </p:nvPr>
        </p:nvSpPr>
        <p:spPr/>
        <p:txBody>
          <a:bodyPr/>
          <a:lstStyle/>
          <a:p>
            <a:r>
              <a:rPr lang="en-US" dirty="0"/>
              <a:t>Synthetic </a:t>
            </a:r>
            <a:r>
              <a:rPr lang="en-US" dirty="0" err="1"/>
              <a:t>neutralising</a:t>
            </a:r>
            <a:r>
              <a:rPr lang="en-US" dirty="0"/>
              <a:t> antibodies</a:t>
            </a:r>
          </a:p>
        </p:txBody>
      </p:sp>
      <p:sp>
        <p:nvSpPr>
          <p:cNvPr id="3" name="Content Placeholder 2">
            <a:extLst>
              <a:ext uri="{FF2B5EF4-FFF2-40B4-BE49-F238E27FC236}">
                <a16:creationId xmlns:a16="http://schemas.microsoft.com/office/drawing/2014/main" id="{9F226957-5A02-F44C-AA59-C2CD10ED2072}"/>
              </a:ext>
            </a:extLst>
          </p:cNvPr>
          <p:cNvSpPr>
            <a:spLocks noGrp="1"/>
          </p:cNvSpPr>
          <p:nvPr>
            <p:ph idx="1"/>
          </p:nvPr>
        </p:nvSpPr>
        <p:spPr/>
        <p:txBody>
          <a:bodyPr>
            <a:normAutofit/>
          </a:bodyPr>
          <a:lstStyle/>
          <a:p>
            <a:pPr>
              <a:spcBef>
                <a:spcPts val="1200"/>
              </a:spcBef>
              <a:spcAft>
                <a:spcPts val="1200"/>
              </a:spcAft>
            </a:pPr>
            <a:r>
              <a:rPr lang="en-GB" dirty="0"/>
              <a:t>Individual investigators may choose to randomise children </a:t>
            </a:r>
            <a:r>
              <a:rPr lang="en-GB" b="1" dirty="0"/>
              <a:t>over the age of 12 years </a:t>
            </a:r>
            <a:r>
              <a:rPr lang="en-GB" dirty="0"/>
              <a:t>to synthetic neutralising antibodies in randomisation 1B, where it is available in a specific research site and local investigators consider this appropriate for that child. </a:t>
            </a:r>
          </a:p>
          <a:p>
            <a:pPr>
              <a:spcBef>
                <a:spcPts val="1200"/>
              </a:spcBef>
              <a:spcAft>
                <a:spcPts val="1200"/>
              </a:spcAft>
            </a:pPr>
            <a:endParaRPr lang="en-GB" dirty="0"/>
          </a:p>
          <a:p>
            <a:pPr>
              <a:spcBef>
                <a:spcPts val="1200"/>
              </a:spcBef>
              <a:spcAft>
                <a:spcPts val="1200"/>
              </a:spcAft>
            </a:pPr>
            <a:r>
              <a:rPr lang="en-GB" dirty="0"/>
              <a:t>This option is only available to children with a</a:t>
            </a:r>
            <a:r>
              <a:rPr lang="en-GB" b="1" i="1" dirty="0"/>
              <a:t>cute respiratory presentation of COVID-19 who are </a:t>
            </a:r>
            <a:r>
              <a:rPr lang="en-GB" i="1" dirty="0"/>
              <a:t>&gt;= 12 years of age and &gt;= 40kg</a:t>
            </a:r>
            <a:endParaRPr lang="en-GB" dirty="0"/>
          </a:p>
          <a:p>
            <a:endParaRPr lang="en-GB" dirty="0"/>
          </a:p>
          <a:p>
            <a:endParaRPr lang="en-US" dirty="0"/>
          </a:p>
        </p:txBody>
      </p:sp>
    </p:spTree>
    <p:extLst>
      <p:ext uri="{BB962C8B-B14F-4D97-AF65-F5344CB8AC3E}">
        <p14:creationId xmlns:p14="http://schemas.microsoft.com/office/powerpoint/2010/main" val="298492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5F0A0-1885-4CFB-AF0B-CCACA5B6B371}"/>
              </a:ext>
            </a:extLst>
          </p:cNvPr>
          <p:cNvSpPr>
            <a:spLocks noGrp="1"/>
          </p:cNvSpPr>
          <p:nvPr>
            <p:ph type="title"/>
          </p:nvPr>
        </p:nvSpPr>
        <p:spPr/>
        <p:txBody>
          <a:bodyPr/>
          <a:lstStyle/>
          <a:p>
            <a:r>
              <a:rPr lang="en-GB" dirty="0"/>
              <a:t>Infants: &lt;44 weeks corrected GA</a:t>
            </a:r>
          </a:p>
        </p:txBody>
      </p:sp>
      <p:sp>
        <p:nvSpPr>
          <p:cNvPr id="3" name="Content Placeholder 2">
            <a:extLst>
              <a:ext uri="{FF2B5EF4-FFF2-40B4-BE49-F238E27FC236}">
                <a16:creationId xmlns:a16="http://schemas.microsoft.com/office/drawing/2014/main" id="{62CAD9FA-3BB8-4992-B358-983E3A1FED22}"/>
              </a:ext>
            </a:extLst>
          </p:cNvPr>
          <p:cNvSpPr>
            <a:spLocks noGrp="1"/>
          </p:cNvSpPr>
          <p:nvPr>
            <p:ph idx="1"/>
          </p:nvPr>
        </p:nvSpPr>
        <p:spPr/>
        <p:txBody>
          <a:bodyPr>
            <a:normAutofit/>
          </a:bodyPr>
          <a:lstStyle/>
          <a:p>
            <a:r>
              <a:rPr lang="en-GB" sz="3200" dirty="0">
                <a:latin typeface="Calibri" panose="020F0502020204030204" pitchFamily="34" charset="0"/>
                <a:ea typeface="Calibri" panose="020F0502020204030204" pitchFamily="34" charset="0"/>
                <a:cs typeface="Times New Roman" panose="02020603050405020304" pitchFamily="18" charset="0"/>
              </a:rPr>
              <a:t>See neonatal specific training</a:t>
            </a:r>
          </a:p>
          <a:p>
            <a:endParaRPr lang="en-GB" sz="3200" dirty="0">
              <a:latin typeface="Calibri" panose="020F0502020204030204" pitchFamily="34" charset="0"/>
              <a:ea typeface="Calibri" panose="020F0502020204030204" pitchFamily="34" charset="0"/>
              <a:cs typeface="Times New Roman" panose="02020603050405020304" pitchFamily="18" charset="0"/>
            </a:endParaRPr>
          </a:p>
          <a:p>
            <a:r>
              <a:rPr lang="en-GB" sz="3200" dirty="0">
                <a:effectLst/>
                <a:latin typeface="Calibri" panose="020F0502020204030204" pitchFamily="34" charset="0"/>
                <a:ea typeface="Calibri" panose="020F0502020204030204" pitchFamily="34" charset="0"/>
                <a:cs typeface="Times New Roman" panose="02020603050405020304" pitchFamily="18" charset="0"/>
              </a:rPr>
              <a:t>For neonates and infants with a corrected gestational age of &lt; 44 weeks with respiratory COVID phenotype, options for RECOVERY randomisation include </a:t>
            </a:r>
          </a:p>
          <a:p>
            <a:pPr lvl="1"/>
            <a:r>
              <a:rPr lang="en-GB" sz="2800" dirty="0">
                <a:effectLst/>
                <a:latin typeface="Calibri" panose="020F0502020204030204" pitchFamily="34" charset="0"/>
                <a:ea typeface="Calibri" panose="020F0502020204030204" pitchFamily="34" charset="0"/>
                <a:cs typeface="Times New Roman" panose="02020603050405020304" pitchFamily="18" charset="0"/>
              </a:rPr>
              <a:t>Hydrocortisone    </a:t>
            </a:r>
          </a:p>
          <a:p>
            <a:pPr lvl="1"/>
            <a:r>
              <a:rPr lang="en-GB" sz="2800" dirty="0">
                <a:latin typeface="Calibri" panose="020F0502020204030204" pitchFamily="34" charset="0"/>
                <a:ea typeface="Calibri" panose="020F0502020204030204" pitchFamily="34" charset="0"/>
                <a:cs typeface="Times New Roman" panose="02020603050405020304" pitchFamily="18" charset="0"/>
              </a:rPr>
              <a:t>No additional treatment</a:t>
            </a:r>
          </a:p>
          <a:p>
            <a:pPr lvl="1"/>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3299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39B4-EA48-E242-A563-E0E2F4543687}"/>
              </a:ext>
            </a:extLst>
          </p:cNvPr>
          <p:cNvSpPr>
            <a:spLocks noGrp="1"/>
          </p:cNvSpPr>
          <p:nvPr>
            <p:ph type="title"/>
          </p:nvPr>
        </p:nvSpPr>
        <p:spPr>
          <a:xfrm>
            <a:off x="838200" y="14741"/>
            <a:ext cx="8205439" cy="1325563"/>
          </a:xfrm>
        </p:spPr>
        <p:txBody>
          <a:bodyPr>
            <a:normAutofit/>
          </a:bodyPr>
          <a:lstStyle/>
          <a:p>
            <a:r>
              <a:rPr lang="en-US" dirty="0"/>
              <a:t>Further guidance: Frequently asked questions document</a:t>
            </a:r>
          </a:p>
        </p:txBody>
      </p:sp>
      <p:pic>
        <p:nvPicPr>
          <p:cNvPr id="4" name="Picture 3">
            <a:extLst>
              <a:ext uri="{FF2B5EF4-FFF2-40B4-BE49-F238E27FC236}">
                <a16:creationId xmlns:a16="http://schemas.microsoft.com/office/drawing/2014/main" id="{8C0A2A51-B43D-C548-BDB4-09D92383A7B4}"/>
              </a:ext>
            </a:extLst>
          </p:cNvPr>
          <p:cNvPicPr>
            <a:picLocks noChangeAspect="1"/>
          </p:cNvPicPr>
          <p:nvPr/>
        </p:nvPicPr>
        <p:blipFill>
          <a:blip r:embed="rId3"/>
          <a:stretch>
            <a:fillRect/>
          </a:stretch>
        </p:blipFill>
        <p:spPr>
          <a:xfrm>
            <a:off x="602320" y="2821436"/>
            <a:ext cx="1929006" cy="1827479"/>
          </a:xfrm>
          <a:prstGeom prst="rect">
            <a:avLst/>
          </a:prstGeom>
        </p:spPr>
      </p:pic>
      <p:pic>
        <p:nvPicPr>
          <p:cNvPr id="5" name="Picture 4">
            <a:extLst>
              <a:ext uri="{FF2B5EF4-FFF2-40B4-BE49-F238E27FC236}">
                <a16:creationId xmlns:a16="http://schemas.microsoft.com/office/drawing/2014/main" id="{0855CEB3-02ED-AF47-A139-D472ACB0BCF0}"/>
              </a:ext>
            </a:extLst>
          </p:cNvPr>
          <p:cNvPicPr>
            <a:picLocks noChangeAspect="1"/>
          </p:cNvPicPr>
          <p:nvPr/>
        </p:nvPicPr>
        <p:blipFill>
          <a:blip r:embed="rId4"/>
          <a:stretch>
            <a:fillRect/>
          </a:stretch>
        </p:blipFill>
        <p:spPr>
          <a:xfrm>
            <a:off x="327334" y="1828800"/>
            <a:ext cx="2711450" cy="806450"/>
          </a:xfrm>
          <a:prstGeom prst="rect">
            <a:avLst/>
          </a:prstGeom>
        </p:spPr>
      </p:pic>
      <p:pic>
        <p:nvPicPr>
          <p:cNvPr id="6" name="Picture 5">
            <a:extLst>
              <a:ext uri="{FF2B5EF4-FFF2-40B4-BE49-F238E27FC236}">
                <a16:creationId xmlns:a16="http://schemas.microsoft.com/office/drawing/2014/main" id="{D782DD88-D954-9C41-801A-6B30EEE09A88}"/>
              </a:ext>
            </a:extLst>
          </p:cNvPr>
          <p:cNvPicPr>
            <a:picLocks noChangeAspect="1"/>
          </p:cNvPicPr>
          <p:nvPr/>
        </p:nvPicPr>
        <p:blipFill>
          <a:blip r:embed="rId5"/>
          <a:stretch>
            <a:fillRect/>
          </a:stretch>
        </p:blipFill>
        <p:spPr>
          <a:xfrm>
            <a:off x="486704" y="4835101"/>
            <a:ext cx="2160238" cy="1919707"/>
          </a:xfrm>
          <a:prstGeom prst="rect">
            <a:avLst/>
          </a:prstGeom>
        </p:spPr>
      </p:pic>
      <p:pic>
        <p:nvPicPr>
          <p:cNvPr id="3" name="Picture 2">
            <a:extLst>
              <a:ext uri="{FF2B5EF4-FFF2-40B4-BE49-F238E27FC236}">
                <a16:creationId xmlns:a16="http://schemas.microsoft.com/office/drawing/2014/main" id="{FD9DF07E-4872-0B4B-9200-4A0087439626}"/>
              </a:ext>
            </a:extLst>
          </p:cNvPr>
          <p:cNvPicPr>
            <a:picLocks noChangeAspect="1"/>
          </p:cNvPicPr>
          <p:nvPr/>
        </p:nvPicPr>
        <p:blipFill>
          <a:blip r:embed="rId6"/>
          <a:stretch>
            <a:fillRect/>
          </a:stretch>
        </p:blipFill>
        <p:spPr>
          <a:xfrm>
            <a:off x="2825642" y="1405808"/>
            <a:ext cx="7453984" cy="5294418"/>
          </a:xfrm>
          <a:prstGeom prst="rect">
            <a:avLst/>
          </a:prstGeom>
        </p:spPr>
      </p:pic>
    </p:spTree>
    <p:extLst>
      <p:ext uri="{BB962C8B-B14F-4D97-AF65-F5344CB8AC3E}">
        <p14:creationId xmlns:p14="http://schemas.microsoft.com/office/powerpoint/2010/main" val="3714398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2CCFA-5455-5E4F-8CC5-1D3854C55ED8}"/>
              </a:ext>
            </a:extLst>
          </p:cNvPr>
          <p:cNvSpPr>
            <a:spLocks noGrp="1"/>
          </p:cNvSpPr>
          <p:nvPr>
            <p:ph type="title"/>
          </p:nvPr>
        </p:nvSpPr>
        <p:spPr/>
        <p:txBody>
          <a:bodyPr/>
          <a:lstStyle/>
          <a:p>
            <a:r>
              <a:rPr lang="en-GB" dirty="0"/>
              <a:t>Background: PIMS-TS</a:t>
            </a:r>
            <a:endParaRPr lang="en-US" dirty="0"/>
          </a:p>
        </p:txBody>
      </p:sp>
      <p:sp>
        <p:nvSpPr>
          <p:cNvPr id="3" name="Content Placeholder 2">
            <a:extLst>
              <a:ext uri="{FF2B5EF4-FFF2-40B4-BE49-F238E27FC236}">
                <a16:creationId xmlns:a16="http://schemas.microsoft.com/office/drawing/2014/main" id="{927D4F75-834A-4E40-9D82-B6ACFDB4B0F6}"/>
              </a:ext>
            </a:extLst>
          </p:cNvPr>
          <p:cNvSpPr>
            <a:spLocks noGrp="1"/>
          </p:cNvSpPr>
          <p:nvPr>
            <p:ph idx="1"/>
          </p:nvPr>
        </p:nvSpPr>
        <p:spPr/>
        <p:txBody>
          <a:bodyPr/>
          <a:lstStyle/>
          <a:p>
            <a:r>
              <a:rPr lang="en-GB" dirty="0"/>
              <a:t>A small proportion of children who are exposed to SARS-CoV2 develop an inflammatory syndrome which has been recently identified and termed </a:t>
            </a:r>
            <a:r>
              <a:rPr lang="en-GB" dirty="0">
                <a:hlinkClick r:id="rId2"/>
              </a:rPr>
              <a:t>Paediatric multisystem inflammatory syndrome temporally associated with SARS-CoV-2 (PIMS-TS). </a:t>
            </a:r>
            <a:endParaRPr lang="en-GB" dirty="0"/>
          </a:p>
          <a:p>
            <a:endParaRPr lang="en-GB" dirty="0"/>
          </a:p>
          <a:p>
            <a:r>
              <a:rPr lang="en-GB" dirty="0"/>
              <a:t>Some of these children will improve with no treatment and others are more unwell and may require intensive care and immunomodulation. </a:t>
            </a:r>
          </a:p>
          <a:p>
            <a:endParaRPr lang="en-GB" dirty="0"/>
          </a:p>
          <a:p>
            <a:r>
              <a:rPr lang="en-GB" dirty="0"/>
              <a:t>Children with PIMS-TS are eligible for inclusion in RECOVERY.</a:t>
            </a:r>
          </a:p>
          <a:p>
            <a:endParaRPr lang="en-GB" dirty="0"/>
          </a:p>
          <a:p>
            <a:endParaRPr lang="en-US" dirty="0"/>
          </a:p>
        </p:txBody>
      </p:sp>
    </p:spTree>
    <p:extLst>
      <p:ext uri="{BB962C8B-B14F-4D97-AF65-F5344CB8AC3E}">
        <p14:creationId xmlns:p14="http://schemas.microsoft.com/office/powerpoint/2010/main" val="3950953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lstStyle/>
          <a:p>
            <a:r>
              <a:rPr lang="en-US" dirty="0"/>
              <a:t>Patient information leaflets and Consent</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596884"/>
            <a:ext cx="11177899" cy="4971183"/>
          </a:xfrm>
        </p:spPr>
        <p:txBody>
          <a:bodyPr>
            <a:normAutofit/>
          </a:bodyPr>
          <a:lstStyle/>
          <a:p>
            <a:r>
              <a:rPr lang="en-US" sz="2200" dirty="0"/>
              <a:t>Children &lt;10 years of age: use the ‘younger’ children information leaflet and this should be read along with their parent(s) or guardian(s). The parent or guardian should sign the consent form.</a:t>
            </a:r>
          </a:p>
          <a:p>
            <a:r>
              <a:rPr lang="en-US" sz="2200" dirty="0"/>
              <a:t>Children aged 10-15 years of age: use the information for children 10-15 years. Children  should be given the opportunity to sign the information sheet to indicate their assent, if they are well enough and signature is possible. The parent / guardian should sign the consent form (or witnessed consent used). </a:t>
            </a:r>
          </a:p>
          <a:p>
            <a:r>
              <a:rPr lang="en-US" sz="2200" dirty="0"/>
              <a:t>Young people aged &gt;16 years should be provided with the information sheet for parents/ guardians and young people &gt;16 year. They should sign the consent form (or witnessed consent used) themselves.</a:t>
            </a:r>
          </a:p>
          <a:p>
            <a:r>
              <a:rPr lang="en-US" sz="2200" dirty="0"/>
              <a:t>Witnessed consent may be obtained over the telephone or web video link if hospital visiting rules or parental infection mean a parent/guardian cannot be physically present.</a:t>
            </a:r>
          </a:p>
          <a:p>
            <a:endParaRPr lang="en-US" dirty="0"/>
          </a:p>
        </p:txBody>
      </p:sp>
      <p:sp>
        <p:nvSpPr>
          <p:cNvPr id="4" name="Rounded Rectangle 3">
            <a:extLst>
              <a:ext uri="{FF2B5EF4-FFF2-40B4-BE49-F238E27FC236}">
                <a16:creationId xmlns:a16="http://schemas.microsoft.com/office/drawing/2014/main" id="{B895E150-2CC7-5C4B-AEB4-87FC23B50639}"/>
              </a:ext>
            </a:extLst>
          </p:cNvPr>
          <p:cNvSpPr/>
          <p:nvPr/>
        </p:nvSpPr>
        <p:spPr>
          <a:xfrm>
            <a:off x="802917" y="5882678"/>
            <a:ext cx="10879183" cy="685389"/>
          </a:xfrm>
          <a:prstGeom prst="roundRect">
            <a:avLst/>
          </a:prstGeom>
          <a:solidFill>
            <a:schemeClr val="bg1"/>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5" name="TextBox 4">
            <a:extLst>
              <a:ext uri="{FF2B5EF4-FFF2-40B4-BE49-F238E27FC236}">
                <a16:creationId xmlns:a16="http://schemas.microsoft.com/office/drawing/2014/main" id="{AFCADAF8-8B33-784B-BF83-A57750D7EC39}"/>
              </a:ext>
            </a:extLst>
          </p:cNvPr>
          <p:cNvSpPr txBox="1"/>
          <p:nvPr/>
        </p:nvSpPr>
        <p:spPr>
          <a:xfrm>
            <a:off x="1061884" y="6009928"/>
            <a:ext cx="10348987" cy="400110"/>
          </a:xfrm>
          <a:prstGeom prst="rect">
            <a:avLst/>
          </a:prstGeom>
          <a:noFill/>
        </p:spPr>
        <p:txBody>
          <a:bodyPr wrap="none" rtlCol="0">
            <a:spAutoFit/>
          </a:bodyPr>
          <a:lstStyle/>
          <a:p>
            <a:r>
              <a:rPr lang="en-US" sz="2000" dirty="0"/>
              <a:t>Any healthcare professional with appropriate training and knowledge of the trial can take consent</a:t>
            </a:r>
          </a:p>
        </p:txBody>
      </p:sp>
    </p:spTree>
    <p:extLst>
      <p:ext uri="{BB962C8B-B14F-4D97-AF65-F5344CB8AC3E}">
        <p14:creationId xmlns:p14="http://schemas.microsoft.com/office/powerpoint/2010/main" val="3470445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369ED-A234-F345-9A98-BB9954D37233}"/>
              </a:ext>
            </a:extLst>
          </p:cNvPr>
          <p:cNvSpPr>
            <a:spLocks noGrp="1"/>
          </p:cNvSpPr>
          <p:nvPr>
            <p:ph type="title"/>
          </p:nvPr>
        </p:nvSpPr>
        <p:spPr/>
        <p:txBody>
          <a:bodyPr/>
          <a:lstStyle/>
          <a:p>
            <a:r>
              <a:rPr lang="en-US" dirty="0"/>
              <a:t>Options for </a:t>
            </a:r>
            <a:r>
              <a:rPr lang="en-US" dirty="0" err="1"/>
              <a:t>Randomisation</a:t>
            </a:r>
            <a:r>
              <a:rPr lang="en-US" dirty="0"/>
              <a:t> </a:t>
            </a:r>
          </a:p>
        </p:txBody>
      </p:sp>
      <p:sp>
        <p:nvSpPr>
          <p:cNvPr id="3" name="Content Placeholder 2">
            <a:extLst>
              <a:ext uri="{FF2B5EF4-FFF2-40B4-BE49-F238E27FC236}">
                <a16:creationId xmlns:a16="http://schemas.microsoft.com/office/drawing/2014/main" id="{93C13D0F-5B72-6B46-8330-FB2D1130CB68}"/>
              </a:ext>
            </a:extLst>
          </p:cNvPr>
          <p:cNvSpPr>
            <a:spLocks noGrp="1"/>
          </p:cNvSpPr>
          <p:nvPr>
            <p:ph idx="1"/>
          </p:nvPr>
        </p:nvSpPr>
        <p:spPr>
          <a:xfrm>
            <a:off x="504201" y="1538868"/>
            <a:ext cx="4774381" cy="4979009"/>
          </a:xfrm>
        </p:spPr>
        <p:txBody>
          <a:bodyPr>
            <a:noAutofit/>
          </a:bodyPr>
          <a:lstStyle/>
          <a:p>
            <a:pPr marL="0" indent="0">
              <a:buNone/>
            </a:pPr>
            <a:r>
              <a:rPr lang="en-US" sz="2000" b="1" dirty="0"/>
              <a:t>Children and Young People with acute respiratory COVID</a:t>
            </a:r>
          </a:p>
          <a:p>
            <a:r>
              <a:rPr lang="en-US" sz="2000" b="1" dirty="0"/>
              <a:t>1</a:t>
            </a:r>
            <a:r>
              <a:rPr lang="en-US" sz="2000" b="1" baseline="30000" dirty="0"/>
              <a:t>st</a:t>
            </a:r>
            <a:r>
              <a:rPr lang="en-US" sz="2000" b="1" dirty="0"/>
              <a:t> stage interventions: </a:t>
            </a:r>
          </a:p>
          <a:p>
            <a:pPr lvl="1"/>
            <a:r>
              <a:rPr lang="en-US" sz="2000" dirty="0" err="1"/>
              <a:t>Randomisation</a:t>
            </a:r>
            <a:r>
              <a:rPr lang="en-US" sz="2000" dirty="0"/>
              <a:t> 1 A: (1:1)</a:t>
            </a:r>
          </a:p>
          <a:p>
            <a:pPr marL="0" indent="0">
              <a:buNone/>
            </a:pPr>
            <a:r>
              <a:rPr lang="en-US" sz="2000" dirty="0"/>
              <a:t>	No additional treatment</a:t>
            </a:r>
          </a:p>
          <a:p>
            <a:pPr marL="0" indent="0">
              <a:buNone/>
            </a:pPr>
            <a:r>
              <a:rPr lang="en-US" sz="2000" dirty="0"/>
              <a:t>	</a:t>
            </a:r>
            <a:r>
              <a:rPr lang="en-US" sz="2000" dirty="0" err="1"/>
              <a:t>Baricitinib</a:t>
            </a:r>
            <a:r>
              <a:rPr lang="en-US" sz="2000" dirty="0"/>
              <a:t> (&gt;=2 years only)</a:t>
            </a:r>
          </a:p>
          <a:p>
            <a:pPr marL="0" indent="0">
              <a:buNone/>
            </a:pPr>
            <a:endParaRPr lang="en-US" sz="2000" dirty="0"/>
          </a:p>
          <a:p>
            <a:pPr lvl="1"/>
            <a:r>
              <a:rPr lang="en-US" sz="2000" dirty="0" err="1"/>
              <a:t>Randomisation</a:t>
            </a:r>
            <a:r>
              <a:rPr lang="en-US" sz="2000" dirty="0"/>
              <a:t> 1 B: (1</a:t>
            </a:r>
            <a:r>
              <a:rPr lang="en-US" sz="2000" dirty="0">
                <a:sym typeface="Wingdings" pitchFamily="2" charset="2"/>
              </a:rPr>
              <a:t>:1)</a:t>
            </a:r>
            <a:endParaRPr lang="en-US" sz="2000" dirty="0"/>
          </a:p>
          <a:p>
            <a:pPr marL="0" indent="0">
              <a:buNone/>
            </a:pPr>
            <a:r>
              <a:rPr lang="en-US" sz="2000" dirty="0"/>
              <a:t>	No additional treatment</a:t>
            </a:r>
          </a:p>
          <a:p>
            <a:pPr marL="0" indent="0">
              <a:buNone/>
            </a:pPr>
            <a:r>
              <a:rPr lang="en-US" sz="2000" dirty="0"/>
              <a:t>	Synthetic neutralizing antibodies 	(&gt;12years of age only, who have 	not received IVIG)</a:t>
            </a:r>
          </a:p>
          <a:p>
            <a:r>
              <a:rPr lang="en-US" sz="2000" dirty="0"/>
              <a:t>2</a:t>
            </a:r>
            <a:r>
              <a:rPr lang="en-US" sz="2000" baseline="30000" dirty="0"/>
              <a:t>nd</a:t>
            </a:r>
            <a:r>
              <a:rPr lang="en-US" sz="2000" dirty="0"/>
              <a:t> stage interventions: </a:t>
            </a:r>
            <a:r>
              <a:rPr lang="en-US" sz="2000" b="1" dirty="0"/>
              <a:t>No options for this indication</a:t>
            </a:r>
            <a:endParaRPr lang="en-US" dirty="0"/>
          </a:p>
        </p:txBody>
      </p:sp>
      <p:pic>
        <p:nvPicPr>
          <p:cNvPr id="4" name="Picture 3">
            <a:extLst>
              <a:ext uri="{FF2B5EF4-FFF2-40B4-BE49-F238E27FC236}">
                <a16:creationId xmlns:a16="http://schemas.microsoft.com/office/drawing/2014/main" id="{FAE4AF97-8096-FD46-834D-E5B3A86711CC}"/>
              </a:ext>
            </a:extLst>
          </p:cNvPr>
          <p:cNvPicPr>
            <a:picLocks noChangeAspect="1"/>
          </p:cNvPicPr>
          <p:nvPr/>
        </p:nvPicPr>
        <p:blipFill>
          <a:blip r:embed="rId3"/>
          <a:stretch>
            <a:fillRect/>
          </a:stretch>
        </p:blipFill>
        <p:spPr>
          <a:xfrm>
            <a:off x="10198487" y="4739268"/>
            <a:ext cx="1993513" cy="1977173"/>
          </a:xfrm>
          <a:prstGeom prst="rect">
            <a:avLst/>
          </a:prstGeom>
        </p:spPr>
      </p:pic>
      <p:sp>
        <p:nvSpPr>
          <p:cNvPr id="5" name="Content Placeholder 2">
            <a:extLst>
              <a:ext uri="{FF2B5EF4-FFF2-40B4-BE49-F238E27FC236}">
                <a16:creationId xmlns:a16="http://schemas.microsoft.com/office/drawing/2014/main" id="{696AD8A5-76B6-7F47-9857-3000B54889A3}"/>
              </a:ext>
            </a:extLst>
          </p:cNvPr>
          <p:cNvSpPr txBox="1">
            <a:spLocks/>
          </p:cNvSpPr>
          <p:nvPr/>
        </p:nvSpPr>
        <p:spPr>
          <a:xfrm>
            <a:off x="5685802" y="1535281"/>
            <a:ext cx="4774381" cy="497900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b="1" dirty="0"/>
              <a:t>Children and Young People with PIMS-TS</a:t>
            </a:r>
          </a:p>
          <a:p>
            <a:r>
              <a:rPr lang="en-US" sz="2000" b="1" dirty="0"/>
              <a:t>1</a:t>
            </a:r>
            <a:r>
              <a:rPr lang="en-US" sz="2000" b="1" baseline="30000" dirty="0"/>
              <a:t>st</a:t>
            </a:r>
            <a:r>
              <a:rPr lang="en-US" sz="2000" b="1" dirty="0"/>
              <a:t> stage interventions: </a:t>
            </a:r>
          </a:p>
          <a:p>
            <a:pPr lvl="1"/>
            <a:r>
              <a:rPr lang="en-US" sz="2000" dirty="0" err="1"/>
              <a:t>Randomisation</a:t>
            </a:r>
            <a:r>
              <a:rPr lang="en-US" sz="2000" dirty="0"/>
              <a:t> 1 A: (1:1:1)</a:t>
            </a:r>
          </a:p>
          <a:p>
            <a:pPr marL="0" indent="0">
              <a:buFont typeface="Arial" panose="020B0604020202020204" pitchFamily="34" charset="0"/>
              <a:buNone/>
            </a:pPr>
            <a:r>
              <a:rPr lang="en-US" sz="2000" dirty="0"/>
              <a:t>	No additional treatment</a:t>
            </a:r>
          </a:p>
          <a:p>
            <a:pPr marL="0" indent="0">
              <a:buFont typeface="Arial" panose="020B0604020202020204" pitchFamily="34" charset="0"/>
              <a:buNone/>
            </a:pPr>
            <a:r>
              <a:rPr lang="en-US" sz="2000" dirty="0"/>
              <a:t>	IVIg</a:t>
            </a:r>
          </a:p>
          <a:p>
            <a:pPr marL="0" indent="0">
              <a:buFont typeface="Arial" panose="020B0604020202020204" pitchFamily="34" charset="0"/>
              <a:buNone/>
            </a:pPr>
            <a:r>
              <a:rPr lang="en-US" sz="2000" dirty="0"/>
              <a:t>	Methylprednisolone</a:t>
            </a:r>
          </a:p>
          <a:p>
            <a:pPr lvl="1"/>
            <a:r>
              <a:rPr lang="en-US" sz="2000" dirty="0" err="1"/>
              <a:t>Randomisation</a:t>
            </a:r>
            <a:r>
              <a:rPr lang="en-US" sz="2000" dirty="0"/>
              <a:t> 1 B: </a:t>
            </a:r>
            <a:r>
              <a:rPr lang="en-US" sz="2000" b="1" dirty="0"/>
              <a:t>No options for this indication</a:t>
            </a:r>
            <a:endParaRPr lang="en-US" sz="2000" dirty="0"/>
          </a:p>
          <a:p>
            <a:pPr marL="0" indent="0">
              <a:buFont typeface="Arial" panose="020B0604020202020204" pitchFamily="34" charset="0"/>
              <a:buNone/>
            </a:pPr>
            <a:r>
              <a:rPr lang="en-US" sz="2000" dirty="0"/>
              <a:t>2</a:t>
            </a:r>
            <a:r>
              <a:rPr lang="en-US" sz="2000" baseline="30000" dirty="0"/>
              <a:t>nd</a:t>
            </a:r>
            <a:r>
              <a:rPr lang="en-US" sz="2000" dirty="0"/>
              <a:t> stage interventions: </a:t>
            </a:r>
            <a:r>
              <a:rPr lang="en-US" sz="2000" b="1" dirty="0"/>
              <a:t>only open to children &gt; 1year of age </a:t>
            </a:r>
            <a:r>
              <a:rPr lang="en-US" sz="2000" dirty="0"/>
              <a:t>(2:2:1)</a:t>
            </a:r>
          </a:p>
          <a:p>
            <a:pPr marL="0" indent="0">
              <a:buFont typeface="Arial" panose="020B0604020202020204" pitchFamily="34" charset="0"/>
              <a:buNone/>
            </a:pPr>
            <a:r>
              <a:rPr lang="en-US" sz="2000" dirty="0"/>
              <a:t>	Tocilizumab</a:t>
            </a:r>
          </a:p>
          <a:p>
            <a:pPr marL="0" indent="0">
              <a:buFont typeface="Arial" panose="020B0604020202020204" pitchFamily="34" charset="0"/>
              <a:buNone/>
            </a:pPr>
            <a:r>
              <a:rPr lang="en-US" sz="2000" dirty="0"/>
              <a:t>	Anakinra</a:t>
            </a:r>
          </a:p>
          <a:p>
            <a:pPr marL="0" indent="0">
              <a:buNone/>
            </a:pPr>
            <a:r>
              <a:rPr lang="en-US" sz="2000" dirty="0"/>
              <a:t>	No additional treatment 	</a:t>
            </a:r>
          </a:p>
        </p:txBody>
      </p:sp>
    </p:spTree>
    <p:extLst>
      <p:ext uri="{BB962C8B-B14F-4D97-AF65-F5344CB8AC3E}">
        <p14:creationId xmlns:p14="http://schemas.microsoft.com/office/powerpoint/2010/main" val="3918219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7" name="Straight Arrow Connector 36">
            <a:extLst>
              <a:ext uri="{FF2B5EF4-FFF2-40B4-BE49-F238E27FC236}">
                <a16:creationId xmlns:a16="http://schemas.microsoft.com/office/drawing/2014/main" id="{982E6D38-183F-7B41-999A-CEBBEF1A3CD9}"/>
              </a:ext>
            </a:extLst>
          </p:cNvPr>
          <p:cNvCxnSpPr>
            <a:cxnSpLocks/>
          </p:cNvCxnSpPr>
          <p:nvPr/>
        </p:nvCxnSpPr>
        <p:spPr>
          <a:xfrm>
            <a:off x="6709011" y="1893393"/>
            <a:ext cx="0" cy="720000"/>
          </a:xfrm>
          <a:prstGeom prst="straightConnector1">
            <a:avLst/>
          </a:prstGeom>
          <a:noFill/>
          <a:ln w="41275" cap="flat" cmpd="sng" algn="ctr">
            <a:solidFill>
              <a:srgbClr val="4472C4"/>
            </a:solidFill>
            <a:prstDash val="solid"/>
            <a:miter lim="800000"/>
            <a:tailEnd type="triangle"/>
          </a:ln>
          <a:effectLst/>
        </p:spPr>
      </p:cxnSp>
      <p:sp>
        <p:nvSpPr>
          <p:cNvPr id="38" name="TextBox 37">
            <a:extLst>
              <a:ext uri="{FF2B5EF4-FFF2-40B4-BE49-F238E27FC236}">
                <a16:creationId xmlns:a16="http://schemas.microsoft.com/office/drawing/2014/main" id="{08E1C66A-9DE5-6949-A69E-A0A0F56C0559}"/>
              </a:ext>
            </a:extLst>
          </p:cNvPr>
          <p:cNvSpPr txBox="1"/>
          <p:nvPr/>
        </p:nvSpPr>
        <p:spPr>
          <a:xfrm>
            <a:off x="6488508" y="2188183"/>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Yes</a:t>
            </a:r>
            <a:endParaRPr kumimoji="0" lang="en-US" sz="1600" b="0" i="0" u="none" strike="noStrike" kern="0" cap="none" spc="0" normalizeH="0" baseline="0" noProof="0" dirty="0">
              <a:ln>
                <a:noFill/>
              </a:ln>
              <a:solidFill>
                <a:prstClr val="black"/>
              </a:solidFill>
              <a:effectLst/>
              <a:uLnTx/>
              <a:uFillTx/>
            </a:endParaRPr>
          </a:p>
        </p:txBody>
      </p:sp>
      <p:sp>
        <p:nvSpPr>
          <p:cNvPr id="2" name="Title 1">
            <a:extLst>
              <a:ext uri="{FF2B5EF4-FFF2-40B4-BE49-F238E27FC236}">
                <a16:creationId xmlns:a16="http://schemas.microsoft.com/office/drawing/2014/main" id="{887A4AF6-A299-0E4C-A782-C897117C81CD}"/>
              </a:ext>
            </a:extLst>
          </p:cNvPr>
          <p:cNvSpPr>
            <a:spLocks noGrp="1"/>
          </p:cNvSpPr>
          <p:nvPr>
            <p:ph type="title"/>
          </p:nvPr>
        </p:nvSpPr>
        <p:spPr>
          <a:xfrm>
            <a:off x="838200" y="14741"/>
            <a:ext cx="7937810" cy="1325563"/>
          </a:xfrm>
        </p:spPr>
        <p:txBody>
          <a:bodyPr/>
          <a:lstStyle/>
          <a:p>
            <a:r>
              <a:rPr lang="en-US" dirty="0"/>
              <a:t>Acute respiratory presentation of COVID-19 scenario</a:t>
            </a:r>
          </a:p>
        </p:txBody>
      </p:sp>
      <p:sp>
        <p:nvSpPr>
          <p:cNvPr id="24" name="Rounded Rectangle 23">
            <a:extLst>
              <a:ext uri="{FF2B5EF4-FFF2-40B4-BE49-F238E27FC236}">
                <a16:creationId xmlns:a16="http://schemas.microsoft.com/office/drawing/2014/main" id="{D746A394-F16F-2F46-B7D6-36B071313C9D}"/>
              </a:ext>
            </a:extLst>
          </p:cNvPr>
          <p:cNvSpPr/>
          <p:nvPr/>
        </p:nvSpPr>
        <p:spPr>
          <a:xfrm>
            <a:off x="825137" y="2546980"/>
            <a:ext cx="4596136" cy="3374377"/>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lvl="0">
              <a:defRPr/>
            </a:pPr>
            <a:r>
              <a:rPr kumimoji="0" lang="en-US" sz="1600" b="1" i="0" u="none" strike="noStrike" kern="0" cap="none" spc="0" normalizeH="0" baseline="0" noProof="0" dirty="0">
                <a:ln>
                  <a:noFill/>
                </a:ln>
                <a:solidFill>
                  <a:prstClr val="white"/>
                </a:solidFill>
                <a:effectLst/>
                <a:uLnTx/>
                <a:uFillTx/>
                <a:latin typeface="Calibri" panose="020F0502020204030204"/>
                <a:ea typeface="+mn-ea"/>
                <a:cs typeface="+mn-cs"/>
              </a:rPr>
              <a:t>Child </a:t>
            </a:r>
            <a:r>
              <a:rPr lang="en-GB" sz="1600" b="1" dirty="0">
                <a:solidFill>
                  <a:schemeClr val="bg1"/>
                </a:solidFill>
              </a:rPr>
              <a:t>≥ 2 years of age </a:t>
            </a:r>
            <a:endParaRPr lang="en-GB" sz="1600" kern="0" dirty="0">
              <a:solidFill>
                <a:prstClr val="white"/>
              </a:solidFill>
              <a:latin typeface="Calibri" panose="020F0502020204030204"/>
            </a:endParaRPr>
          </a:p>
          <a:p>
            <a:pPr lvl="0">
              <a:defRPr/>
            </a:pPr>
            <a:endParaRPr lang="en-GB" sz="1600" kern="0" dirty="0">
              <a:solidFill>
                <a:prstClr val="white"/>
              </a:solidFill>
              <a:latin typeface="Calibri" panose="020F0502020204030204"/>
            </a:endParaRPr>
          </a:p>
          <a:p>
            <a:pPr lvl="0">
              <a:defRPr/>
            </a:pPr>
            <a:r>
              <a:rPr lang="en-US" sz="1600" kern="0" dirty="0">
                <a:solidFill>
                  <a:prstClr val="white"/>
                </a:solidFill>
                <a:latin typeface="Calibri" panose="020F0502020204030204"/>
              </a:rPr>
              <a:t>Treat according to standard of care</a:t>
            </a:r>
          </a:p>
          <a:p>
            <a:pPr marL="0" marR="0" lvl="0" indent="0" defTabSz="914400" eaLnBrk="1" fontAlgn="auto" latinLnBrk="0" hangingPunct="1">
              <a:lnSpc>
                <a:spcPct val="100000"/>
              </a:lnSpc>
              <a:spcBef>
                <a:spcPts val="0"/>
              </a:spcBef>
              <a:spcAft>
                <a:spcPts val="0"/>
              </a:spcAft>
              <a:buClrTx/>
              <a:buSzTx/>
              <a:buFontTx/>
              <a:buNone/>
              <a:tabLst/>
              <a:defRPr/>
            </a:pPr>
            <a:endParaRPr lang="en-US" sz="1600" kern="0" dirty="0">
              <a:solidFill>
                <a:prstClr val="white"/>
              </a:solidFill>
              <a:latin typeface="Calibri" panose="020F0502020204030204"/>
            </a:endParaRPr>
          </a:p>
          <a:p>
            <a:pPr marL="0" marR="0" lvl="0" indent="0" defTabSz="914400" eaLnBrk="1" fontAlgn="auto" latinLnBrk="0" hangingPunct="1">
              <a:lnSpc>
                <a:spcPct val="100000"/>
              </a:lnSpc>
              <a:spcBef>
                <a:spcPts val="0"/>
              </a:spcBef>
              <a:spcAft>
                <a:spcPts val="0"/>
              </a:spcAft>
              <a:buClrTx/>
              <a:buSzTx/>
              <a:buFontTx/>
              <a:buNone/>
              <a:tabLst/>
              <a:defRPr/>
            </a:pPr>
            <a:r>
              <a:rPr lang="en-US" sz="1600" kern="0" dirty="0" err="1">
                <a:solidFill>
                  <a:prstClr val="white"/>
                </a:solidFill>
                <a:latin typeface="Calibri" panose="020F0502020204030204"/>
              </a:rPr>
              <a:t>Randomise</a:t>
            </a:r>
            <a:r>
              <a:rPr lang="en-US" sz="1600" kern="0" dirty="0">
                <a:solidFill>
                  <a:prstClr val="white"/>
                </a:solidFill>
                <a:latin typeface="Calibri" panose="020F0502020204030204"/>
              </a:rPr>
              <a:t> to 1st stage interventions:</a:t>
            </a:r>
          </a:p>
          <a:p>
            <a:pPr marL="0" marR="0" lvl="0" indent="0" defTabSz="914400" eaLnBrk="1" fontAlgn="auto" latinLnBrk="0" hangingPunct="1">
              <a:lnSpc>
                <a:spcPct val="100000"/>
              </a:lnSpc>
              <a:spcBef>
                <a:spcPts val="0"/>
              </a:spcBef>
              <a:spcAft>
                <a:spcPts val="0"/>
              </a:spcAft>
              <a:buClrTx/>
              <a:buSzTx/>
              <a:buFontTx/>
              <a:buNone/>
              <a:tabLst/>
              <a:defRPr/>
            </a:pPr>
            <a:r>
              <a:rPr lang="en-US" sz="1600" kern="0" dirty="0" err="1">
                <a:solidFill>
                  <a:prstClr val="white"/>
                </a:solidFill>
                <a:latin typeface="Calibri" panose="020F0502020204030204"/>
              </a:rPr>
              <a:t>Randomisation</a:t>
            </a:r>
            <a:r>
              <a:rPr lang="en-US" sz="1600" kern="0" dirty="0">
                <a:solidFill>
                  <a:prstClr val="white"/>
                </a:solidFill>
                <a:latin typeface="Calibri" panose="020F0502020204030204"/>
              </a:rPr>
              <a:t> A:</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i="0" u="none" strike="noStrike" kern="0" cap="none" spc="0" normalizeH="0" baseline="0" noProof="0" dirty="0">
                <a:ln>
                  <a:noFill/>
                </a:ln>
                <a:solidFill>
                  <a:prstClr val="white"/>
                </a:solidFill>
                <a:effectLst/>
                <a:uLnTx/>
                <a:uFillTx/>
                <a:latin typeface="Calibri" panose="020F0502020204030204"/>
                <a:ea typeface="+mn-ea"/>
                <a:cs typeface="+mn-cs"/>
              </a:rPr>
              <a:t>	No additional treatment vs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i="0" u="none" strike="noStrike" kern="0" cap="none" spc="0" normalizeH="0" baseline="0" noProof="0" dirty="0">
                <a:ln>
                  <a:noFill/>
                </a:ln>
                <a:solidFill>
                  <a:prstClr val="white"/>
                </a:solidFill>
                <a:effectLst/>
                <a:uLnTx/>
                <a:uFillTx/>
                <a:latin typeface="Calibri" panose="020F0502020204030204"/>
                <a:ea typeface="+mn-ea"/>
                <a:cs typeface="+mn-cs"/>
              </a:rPr>
              <a:t>	</a:t>
            </a:r>
            <a:r>
              <a:rPr kumimoji="0" lang="en-US" sz="1600" i="0" u="none" strike="noStrike" kern="0" cap="none" spc="0" normalizeH="0" baseline="0" noProof="0" dirty="0" err="1">
                <a:ln>
                  <a:noFill/>
                </a:ln>
                <a:solidFill>
                  <a:prstClr val="white"/>
                </a:solidFill>
                <a:effectLst/>
                <a:uLnTx/>
                <a:uFillTx/>
                <a:latin typeface="Calibri" panose="020F0502020204030204"/>
                <a:ea typeface="+mn-ea"/>
                <a:cs typeface="+mn-cs"/>
              </a:rPr>
              <a:t>baricitinib</a:t>
            </a:r>
            <a:endParaRPr kumimoji="0" lang="en-US" sz="1600"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sz="1600" i="0" u="none" strike="noStrike" kern="0" cap="none" spc="0" normalizeH="0" baseline="0" noProof="0" dirty="0" err="1">
                <a:ln>
                  <a:noFill/>
                </a:ln>
                <a:solidFill>
                  <a:prstClr val="white"/>
                </a:solidFill>
                <a:effectLst/>
                <a:uLnTx/>
                <a:uFillTx/>
                <a:latin typeface="Calibri" panose="020F0502020204030204"/>
                <a:ea typeface="+mn-ea"/>
                <a:cs typeface="+mn-cs"/>
              </a:rPr>
              <a:t>Randomisation</a:t>
            </a:r>
            <a:r>
              <a:rPr kumimoji="0" lang="en-US" sz="1600" i="0" u="none" strike="noStrike" kern="0" cap="none" spc="0" normalizeH="0" baseline="0" noProof="0" dirty="0">
                <a:ln>
                  <a:noFill/>
                </a:ln>
                <a:solidFill>
                  <a:prstClr val="white"/>
                </a:solidFill>
                <a:effectLst/>
                <a:uLnTx/>
                <a:uFillTx/>
                <a:latin typeface="Calibri" panose="020F0502020204030204"/>
                <a:ea typeface="+mn-ea"/>
                <a:cs typeface="+mn-cs"/>
              </a:rPr>
              <a:t> B:</a:t>
            </a:r>
          </a:p>
          <a:p>
            <a:pPr lvl="0">
              <a:defRPr/>
            </a:pPr>
            <a:r>
              <a:rPr kumimoji="0" lang="en-US" sz="1600" i="0" u="none" strike="noStrike" kern="0" cap="none" spc="0" normalizeH="0" baseline="0" noProof="0" dirty="0">
                <a:ln>
                  <a:noFill/>
                </a:ln>
                <a:solidFill>
                  <a:prstClr val="white"/>
                </a:solidFill>
                <a:effectLst/>
                <a:uLnTx/>
                <a:uFillTx/>
                <a:latin typeface="Calibri" panose="020F0502020204030204"/>
                <a:ea typeface="+mn-ea"/>
                <a:cs typeface="+mn-cs"/>
              </a:rPr>
              <a:t>	</a:t>
            </a:r>
            <a:r>
              <a:rPr lang="en-US" sz="1600" kern="0" dirty="0">
                <a:solidFill>
                  <a:prstClr val="white"/>
                </a:solidFill>
              </a:rPr>
              <a:t> </a:t>
            </a:r>
            <a:r>
              <a:rPr lang="en-US" sz="1600" kern="0" dirty="0">
                <a:solidFill>
                  <a:schemeClr val="bg1"/>
                </a:solidFill>
              </a:rPr>
              <a:t>No additional treatment vs </a:t>
            </a:r>
          </a:p>
          <a:p>
            <a:r>
              <a:rPr lang="en-US" sz="1600" kern="0" dirty="0">
                <a:solidFill>
                  <a:schemeClr val="bg1"/>
                </a:solidFill>
              </a:rPr>
              <a:t>	synthetic </a:t>
            </a:r>
            <a:r>
              <a:rPr lang="en-US" sz="1600" kern="0" dirty="0" err="1">
                <a:solidFill>
                  <a:schemeClr val="bg1"/>
                </a:solidFill>
              </a:rPr>
              <a:t>neutralising</a:t>
            </a:r>
            <a:r>
              <a:rPr lang="en-US" sz="1600" kern="0" dirty="0">
                <a:solidFill>
                  <a:schemeClr val="bg1"/>
                </a:solidFill>
              </a:rPr>
              <a:t> antibodies (children </a:t>
            </a:r>
            <a:r>
              <a:rPr lang="en-GB" sz="1600" dirty="0">
                <a:solidFill>
                  <a:schemeClr val="bg1"/>
                </a:solidFill>
              </a:rPr>
              <a:t>≥ 12 years and ≥ 40kg only )</a:t>
            </a:r>
            <a:r>
              <a:rPr lang="en-US" sz="1600" kern="0" dirty="0">
                <a:solidFill>
                  <a:schemeClr val="bg1"/>
                </a:solidFill>
              </a:rPr>
              <a:t>  </a:t>
            </a:r>
            <a:endParaRPr kumimoji="0" lang="en-US" sz="1600" i="0" u="none" strike="noStrike" kern="0" cap="none" spc="0" normalizeH="0" baseline="0" noProof="0" dirty="0">
              <a:ln>
                <a:noFill/>
              </a:ln>
              <a:solidFill>
                <a:schemeClr val="bg1"/>
              </a:solidFill>
              <a:effectLst/>
              <a:uLnTx/>
              <a:uFillTx/>
              <a:latin typeface="Calibri" panose="020F0502020204030204"/>
            </a:endParaRPr>
          </a:p>
        </p:txBody>
      </p:sp>
      <p:sp>
        <p:nvSpPr>
          <p:cNvPr id="25" name="Rounded Rectangle 24">
            <a:extLst>
              <a:ext uri="{FF2B5EF4-FFF2-40B4-BE49-F238E27FC236}">
                <a16:creationId xmlns:a16="http://schemas.microsoft.com/office/drawing/2014/main" id="{A605CF71-9501-C04B-B02D-89DB5AE870C7}"/>
              </a:ext>
            </a:extLst>
          </p:cNvPr>
          <p:cNvSpPr/>
          <p:nvPr/>
        </p:nvSpPr>
        <p:spPr>
          <a:xfrm>
            <a:off x="825136" y="6088586"/>
            <a:ext cx="10879183" cy="685389"/>
          </a:xfrm>
          <a:prstGeom prst="roundRect">
            <a:avLst/>
          </a:prstGeom>
          <a:solidFill>
            <a:srgbClr val="4472C4"/>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26" name="Rounded Rectangle 25">
            <a:extLst>
              <a:ext uri="{FF2B5EF4-FFF2-40B4-BE49-F238E27FC236}">
                <a16:creationId xmlns:a16="http://schemas.microsoft.com/office/drawing/2014/main" id="{A428F532-D1C1-1F46-AC5F-6F4BC926D1B5}"/>
              </a:ext>
            </a:extLst>
          </p:cNvPr>
          <p:cNvSpPr/>
          <p:nvPr/>
        </p:nvSpPr>
        <p:spPr>
          <a:xfrm>
            <a:off x="8023128" y="2546095"/>
            <a:ext cx="3681191" cy="1356619"/>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Not suitable for enrolment into RECOVERY trial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If clinical deterioration, reassess against RCPCH criteria</a:t>
            </a:r>
          </a:p>
        </p:txBody>
      </p:sp>
      <p:cxnSp>
        <p:nvCxnSpPr>
          <p:cNvPr id="27" name="Straight Arrow Connector 26">
            <a:extLst>
              <a:ext uri="{FF2B5EF4-FFF2-40B4-BE49-F238E27FC236}">
                <a16:creationId xmlns:a16="http://schemas.microsoft.com/office/drawing/2014/main" id="{AF619068-46DC-5D45-97DA-F93D7D7F9CAE}"/>
              </a:ext>
            </a:extLst>
          </p:cNvPr>
          <p:cNvCxnSpPr>
            <a:cxnSpLocks/>
          </p:cNvCxnSpPr>
          <p:nvPr/>
        </p:nvCxnSpPr>
        <p:spPr>
          <a:xfrm>
            <a:off x="3423127" y="1833324"/>
            <a:ext cx="0" cy="720000"/>
          </a:xfrm>
          <a:prstGeom prst="straightConnector1">
            <a:avLst/>
          </a:prstGeom>
          <a:noFill/>
          <a:ln w="41275" cap="flat" cmpd="sng" algn="ctr">
            <a:solidFill>
              <a:srgbClr val="4472C4"/>
            </a:solidFill>
            <a:prstDash val="solid"/>
            <a:miter lim="800000"/>
            <a:tailEnd type="triangle"/>
          </a:ln>
          <a:effectLst/>
        </p:spPr>
      </p:cxnSp>
      <p:sp>
        <p:nvSpPr>
          <p:cNvPr id="28" name="TextBox 27">
            <a:extLst>
              <a:ext uri="{FF2B5EF4-FFF2-40B4-BE49-F238E27FC236}">
                <a16:creationId xmlns:a16="http://schemas.microsoft.com/office/drawing/2014/main" id="{504E8DE3-496B-CE41-BCDA-54A8DD80F981}"/>
              </a:ext>
            </a:extLst>
          </p:cNvPr>
          <p:cNvSpPr txBox="1"/>
          <p:nvPr/>
        </p:nvSpPr>
        <p:spPr>
          <a:xfrm>
            <a:off x="3202624" y="2128114"/>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Yes</a:t>
            </a:r>
            <a:endParaRPr kumimoji="0" lang="en-US" sz="1600" b="0" i="0" u="none" strike="noStrike" kern="0" cap="none" spc="0" normalizeH="0" baseline="0" noProof="0" dirty="0">
              <a:ln>
                <a:noFill/>
              </a:ln>
              <a:solidFill>
                <a:prstClr val="black"/>
              </a:solidFill>
              <a:effectLst/>
              <a:uLnTx/>
              <a:uFillTx/>
            </a:endParaRPr>
          </a:p>
        </p:txBody>
      </p:sp>
      <p:cxnSp>
        <p:nvCxnSpPr>
          <p:cNvPr id="29" name="Straight Arrow Connector 28">
            <a:extLst>
              <a:ext uri="{FF2B5EF4-FFF2-40B4-BE49-F238E27FC236}">
                <a16:creationId xmlns:a16="http://schemas.microsoft.com/office/drawing/2014/main" id="{DE2525DA-5A4B-5C44-9FCF-617F41E73010}"/>
              </a:ext>
            </a:extLst>
          </p:cNvPr>
          <p:cNvCxnSpPr>
            <a:cxnSpLocks/>
          </p:cNvCxnSpPr>
          <p:nvPr/>
        </p:nvCxnSpPr>
        <p:spPr>
          <a:xfrm>
            <a:off x="9102469" y="1833324"/>
            <a:ext cx="0" cy="720000"/>
          </a:xfrm>
          <a:prstGeom prst="straightConnector1">
            <a:avLst/>
          </a:prstGeom>
          <a:noFill/>
          <a:ln w="41275" cap="flat" cmpd="sng" algn="ctr">
            <a:solidFill>
              <a:srgbClr val="4472C4"/>
            </a:solidFill>
            <a:prstDash val="solid"/>
            <a:miter lim="800000"/>
            <a:tailEnd type="triangle"/>
          </a:ln>
          <a:effectLst/>
        </p:spPr>
      </p:cxnSp>
      <p:sp>
        <p:nvSpPr>
          <p:cNvPr id="30" name="TextBox 29">
            <a:extLst>
              <a:ext uri="{FF2B5EF4-FFF2-40B4-BE49-F238E27FC236}">
                <a16:creationId xmlns:a16="http://schemas.microsoft.com/office/drawing/2014/main" id="{AD408FB2-AFDC-AA4A-AA2E-3B83011B4726}"/>
              </a:ext>
            </a:extLst>
          </p:cNvPr>
          <p:cNvSpPr txBox="1"/>
          <p:nvPr/>
        </p:nvSpPr>
        <p:spPr>
          <a:xfrm>
            <a:off x="8916248" y="2072608"/>
            <a:ext cx="615816" cy="307777"/>
          </a:xfrm>
          <a:prstGeom prst="rect">
            <a:avLst/>
          </a:prstGeom>
          <a:solidFill>
            <a:sysClr val="window" lastClr="FFFFFF"/>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rPr>
              <a:t>No</a:t>
            </a:r>
            <a:endParaRPr kumimoji="0" lang="en-US" sz="1600" b="0" i="0" u="none" strike="noStrike" kern="0" cap="none" spc="0" normalizeH="0" baseline="0" noProof="0" dirty="0">
              <a:ln>
                <a:noFill/>
              </a:ln>
              <a:solidFill>
                <a:prstClr val="black"/>
              </a:solidFill>
              <a:effectLst/>
              <a:uLnTx/>
              <a:uFillTx/>
            </a:endParaRPr>
          </a:p>
        </p:txBody>
      </p:sp>
      <p:sp>
        <p:nvSpPr>
          <p:cNvPr id="22" name="Rounded Rectangle 21">
            <a:extLst>
              <a:ext uri="{FF2B5EF4-FFF2-40B4-BE49-F238E27FC236}">
                <a16:creationId xmlns:a16="http://schemas.microsoft.com/office/drawing/2014/main" id="{DBD79EAA-94B6-C24E-8F1E-76F31D78CFA3}"/>
              </a:ext>
            </a:extLst>
          </p:cNvPr>
          <p:cNvSpPr/>
          <p:nvPr/>
        </p:nvSpPr>
        <p:spPr>
          <a:xfrm>
            <a:off x="738811" y="1412327"/>
            <a:ext cx="10965508" cy="722702"/>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Child meets RCPCH criteria for treatment of confirmed or suspected COVID-19 in child with acute respiratory presentation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100" b="0" i="0" u="none" strike="noStrike" kern="0" cap="none" spc="0" normalizeH="0" baseline="0" noProof="0" dirty="0" err="1">
                <a:ln>
                  <a:noFill/>
                </a:ln>
                <a:solidFill>
                  <a:prstClr val="white"/>
                </a:solidFill>
                <a:effectLst/>
                <a:uLnTx/>
                <a:uFillTx/>
                <a:latin typeface="Calibri" panose="020F0502020204030204"/>
                <a:ea typeface="+mn-ea"/>
                <a:cs typeface="+mn-cs"/>
              </a:rPr>
              <a:t>www.rcpch.ac.uk</a:t>
            </a:r>
            <a:r>
              <a:rPr kumimoji="0" lang="en-GB" sz="1100" b="0" i="0" u="none" strike="noStrike" kern="0" cap="none" spc="0" normalizeH="0" baseline="0" noProof="0" dirty="0">
                <a:ln>
                  <a:noFill/>
                </a:ln>
                <a:solidFill>
                  <a:prstClr val="white"/>
                </a:solidFill>
                <a:effectLst/>
                <a:uLnTx/>
                <a:uFillTx/>
                <a:latin typeface="Calibri" panose="020F0502020204030204"/>
                <a:ea typeface="+mn-ea"/>
                <a:cs typeface="+mn-cs"/>
              </a:rPr>
              <a:t>/resources/covid-19-clinical-management-children-admitted-hospital-suspected-covid-19</a:t>
            </a:r>
            <a:endParaRPr kumimoji="0" lang="en-US" sz="16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9" name="Rounded Rectangle 18">
            <a:extLst>
              <a:ext uri="{FF2B5EF4-FFF2-40B4-BE49-F238E27FC236}">
                <a16:creationId xmlns:a16="http://schemas.microsoft.com/office/drawing/2014/main" id="{B69E5D7C-FC88-5245-97C0-BA8347EEEE4D}"/>
              </a:ext>
            </a:extLst>
          </p:cNvPr>
          <p:cNvSpPr/>
          <p:nvPr/>
        </p:nvSpPr>
        <p:spPr>
          <a:xfrm>
            <a:off x="8103734" y="4068424"/>
            <a:ext cx="3600585" cy="1936220"/>
          </a:xfrm>
          <a:prstGeom prst="roundRect">
            <a:avLst/>
          </a:prstGeom>
          <a:solidFill>
            <a:srgbClr val="4472C4"/>
          </a:solidFill>
          <a:ln w="44450">
            <a:solidFill>
              <a:srgbClr val="9E315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b="1" dirty="0">
              <a:solidFill>
                <a:schemeClr val="bg1"/>
              </a:solidFill>
            </a:endParaRPr>
          </a:p>
          <a:p>
            <a:r>
              <a:rPr lang="en-US" sz="1400" b="1" dirty="0">
                <a:solidFill>
                  <a:schemeClr val="bg1"/>
                </a:solidFill>
              </a:rPr>
              <a:t>Infants &gt;44 weeks to</a:t>
            </a:r>
          </a:p>
          <a:p>
            <a:r>
              <a:rPr lang="en-US" sz="1400" b="1" dirty="0">
                <a:solidFill>
                  <a:schemeClr val="bg1"/>
                </a:solidFill>
              </a:rPr>
              <a:t>&lt; 2years of age:</a:t>
            </a:r>
          </a:p>
          <a:p>
            <a:endParaRPr lang="en-US" sz="1400" dirty="0">
              <a:solidFill>
                <a:schemeClr val="bg1"/>
              </a:solidFill>
            </a:endParaRPr>
          </a:p>
          <a:p>
            <a:r>
              <a:rPr lang="en-US" sz="1400" dirty="0">
                <a:solidFill>
                  <a:schemeClr val="bg1"/>
                </a:solidFill>
              </a:rPr>
              <a:t>No current options for treatment  in RECOVERY</a:t>
            </a:r>
            <a:endParaRPr lang="en-US" sz="1200" dirty="0">
              <a:solidFill>
                <a:schemeClr val="bg1"/>
              </a:solidFill>
            </a:endParaRPr>
          </a:p>
          <a:p>
            <a:endParaRPr lang="en-US" sz="1400" dirty="0">
              <a:solidFill>
                <a:schemeClr val="bg1"/>
              </a:solidFill>
            </a:endParaRPr>
          </a:p>
        </p:txBody>
      </p:sp>
      <p:sp>
        <p:nvSpPr>
          <p:cNvPr id="36" name="Rounded Rectangle 35">
            <a:extLst>
              <a:ext uri="{FF2B5EF4-FFF2-40B4-BE49-F238E27FC236}">
                <a16:creationId xmlns:a16="http://schemas.microsoft.com/office/drawing/2014/main" id="{5F784FAD-2FF5-2741-8B90-D5E470024E79}"/>
              </a:ext>
            </a:extLst>
          </p:cNvPr>
          <p:cNvSpPr/>
          <p:nvPr/>
        </p:nvSpPr>
        <p:spPr>
          <a:xfrm>
            <a:off x="5607494" y="2635746"/>
            <a:ext cx="2310019" cy="3285611"/>
          </a:xfrm>
          <a:prstGeom prst="roundRect">
            <a:avLst/>
          </a:prstGeom>
          <a:solidFill>
            <a:srgbClr val="4472C4"/>
          </a:solidFill>
          <a:ln w="444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400" dirty="0">
              <a:solidFill>
                <a:schemeClr val="bg1"/>
              </a:solidFill>
            </a:endParaRPr>
          </a:p>
          <a:p>
            <a:r>
              <a:rPr lang="en-US" sz="1400" b="1" dirty="0">
                <a:solidFill>
                  <a:schemeClr val="bg1"/>
                </a:solidFill>
              </a:rPr>
              <a:t>Infants &lt;44 weeks (See neonatal training slide set)</a:t>
            </a:r>
          </a:p>
          <a:p>
            <a:endParaRPr lang="en-US" sz="1400" dirty="0">
              <a:solidFill>
                <a:schemeClr val="bg1"/>
              </a:solidFill>
            </a:endParaRPr>
          </a:p>
          <a:p>
            <a:pPr lvl="0"/>
            <a:r>
              <a:rPr lang="en-GB" sz="1400" b="1" dirty="0">
                <a:solidFill>
                  <a:prstClr val="white"/>
                </a:solidFill>
              </a:rPr>
              <a:t>1</a:t>
            </a:r>
            <a:r>
              <a:rPr lang="en-GB" sz="1400" b="1" baseline="30000" dirty="0">
                <a:solidFill>
                  <a:prstClr val="white"/>
                </a:solidFill>
              </a:rPr>
              <a:t>st</a:t>
            </a:r>
            <a:r>
              <a:rPr lang="en-GB" sz="1400" b="1" dirty="0">
                <a:solidFill>
                  <a:prstClr val="white"/>
                </a:solidFill>
              </a:rPr>
              <a:t> stage interventions:</a:t>
            </a:r>
          </a:p>
          <a:p>
            <a:pPr lvl="0"/>
            <a:r>
              <a:rPr lang="en-GB" sz="1400" dirty="0">
                <a:solidFill>
                  <a:prstClr val="white"/>
                </a:solidFill>
              </a:rPr>
              <a:t>- Randomisation 1 A:</a:t>
            </a:r>
          </a:p>
          <a:p>
            <a:pPr lvl="0"/>
            <a:r>
              <a:rPr lang="en-GB" sz="1400" dirty="0">
                <a:solidFill>
                  <a:prstClr val="white"/>
                </a:solidFill>
              </a:rPr>
              <a:t>Hydrocortisone vs</a:t>
            </a:r>
          </a:p>
          <a:p>
            <a:pPr lvl="0"/>
            <a:r>
              <a:rPr lang="en-GB" sz="1400" dirty="0">
                <a:solidFill>
                  <a:prstClr val="white"/>
                </a:solidFill>
              </a:rPr>
              <a:t>no additional treatment</a:t>
            </a:r>
          </a:p>
          <a:p>
            <a:endParaRPr lang="en-US" sz="1400" dirty="0">
              <a:solidFill>
                <a:schemeClr val="bg1"/>
              </a:solidFill>
            </a:endParaRPr>
          </a:p>
        </p:txBody>
      </p:sp>
    </p:spTree>
    <p:extLst>
      <p:ext uri="{BB962C8B-B14F-4D97-AF65-F5344CB8AC3E}">
        <p14:creationId xmlns:p14="http://schemas.microsoft.com/office/powerpoint/2010/main" val="1799107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RECOVERY for PIMS-TS</a:t>
            </a:r>
          </a:p>
        </p:txBody>
      </p:sp>
      <p:sp>
        <p:nvSpPr>
          <p:cNvPr id="3" name="Content Placeholder 2"/>
          <p:cNvSpPr>
            <a:spLocks noGrp="1"/>
          </p:cNvSpPr>
          <p:nvPr>
            <p:ph idx="1"/>
          </p:nvPr>
        </p:nvSpPr>
        <p:spPr>
          <a:xfrm>
            <a:off x="321321" y="1495284"/>
            <a:ext cx="11586199" cy="5169676"/>
          </a:xfrm>
        </p:spPr>
        <p:txBody>
          <a:bodyPr>
            <a:normAutofit fontScale="92500" lnSpcReduction="10000"/>
          </a:bodyPr>
          <a:lstStyle/>
          <a:p>
            <a:pPr marL="0" indent="0">
              <a:buNone/>
            </a:pPr>
            <a:r>
              <a:rPr lang="en-GB" b="1" dirty="0"/>
              <a:t>Aim: compare steroids vs no additional treatment (in presence and absence of IVIg) and IVIg vs no additional treatment (in presence and absence of steroids).</a:t>
            </a:r>
          </a:p>
          <a:p>
            <a:pPr marL="0" indent="0">
              <a:buNone/>
            </a:pPr>
            <a:r>
              <a:rPr lang="en-GB" b="1" dirty="0"/>
              <a:t>This design:</a:t>
            </a:r>
          </a:p>
          <a:p>
            <a:pPr lvl="0"/>
            <a:r>
              <a:rPr lang="en-GB" dirty="0"/>
              <a:t>Allow investigators to use no treatment, IVIg or steroids or as standard care if deemed necessary</a:t>
            </a:r>
          </a:p>
          <a:p>
            <a:pPr lvl="0"/>
            <a:r>
              <a:rPr lang="en-GB" dirty="0"/>
              <a:t>Allow effects of steroids and IVIg to be compared with no additional treatment separately (in presence and absence of other drug)</a:t>
            </a:r>
          </a:p>
          <a:p>
            <a:pPr lvl="0"/>
            <a:r>
              <a:rPr lang="en-GB" dirty="0"/>
              <a:t>Allow wide spectrum of severity to be recruited because some treatment can be guaranteed but not absolutely required</a:t>
            </a:r>
          </a:p>
          <a:p>
            <a:pPr lvl="0"/>
            <a:r>
              <a:rPr lang="en-GB" dirty="0"/>
              <a:t>Second randomisation to tocilizumab and anakinra is available. </a:t>
            </a:r>
          </a:p>
          <a:p>
            <a:pPr lvl="0"/>
            <a:r>
              <a:rPr lang="en-GB" dirty="0"/>
              <a:t>Also collects baseline use of steroids/IVIg at second randomisation (although not recommended this is in case clinicians go off-protocol in-between two randomisations)</a:t>
            </a:r>
          </a:p>
        </p:txBody>
      </p:sp>
    </p:spTree>
    <p:extLst>
      <p:ext uri="{BB962C8B-B14F-4D97-AF65-F5344CB8AC3E}">
        <p14:creationId xmlns:p14="http://schemas.microsoft.com/office/powerpoint/2010/main" val="1841015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56EC42D-AAA1-4823-A3E6-A59FF51AF405}"/>
              </a:ext>
            </a:extLst>
          </p:cNvPr>
          <p:cNvSpPr>
            <a:spLocks noGrp="1"/>
          </p:cNvSpPr>
          <p:nvPr>
            <p:ph type="title"/>
          </p:nvPr>
        </p:nvSpPr>
        <p:spPr>
          <a:xfrm>
            <a:off x="838200" y="14741"/>
            <a:ext cx="10515600" cy="1325563"/>
          </a:xfrm>
        </p:spPr>
        <p:txBody>
          <a:bodyPr/>
          <a:lstStyle/>
          <a:p>
            <a:r>
              <a:rPr lang="en-GB" dirty="0"/>
              <a:t>PIMS-TS Scenarios</a:t>
            </a:r>
          </a:p>
        </p:txBody>
      </p:sp>
      <p:sp>
        <p:nvSpPr>
          <p:cNvPr id="4" name="TextBox 3">
            <a:extLst>
              <a:ext uri="{FF2B5EF4-FFF2-40B4-BE49-F238E27FC236}">
                <a16:creationId xmlns:a16="http://schemas.microsoft.com/office/drawing/2014/main" id="{5961D21D-DECF-49BE-9D8A-C1C81451B8C2}"/>
              </a:ext>
            </a:extLst>
          </p:cNvPr>
          <p:cNvSpPr txBox="1"/>
          <p:nvPr/>
        </p:nvSpPr>
        <p:spPr>
          <a:xfrm>
            <a:off x="2321859"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1</a:t>
            </a:r>
          </a:p>
        </p:txBody>
      </p:sp>
      <p:sp>
        <p:nvSpPr>
          <p:cNvPr id="5" name="TextBox 4">
            <a:extLst>
              <a:ext uri="{FF2B5EF4-FFF2-40B4-BE49-F238E27FC236}">
                <a16:creationId xmlns:a16="http://schemas.microsoft.com/office/drawing/2014/main" id="{488C6216-2027-443C-816A-562E55FDDABB}"/>
              </a:ext>
            </a:extLst>
          </p:cNvPr>
          <p:cNvSpPr txBox="1"/>
          <p:nvPr/>
        </p:nvSpPr>
        <p:spPr>
          <a:xfrm>
            <a:off x="4720454"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2</a:t>
            </a:r>
          </a:p>
        </p:txBody>
      </p:sp>
      <p:sp>
        <p:nvSpPr>
          <p:cNvPr id="6" name="TextBox 5">
            <a:extLst>
              <a:ext uri="{FF2B5EF4-FFF2-40B4-BE49-F238E27FC236}">
                <a16:creationId xmlns:a16="http://schemas.microsoft.com/office/drawing/2014/main" id="{4E1BA181-7F45-4F7D-885A-9735019AE75C}"/>
              </a:ext>
            </a:extLst>
          </p:cNvPr>
          <p:cNvSpPr txBox="1"/>
          <p:nvPr/>
        </p:nvSpPr>
        <p:spPr>
          <a:xfrm>
            <a:off x="7119049"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3</a:t>
            </a:r>
          </a:p>
        </p:txBody>
      </p:sp>
      <p:sp>
        <p:nvSpPr>
          <p:cNvPr id="9" name="TextBox 8">
            <a:extLst>
              <a:ext uri="{FF2B5EF4-FFF2-40B4-BE49-F238E27FC236}">
                <a16:creationId xmlns:a16="http://schemas.microsoft.com/office/drawing/2014/main" id="{E1E8BC0C-FF15-4890-9645-1CA8DA15EAA4}"/>
              </a:ext>
            </a:extLst>
          </p:cNvPr>
          <p:cNvSpPr txBox="1"/>
          <p:nvPr/>
        </p:nvSpPr>
        <p:spPr>
          <a:xfrm>
            <a:off x="9517644" y="5026659"/>
            <a:ext cx="326572" cy="369332"/>
          </a:xfrm>
          <a:prstGeom prst="rect">
            <a:avLst/>
          </a:prstGeom>
          <a:solidFill>
            <a:schemeClr val="bg1"/>
          </a:solidFill>
          <a:ln w="28575">
            <a:solidFill>
              <a:srgbClr val="9E3159"/>
            </a:solidFill>
          </a:ln>
        </p:spPr>
        <p:txBody>
          <a:bodyPr wrap="square" rtlCol="0">
            <a:spAutoFit/>
          </a:bodyPr>
          <a:lstStyle/>
          <a:p>
            <a:r>
              <a:rPr lang="en-GB" b="1" dirty="0">
                <a:solidFill>
                  <a:srgbClr val="9E3159"/>
                </a:solidFill>
              </a:rPr>
              <a:t>4</a:t>
            </a:r>
          </a:p>
        </p:txBody>
      </p:sp>
      <p:sp>
        <p:nvSpPr>
          <p:cNvPr id="32" name="Rounded Rectangle 31">
            <a:extLst>
              <a:ext uri="{FF2B5EF4-FFF2-40B4-BE49-F238E27FC236}">
                <a16:creationId xmlns:a16="http://schemas.microsoft.com/office/drawing/2014/main" id="{6A322BBB-C7F2-444E-8333-23DB23562CBD}"/>
              </a:ext>
            </a:extLst>
          </p:cNvPr>
          <p:cNvSpPr/>
          <p:nvPr/>
        </p:nvSpPr>
        <p:spPr>
          <a:xfrm>
            <a:off x="2321859" y="1645896"/>
            <a:ext cx="7513221" cy="426731"/>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Patient with PIMS-TS enrolled in RECOVERY</a:t>
            </a:r>
          </a:p>
        </p:txBody>
      </p:sp>
      <p:sp>
        <p:nvSpPr>
          <p:cNvPr id="33" name="Rounded Rectangle 32">
            <a:extLst>
              <a:ext uri="{FF2B5EF4-FFF2-40B4-BE49-F238E27FC236}">
                <a16:creationId xmlns:a16="http://schemas.microsoft.com/office/drawing/2014/main" id="{02F3751A-B35F-7D41-916F-B201815B30C0}"/>
              </a:ext>
            </a:extLst>
          </p:cNvPr>
          <p:cNvSpPr/>
          <p:nvPr/>
        </p:nvSpPr>
        <p:spPr>
          <a:xfrm>
            <a:off x="2334318" y="2696287"/>
            <a:ext cx="7509898" cy="426731"/>
          </a:xfrm>
          <a:prstGeom prst="round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Patient received </a:t>
            </a:r>
            <a:r>
              <a:rPr kumimoji="0" lang="en-US" b="0" i="0" u="none" strike="noStrike" kern="0" cap="none" spc="0" normalizeH="0" baseline="0" noProof="0" dirty="0" err="1">
                <a:ln>
                  <a:noFill/>
                </a:ln>
                <a:solidFill>
                  <a:prstClr val="white"/>
                </a:solidFill>
                <a:effectLst/>
                <a:uLnTx/>
                <a:uFillTx/>
                <a:latin typeface="Calibri" panose="020F0502020204030204"/>
                <a:ea typeface="+mn-ea"/>
                <a:cs typeface="+mn-cs"/>
              </a:rPr>
              <a:t>IVIg</a:t>
            </a:r>
            <a:r>
              <a:rPr kumimoji="0" lang="en-US" b="0" i="0" u="none" strike="noStrike" kern="0" cap="none" spc="0" normalizeH="0" baseline="0" noProof="0" dirty="0">
                <a:ln>
                  <a:noFill/>
                </a:ln>
                <a:solidFill>
                  <a:prstClr val="white"/>
                </a:solidFill>
                <a:effectLst/>
                <a:uLnTx/>
                <a:uFillTx/>
                <a:latin typeface="Calibri" panose="020F0502020204030204"/>
                <a:ea typeface="+mn-ea"/>
                <a:cs typeface="+mn-cs"/>
              </a:rPr>
              <a:t> or corticosteroids prior to enrolment? </a:t>
            </a:r>
          </a:p>
        </p:txBody>
      </p:sp>
      <p:cxnSp>
        <p:nvCxnSpPr>
          <p:cNvPr id="37" name="Straight Connector 36">
            <a:extLst>
              <a:ext uri="{FF2B5EF4-FFF2-40B4-BE49-F238E27FC236}">
                <a16:creationId xmlns:a16="http://schemas.microsoft.com/office/drawing/2014/main" id="{BDF33287-DD2A-3742-BB11-2E39067CE6AE}"/>
              </a:ext>
            </a:extLst>
          </p:cNvPr>
          <p:cNvCxnSpPr>
            <a:cxnSpLocks/>
          </p:cNvCxnSpPr>
          <p:nvPr/>
        </p:nvCxnSpPr>
        <p:spPr>
          <a:xfrm>
            <a:off x="2485145" y="3656419"/>
            <a:ext cx="7195785" cy="0"/>
          </a:xfrm>
          <a:prstGeom prst="line">
            <a:avLst/>
          </a:prstGeom>
          <a:noFill/>
          <a:ln w="41275" cap="flat" cmpd="sng" algn="ctr">
            <a:solidFill>
              <a:srgbClr val="4472C4"/>
            </a:solidFill>
            <a:prstDash val="solid"/>
            <a:miter lim="800000"/>
          </a:ln>
          <a:effectLst/>
        </p:spPr>
      </p:cxnSp>
      <p:cxnSp>
        <p:nvCxnSpPr>
          <p:cNvPr id="50" name="Straight Arrow Connector 49">
            <a:extLst>
              <a:ext uri="{FF2B5EF4-FFF2-40B4-BE49-F238E27FC236}">
                <a16:creationId xmlns:a16="http://schemas.microsoft.com/office/drawing/2014/main" id="{C22D7D96-B9FF-2D46-AEB2-01120D8B820A}"/>
              </a:ext>
            </a:extLst>
          </p:cNvPr>
          <p:cNvCxnSpPr>
            <a:cxnSpLocks/>
          </p:cNvCxnSpPr>
          <p:nvPr/>
        </p:nvCxnSpPr>
        <p:spPr>
          <a:xfrm>
            <a:off x="9667730" y="3647631"/>
            <a:ext cx="0" cy="1368000"/>
          </a:xfrm>
          <a:prstGeom prst="straightConnector1">
            <a:avLst/>
          </a:prstGeom>
          <a:noFill/>
          <a:ln w="44450" cap="flat" cmpd="sng" algn="ctr">
            <a:solidFill>
              <a:srgbClr val="4472C4"/>
            </a:solidFill>
            <a:prstDash val="solid"/>
            <a:miter lim="800000"/>
            <a:tailEnd type="triangle"/>
          </a:ln>
          <a:effectLst/>
        </p:spPr>
      </p:cxnSp>
      <p:cxnSp>
        <p:nvCxnSpPr>
          <p:cNvPr id="52" name="Straight Arrow Connector 51">
            <a:extLst>
              <a:ext uri="{FF2B5EF4-FFF2-40B4-BE49-F238E27FC236}">
                <a16:creationId xmlns:a16="http://schemas.microsoft.com/office/drawing/2014/main" id="{F5162342-EE31-E546-89EF-9133F9EBFC80}"/>
              </a:ext>
            </a:extLst>
          </p:cNvPr>
          <p:cNvCxnSpPr>
            <a:cxnSpLocks/>
            <a:stCxn id="32" idx="2"/>
          </p:cNvCxnSpPr>
          <p:nvPr/>
        </p:nvCxnSpPr>
        <p:spPr>
          <a:xfrm>
            <a:off x="6078470" y="2072627"/>
            <a:ext cx="17530" cy="623660"/>
          </a:xfrm>
          <a:prstGeom prst="straightConnector1">
            <a:avLst/>
          </a:prstGeom>
          <a:noFill/>
          <a:ln w="28575" cap="flat" cmpd="sng" algn="ctr">
            <a:solidFill>
              <a:srgbClr val="4472C4"/>
            </a:solidFill>
            <a:prstDash val="solid"/>
            <a:miter lim="800000"/>
            <a:tailEnd type="triangle"/>
          </a:ln>
          <a:effectLst/>
        </p:spPr>
      </p:cxnSp>
      <p:cxnSp>
        <p:nvCxnSpPr>
          <p:cNvPr id="54" name="Straight Arrow Connector 53">
            <a:extLst>
              <a:ext uri="{FF2B5EF4-FFF2-40B4-BE49-F238E27FC236}">
                <a16:creationId xmlns:a16="http://schemas.microsoft.com/office/drawing/2014/main" id="{A01F9A92-5B49-BE47-B31D-69D3E144944C}"/>
              </a:ext>
            </a:extLst>
          </p:cNvPr>
          <p:cNvCxnSpPr>
            <a:cxnSpLocks/>
          </p:cNvCxnSpPr>
          <p:nvPr/>
        </p:nvCxnSpPr>
        <p:spPr>
          <a:xfrm>
            <a:off x="6096000" y="3028802"/>
            <a:ext cx="17530" cy="623660"/>
          </a:xfrm>
          <a:prstGeom prst="straightConnector1">
            <a:avLst/>
          </a:prstGeom>
          <a:noFill/>
          <a:ln w="28575" cap="flat" cmpd="sng" algn="ctr">
            <a:solidFill>
              <a:srgbClr val="4472C4"/>
            </a:solidFill>
            <a:prstDash val="solid"/>
            <a:miter lim="800000"/>
            <a:headEnd type="none"/>
            <a:tailEnd type="none"/>
          </a:ln>
          <a:effectLst/>
        </p:spPr>
      </p:cxnSp>
      <p:cxnSp>
        <p:nvCxnSpPr>
          <p:cNvPr id="21" name="Straight Arrow Connector 20">
            <a:extLst>
              <a:ext uri="{FF2B5EF4-FFF2-40B4-BE49-F238E27FC236}">
                <a16:creationId xmlns:a16="http://schemas.microsoft.com/office/drawing/2014/main" id="{7A101EDF-643B-364D-AD4E-1273B0BE79EA}"/>
              </a:ext>
            </a:extLst>
          </p:cNvPr>
          <p:cNvCxnSpPr>
            <a:cxnSpLocks/>
          </p:cNvCxnSpPr>
          <p:nvPr/>
        </p:nvCxnSpPr>
        <p:spPr>
          <a:xfrm>
            <a:off x="7282335" y="3637652"/>
            <a:ext cx="0" cy="1368000"/>
          </a:xfrm>
          <a:prstGeom prst="straightConnector1">
            <a:avLst/>
          </a:prstGeom>
          <a:noFill/>
          <a:ln w="44450" cap="flat" cmpd="sng" algn="ctr">
            <a:solidFill>
              <a:srgbClr val="4472C4"/>
            </a:solidFill>
            <a:prstDash val="solid"/>
            <a:miter lim="800000"/>
            <a:tailEnd type="triangle"/>
          </a:ln>
          <a:effectLst/>
        </p:spPr>
      </p:cxnSp>
      <p:cxnSp>
        <p:nvCxnSpPr>
          <p:cNvPr id="22" name="Straight Arrow Connector 21">
            <a:extLst>
              <a:ext uri="{FF2B5EF4-FFF2-40B4-BE49-F238E27FC236}">
                <a16:creationId xmlns:a16="http://schemas.microsoft.com/office/drawing/2014/main" id="{153D5E20-56F5-6041-9C03-14854618C0C1}"/>
              </a:ext>
            </a:extLst>
          </p:cNvPr>
          <p:cNvCxnSpPr>
            <a:cxnSpLocks/>
          </p:cNvCxnSpPr>
          <p:nvPr/>
        </p:nvCxnSpPr>
        <p:spPr>
          <a:xfrm>
            <a:off x="4883740" y="3637652"/>
            <a:ext cx="0" cy="1368000"/>
          </a:xfrm>
          <a:prstGeom prst="straightConnector1">
            <a:avLst/>
          </a:prstGeom>
          <a:noFill/>
          <a:ln w="44450" cap="flat" cmpd="sng" algn="ctr">
            <a:solidFill>
              <a:srgbClr val="4472C4"/>
            </a:solidFill>
            <a:prstDash val="solid"/>
            <a:miter lim="800000"/>
            <a:tailEnd type="triangle"/>
          </a:ln>
          <a:effectLst/>
        </p:spPr>
      </p:cxnSp>
      <p:cxnSp>
        <p:nvCxnSpPr>
          <p:cNvPr id="23" name="Straight Arrow Connector 22">
            <a:extLst>
              <a:ext uri="{FF2B5EF4-FFF2-40B4-BE49-F238E27FC236}">
                <a16:creationId xmlns:a16="http://schemas.microsoft.com/office/drawing/2014/main" id="{740182CF-2AD5-CE48-A6C3-64F49A4AD774}"/>
              </a:ext>
            </a:extLst>
          </p:cNvPr>
          <p:cNvCxnSpPr>
            <a:cxnSpLocks/>
          </p:cNvCxnSpPr>
          <p:nvPr/>
        </p:nvCxnSpPr>
        <p:spPr>
          <a:xfrm>
            <a:off x="2485145" y="3637652"/>
            <a:ext cx="0" cy="1368000"/>
          </a:xfrm>
          <a:prstGeom prst="straightConnector1">
            <a:avLst/>
          </a:prstGeom>
          <a:noFill/>
          <a:ln w="44450" cap="flat" cmpd="sng" algn="ctr">
            <a:solidFill>
              <a:srgbClr val="4472C4"/>
            </a:solidFill>
            <a:prstDash val="solid"/>
            <a:miter lim="800000"/>
            <a:tailEnd type="triangle"/>
          </a:ln>
          <a:effectLst/>
        </p:spPr>
      </p:cxnSp>
      <p:sp>
        <p:nvSpPr>
          <p:cNvPr id="38" name="TextBox 37">
            <a:extLst>
              <a:ext uri="{FF2B5EF4-FFF2-40B4-BE49-F238E27FC236}">
                <a16:creationId xmlns:a16="http://schemas.microsoft.com/office/drawing/2014/main" id="{1E24B025-E4FC-7642-B9B3-B4183F9C786C}"/>
              </a:ext>
            </a:extLst>
          </p:cNvPr>
          <p:cNvSpPr txBox="1"/>
          <p:nvPr/>
        </p:nvSpPr>
        <p:spPr>
          <a:xfrm>
            <a:off x="2282987" y="3952320"/>
            <a:ext cx="958995" cy="369332"/>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No</a:t>
            </a:r>
            <a:endParaRPr kumimoji="0" lang="en-US" sz="1100" b="0" i="0" u="none" strike="noStrike" kern="0" cap="none" spc="0" normalizeH="0" baseline="0" noProof="0" dirty="0">
              <a:ln>
                <a:noFill/>
              </a:ln>
              <a:solidFill>
                <a:prstClr val="black"/>
              </a:solidFill>
              <a:effectLst/>
              <a:uLnTx/>
              <a:uFillTx/>
            </a:endParaRPr>
          </a:p>
        </p:txBody>
      </p:sp>
      <p:sp>
        <p:nvSpPr>
          <p:cNvPr id="47" name="TextBox 46">
            <a:extLst>
              <a:ext uri="{FF2B5EF4-FFF2-40B4-BE49-F238E27FC236}">
                <a16:creationId xmlns:a16="http://schemas.microsoft.com/office/drawing/2014/main" id="{210D5314-C126-0D4F-8034-4C9A2E92425E}"/>
              </a:ext>
            </a:extLst>
          </p:cNvPr>
          <p:cNvSpPr txBox="1"/>
          <p:nvPr/>
        </p:nvSpPr>
        <p:spPr>
          <a:xfrm>
            <a:off x="4650121" y="3972207"/>
            <a:ext cx="958995" cy="646331"/>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err="1">
                <a:ln>
                  <a:noFill/>
                </a:ln>
                <a:solidFill>
                  <a:prstClr val="black"/>
                </a:solidFill>
                <a:effectLst/>
                <a:uLnTx/>
                <a:uFillTx/>
              </a:rPr>
              <a:t>IVIg</a:t>
            </a:r>
            <a:r>
              <a:rPr kumimoji="0" lang="en-US" b="0" i="0" u="none" strike="noStrike" kern="0" cap="none" spc="0" normalizeH="0" baseline="0" noProof="0" dirty="0">
                <a:ln>
                  <a:noFill/>
                </a:ln>
                <a:solidFill>
                  <a:prstClr val="black"/>
                </a:solidFill>
                <a:effectLst/>
                <a:uLnTx/>
                <a:uFillTx/>
              </a:rPr>
              <a:t> given</a:t>
            </a:r>
            <a:endParaRPr kumimoji="0" lang="en-US" sz="1100" b="0" i="0" u="none" strike="noStrike" kern="0" cap="none" spc="0" normalizeH="0" baseline="0" noProof="0" dirty="0">
              <a:ln>
                <a:noFill/>
              </a:ln>
              <a:solidFill>
                <a:prstClr val="black"/>
              </a:solidFill>
              <a:effectLst/>
              <a:uLnTx/>
              <a:uFillTx/>
            </a:endParaRPr>
          </a:p>
        </p:txBody>
      </p:sp>
      <p:sp>
        <p:nvSpPr>
          <p:cNvPr id="49" name="TextBox 48">
            <a:extLst>
              <a:ext uri="{FF2B5EF4-FFF2-40B4-BE49-F238E27FC236}">
                <a16:creationId xmlns:a16="http://schemas.microsoft.com/office/drawing/2014/main" id="{0540BA63-911D-AF47-A1B1-A330706496E2}"/>
              </a:ext>
            </a:extLst>
          </p:cNvPr>
          <p:cNvSpPr txBox="1"/>
          <p:nvPr/>
        </p:nvSpPr>
        <p:spPr>
          <a:xfrm>
            <a:off x="6796182" y="3912627"/>
            <a:ext cx="1754522" cy="646331"/>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b="0" i="0" u="none" strike="noStrike" kern="0" cap="none" spc="0" normalizeH="0" baseline="0" noProof="0" dirty="0">
                <a:ln>
                  <a:noFill/>
                </a:ln>
                <a:solidFill>
                  <a:prstClr val="black"/>
                </a:solidFill>
                <a:effectLst/>
                <a:uLnTx/>
                <a:uFillTx/>
              </a:rPr>
              <a:t>Corticosteroids given</a:t>
            </a:r>
            <a:endParaRPr kumimoji="0" lang="en-US" sz="1100" b="0" i="0" u="none" strike="noStrike" kern="0" cap="none" spc="0" normalizeH="0" baseline="0" noProof="0" dirty="0">
              <a:ln>
                <a:noFill/>
              </a:ln>
              <a:solidFill>
                <a:prstClr val="black"/>
              </a:solidFill>
              <a:effectLst/>
              <a:uLnTx/>
              <a:uFillTx/>
            </a:endParaRPr>
          </a:p>
        </p:txBody>
      </p:sp>
      <p:sp>
        <p:nvSpPr>
          <p:cNvPr id="51" name="TextBox 50">
            <a:extLst>
              <a:ext uri="{FF2B5EF4-FFF2-40B4-BE49-F238E27FC236}">
                <a16:creationId xmlns:a16="http://schemas.microsoft.com/office/drawing/2014/main" id="{EF3B5621-9F09-3C42-BBF6-86A4C6D48A16}"/>
              </a:ext>
            </a:extLst>
          </p:cNvPr>
          <p:cNvSpPr txBox="1"/>
          <p:nvPr/>
        </p:nvSpPr>
        <p:spPr>
          <a:xfrm>
            <a:off x="9257197" y="3719004"/>
            <a:ext cx="2096603" cy="1015663"/>
          </a:xfrm>
          <a:prstGeom prst="rect">
            <a:avLst/>
          </a:prstGeom>
          <a:solidFill>
            <a:sysClr val="window" lastClr="FFFFFF"/>
          </a:solid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lang="en-US" sz="2000" kern="0" dirty="0" err="1">
                <a:solidFill>
                  <a:prstClr val="black"/>
                </a:solidFill>
              </a:rPr>
              <a:t>IVIg</a:t>
            </a:r>
            <a:r>
              <a:rPr lang="en-US" sz="2000" kern="0" dirty="0">
                <a:solidFill>
                  <a:prstClr val="black"/>
                </a:solidFill>
              </a:rPr>
              <a:t> and corticosteroids given</a:t>
            </a:r>
            <a:endParaRPr kumimoji="0" lang="en-US" sz="20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14070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2B2C-95E3-A048-BC1E-FBA1868E7479}"/>
              </a:ext>
            </a:extLst>
          </p:cNvPr>
          <p:cNvSpPr>
            <a:spLocks noGrp="1"/>
          </p:cNvSpPr>
          <p:nvPr>
            <p:ph type="title"/>
          </p:nvPr>
        </p:nvSpPr>
        <p:spPr>
          <a:xfrm>
            <a:off x="838200" y="14741"/>
            <a:ext cx="8218118" cy="1325563"/>
          </a:xfrm>
        </p:spPr>
        <p:txBody>
          <a:bodyPr>
            <a:noAutofit/>
          </a:bodyPr>
          <a:lstStyle/>
          <a:p>
            <a:r>
              <a:rPr lang="en-US" sz="3200" dirty="0"/>
              <a:t>Scenario 1: Patient with PIMS-TS who has not received treatment* prior to enrolment </a:t>
            </a:r>
            <a:br>
              <a:rPr lang="en-US" sz="3200" dirty="0"/>
            </a:br>
            <a:r>
              <a:rPr lang="en-US" sz="1800" dirty="0"/>
              <a:t>*IVIg, methylprednisolone or equivalent to ≥ 2mg/kg prednisolone</a:t>
            </a:r>
            <a:endParaRPr lang="en-US" sz="3200" dirty="0"/>
          </a:p>
        </p:txBody>
      </p:sp>
      <p:sp>
        <p:nvSpPr>
          <p:cNvPr id="18" name="Rounded Rectangle 17">
            <a:extLst>
              <a:ext uri="{FF2B5EF4-FFF2-40B4-BE49-F238E27FC236}">
                <a16:creationId xmlns:a16="http://schemas.microsoft.com/office/drawing/2014/main" id="{9D528FEE-449F-8C4F-8551-07668C245769}"/>
              </a:ext>
            </a:extLst>
          </p:cNvPr>
          <p:cNvSpPr/>
          <p:nvPr/>
        </p:nvSpPr>
        <p:spPr>
          <a:xfrm>
            <a:off x="838200" y="2000044"/>
            <a:ext cx="10198096" cy="685389"/>
          </a:xfrm>
          <a:prstGeom prst="roundRect">
            <a:avLst/>
          </a:prstGeom>
          <a:solidFill>
            <a:srgbClr val="4472C4"/>
          </a:solidFill>
          <a:ln w="44450" cap="flat" cmpd="sng" algn="ctr">
            <a:solidFill>
              <a:srgbClr val="4472C4">
                <a:lumMod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err="1">
                <a:ln>
                  <a:noFill/>
                </a:ln>
                <a:solidFill>
                  <a:prstClr val="white"/>
                </a:solidFill>
                <a:effectLst/>
                <a:uLnTx/>
                <a:uFillTx/>
                <a:latin typeface="Calibri" panose="020F0502020204030204"/>
                <a:ea typeface="+mn-ea"/>
                <a:cs typeface="+mn-cs"/>
              </a:rPr>
              <a:t>Randomise</a:t>
            </a:r>
            <a:r>
              <a:rPr kumimoji="0" lang="en-US" sz="2000" b="1" i="0" u="none" strike="noStrike" kern="0" cap="none" spc="0" normalizeH="0" baseline="0" noProof="0" dirty="0">
                <a:ln>
                  <a:noFill/>
                </a:ln>
                <a:solidFill>
                  <a:prstClr val="white"/>
                </a:solidFill>
                <a:effectLst/>
                <a:uLnTx/>
                <a:uFillTx/>
                <a:latin typeface="Calibri" panose="020F0502020204030204"/>
                <a:ea typeface="+mn-ea"/>
                <a:cs typeface="+mn-cs"/>
              </a:rPr>
              <a:t> to IVIg vs methylprednisolone vs no additional treatment</a:t>
            </a:r>
            <a:endParaRPr lang="en-US" sz="2000" b="1" kern="0" dirty="0">
              <a:solidFill>
                <a:prstClr val="white"/>
              </a:solidFill>
              <a:latin typeface="Calibri" panose="020F0502020204030204"/>
            </a:endParaRPr>
          </a:p>
        </p:txBody>
      </p:sp>
    </p:spTree>
    <p:extLst>
      <p:ext uri="{BB962C8B-B14F-4D97-AF65-F5344CB8AC3E}">
        <p14:creationId xmlns:p14="http://schemas.microsoft.com/office/powerpoint/2010/main" val="1159215796"/>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0" ma:contentTypeDescription="Create a new document." ma:contentTypeScope="" ma:versionID="be7b01c1c9d9854398bd08dda007f5bd">
  <xsd:schema xmlns:xsd="http://www.w3.org/2001/XMLSchema" xmlns:xs="http://www.w3.org/2001/XMLSchema" xmlns:p="http://schemas.microsoft.com/office/2006/metadata/properties" xmlns:ns2="137f62fc-0309-469d-96f8-244e1f51aa13" targetNamespace="http://schemas.microsoft.com/office/2006/metadata/properties" ma:root="true" ma:fieldsID="b39352b5c98516622efad58e43a4abc4"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017FF7-CF15-441D-B99E-8158111A51A5}"/>
</file>

<file path=customXml/itemProps2.xml><?xml version="1.0" encoding="utf-8"?>
<ds:datastoreItem xmlns:ds="http://schemas.openxmlformats.org/officeDocument/2006/customXml" ds:itemID="{C44961FF-7341-4ADB-80BF-C49709C28155}">
  <ds:schemaRefs>
    <ds:schemaRef ds:uri="http://purl.org/dc/dcmitype/"/>
    <ds:schemaRef ds:uri="http://purl.org/dc/terms/"/>
    <ds:schemaRef ds:uri="http://www.w3.org/XML/1998/namespace"/>
    <ds:schemaRef ds:uri="6a5b09a2-01d5-4a1b-bc34-60f247c83f3d"/>
    <ds:schemaRef ds:uri="http://schemas.microsoft.com/office/2006/documentManagement/types"/>
    <ds:schemaRef ds:uri="http://purl.org/dc/elements/1.1/"/>
    <ds:schemaRef ds:uri="07b64a12-c14a-4a19-9dcb-6351a43e3aea"/>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6B40EB95-C221-4BED-809A-8D2E9A32CC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5998</TotalTime>
  <Words>1765</Words>
  <Application>Microsoft Macintosh PowerPoint</Application>
  <PresentationFormat>Widescreen</PresentationFormat>
  <Paragraphs>198</Paragraphs>
  <Slides>22</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 Randomised Evaluation of COVID-19 Therapy: the RECOVERY trial</vt:lpstr>
      <vt:lpstr>Background: COVID-19 </vt:lpstr>
      <vt:lpstr>Background: PIMS-TS</vt:lpstr>
      <vt:lpstr>Patient information leaflets and Consent</vt:lpstr>
      <vt:lpstr>Options for Randomisation </vt:lpstr>
      <vt:lpstr>Acute respiratory presentation of COVID-19 scenario</vt:lpstr>
      <vt:lpstr>RECOVERY for PIMS-TS</vt:lpstr>
      <vt:lpstr>PIMS-TS Scenarios</vt:lpstr>
      <vt:lpstr>Scenario 1: Patient with PIMS-TS who has not received treatment* prior to enrolment  *IVIg, methylprednisolone or equivalent to ≥ 2mg/kg prednisolone</vt:lpstr>
      <vt:lpstr>Scenario 1: Patient with PIMS-TS who has not received treatment* prior to enrolment  *IVIg, methylprednisolone or equivalent to ≥ 2mg/kg prednisolone</vt:lpstr>
      <vt:lpstr>Scenario 2: Patient with PIMS-TS who has already received IVIg prior to enrolment</vt:lpstr>
      <vt:lpstr>Scenario 2: Patient with PIMS-TS who has already received IVIg prior to enrolment</vt:lpstr>
      <vt:lpstr>Scenario 3: Patient with PIMS-TS who has already received methylprednisolone* prior to enrolment  * (or equivalent to  ≥ 2mg/kg prednisolone ) </vt:lpstr>
      <vt:lpstr>Scenario 3: Patient with PIMS-TS who has already received methylprednisolone* prior to enrolment  * (or equivalent to  ≥ 2mg/kg prednisolone ) </vt:lpstr>
      <vt:lpstr>Scenario 4: Patient with PIMS-TS who has already received IVIg AND methylprednisolone* prior to enrolment * (or equivalent to  ≥ 2mg/kg prednisolone ) </vt:lpstr>
      <vt:lpstr>PIMS-TS Scenarios 1-4</vt:lpstr>
      <vt:lpstr>Paediatric specific medication: Methylprednisolone</vt:lpstr>
      <vt:lpstr>Paediatric specific medication: IVIg</vt:lpstr>
      <vt:lpstr>Baricitinib</vt:lpstr>
      <vt:lpstr>Synthetic neutralising antibodies</vt:lpstr>
      <vt:lpstr>Infants: &lt;44 weeks corrected GA</vt:lpstr>
      <vt:lpstr>Further guidance: Frequently asked questions document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Chrissie  Jones</cp:lastModifiedBy>
  <cp:revision>206</cp:revision>
  <cp:lastPrinted>2020-03-18T19:42:16Z</cp:lastPrinted>
  <dcterms:created xsi:type="dcterms:W3CDTF">2020-03-14T13:47:38Z</dcterms:created>
  <dcterms:modified xsi:type="dcterms:W3CDTF">2021-02-01T17:17:39Z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