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85" r:id="rId5"/>
    <p:sldId id="293" r:id="rId6"/>
    <p:sldId id="426" r:id="rId7"/>
    <p:sldId id="438" r:id="rId8"/>
    <p:sldId id="441" r:id="rId9"/>
    <p:sldId id="443" r:id="rId10"/>
    <p:sldId id="2147375692" r:id="rId11"/>
    <p:sldId id="549" r:id="rId12"/>
    <p:sldId id="427" r:id="rId13"/>
    <p:sldId id="551" r:id="rId14"/>
    <p:sldId id="552" r:id="rId15"/>
    <p:sldId id="2147375693" r:id="rId16"/>
  </p:sldIdLst>
  <p:sldSz cx="12192000" cy="6858000"/>
  <p:notesSz cx="6881813" cy="96615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aust S.N." initials="FS" lastIdx="1" clrIdx="0">
    <p:extLst>
      <p:ext uri="{19B8F6BF-5375-455C-9EA6-DF929625EA0E}">
        <p15:presenceInfo xmlns:p15="http://schemas.microsoft.com/office/powerpoint/2012/main" userId="Faust S.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3159"/>
    <a:srgbClr val="4472C4"/>
    <a:srgbClr val="D67C9C"/>
    <a:srgbClr val="5B9BD5"/>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17" autoAdjust="0"/>
    <p:restoredTop sz="75491" autoAdjust="0"/>
  </p:normalViewPr>
  <p:slideViewPr>
    <p:cSldViewPr snapToGrid="0">
      <p:cViewPr varScale="1">
        <p:scale>
          <a:sx n="122" d="100"/>
          <a:sy n="122" d="100"/>
        </p:scale>
        <p:origin x="768" y="9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841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97313" y="0"/>
            <a:ext cx="2982912" cy="484188"/>
          </a:xfrm>
          <a:prstGeom prst="rect">
            <a:avLst/>
          </a:prstGeom>
        </p:spPr>
        <p:txBody>
          <a:bodyPr vert="horz" lIns="91440" tIns="45720" rIns="91440" bIns="45720" rtlCol="0"/>
          <a:lstStyle>
            <a:lvl1pPr algn="r">
              <a:defRPr sz="1200"/>
            </a:lvl1pPr>
          </a:lstStyle>
          <a:p>
            <a:fld id="{C183E3B0-3F8F-4144-9128-8DC37F70D4BB}" type="datetimeFigureOut">
              <a:rPr lang="en-GB" smtClean="0"/>
              <a:t>11/11/2025</a:t>
            </a:fld>
            <a:endParaRPr lang="en-GB"/>
          </a:p>
        </p:txBody>
      </p:sp>
      <p:sp>
        <p:nvSpPr>
          <p:cNvPr id="4" name="Slide Image Placeholder 3"/>
          <p:cNvSpPr>
            <a:spLocks noGrp="1" noRot="1" noChangeAspect="1"/>
          </p:cNvSpPr>
          <p:nvPr>
            <p:ph type="sldImg" idx="2"/>
          </p:nvPr>
        </p:nvSpPr>
        <p:spPr>
          <a:xfrm>
            <a:off x="544513" y="1208088"/>
            <a:ext cx="5794375" cy="32607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8975" y="4649788"/>
            <a:ext cx="5505450" cy="38036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77338"/>
            <a:ext cx="2982913" cy="4841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97313" y="9177338"/>
            <a:ext cx="2982912" cy="484187"/>
          </a:xfrm>
          <a:prstGeom prst="rect">
            <a:avLst/>
          </a:prstGeom>
        </p:spPr>
        <p:txBody>
          <a:bodyPr vert="horz" lIns="91440" tIns="45720" rIns="91440" bIns="45720" rtlCol="0" anchor="b"/>
          <a:lstStyle>
            <a:lvl1pPr algn="r">
              <a:defRPr sz="1200"/>
            </a:lvl1pPr>
          </a:lstStyle>
          <a:p>
            <a:fld id="{2FF77EF8-089B-45D6-AA64-69C68296A4B9}" type="slidenum">
              <a:rPr lang="en-GB" smtClean="0"/>
              <a:t>‹#›</a:t>
            </a:fld>
            <a:endParaRPr lang="en-GB"/>
          </a:p>
        </p:txBody>
      </p:sp>
    </p:spTree>
    <p:extLst>
      <p:ext uri="{BB962C8B-B14F-4D97-AF65-F5344CB8AC3E}">
        <p14:creationId xmlns:p14="http://schemas.microsoft.com/office/powerpoint/2010/main" val="2170364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F77EF8-089B-45D6-AA64-69C68296A4B9}" type="slidenum">
              <a:rPr lang="en-GB" smtClean="0"/>
              <a:t>1</a:t>
            </a:fld>
            <a:endParaRPr lang="en-GB"/>
          </a:p>
        </p:txBody>
      </p:sp>
    </p:spTree>
    <p:extLst>
      <p:ext uri="{BB962C8B-B14F-4D97-AF65-F5344CB8AC3E}">
        <p14:creationId xmlns:p14="http://schemas.microsoft.com/office/powerpoint/2010/main" val="40732294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11</a:t>
            </a:fld>
            <a:endParaRPr lang="en-GB"/>
          </a:p>
        </p:txBody>
      </p:sp>
    </p:spTree>
    <p:extLst>
      <p:ext uri="{BB962C8B-B14F-4D97-AF65-F5344CB8AC3E}">
        <p14:creationId xmlns:p14="http://schemas.microsoft.com/office/powerpoint/2010/main" val="18774878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12</a:t>
            </a:fld>
            <a:endParaRPr lang="en-GB"/>
          </a:p>
        </p:txBody>
      </p:sp>
    </p:spTree>
    <p:extLst>
      <p:ext uri="{BB962C8B-B14F-4D97-AF65-F5344CB8AC3E}">
        <p14:creationId xmlns:p14="http://schemas.microsoft.com/office/powerpoint/2010/main" val="22975418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Check link </a:t>
            </a:r>
          </a:p>
        </p:txBody>
      </p:sp>
      <p:sp>
        <p:nvSpPr>
          <p:cNvPr id="4" name="Slide Number Placeholder 3"/>
          <p:cNvSpPr>
            <a:spLocks noGrp="1"/>
          </p:cNvSpPr>
          <p:nvPr>
            <p:ph type="sldNum" sz="quarter" idx="5"/>
          </p:nvPr>
        </p:nvSpPr>
        <p:spPr/>
        <p:txBody>
          <a:bodyPr/>
          <a:lstStyle/>
          <a:p>
            <a:fld id="{2FF77EF8-089B-45D6-AA64-69C68296A4B9}" type="slidenum">
              <a:rPr lang="en-GB" smtClean="0"/>
              <a:t>2</a:t>
            </a:fld>
            <a:endParaRPr lang="en-GB"/>
          </a:p>
        </p:txBody>
      </p:sp>
    </p:spTree>
    <p:extLst>
      <p:ext uri="{BB962C8B-B14F-4D97-AF65-F5344CB8AC3E}">
        <p14:creationId xmlns:p14="http://schemas.microsoft.com/office/powerpoint/2010/main" val="33570551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3</a:t>
            </a:fld>
            <a:endParaRPr lang="en-GB"/>
          </a:p>
        </p:txBody>
      </p:sp>
    </p:spTree>
    <p:extLst>
      <p:ext uri="{BB962C8B-B14F-4D97-AF65-F5344CB8AC3E}">
        <p14:creationId xmlns:p14="http://schemas.microsoft.com/office/powerpoint/2010/main" val="41294396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4</a:t>
            </a:fld>
            <a:endParaRPr lang="en-GB"/>
          </a:p>
        </p:txBody>
      </p:sp>
    </p:spTree>
    <p:extLst>
      <p:ext uri="{BB962C8B-B14F-4D97-AF65-F5344CB8AC3E}">
        <p14:creationId xmlns:p14="http://schemas.microsoft.com/office/powerpoint/2010/main" val="27995066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5</a:t>
            </a:fld>
            <a:endParaRPr lang="en-GB"/>
          </a:p>
        </p:txBody>
      </p:sp>
    </p:spTree>
    <p:extLst>
      <p:ext uri="{BB962C8B-B14F-4D97-AF65-F5344CB8AC3E}">
        <p14:creationId xmlns:p14="http://schemas.microsoft.com/office/powerpoint/2010/main" val="8122713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6</a:t>
            </a:fld>
            <a:endParaRPr lang="en-GB"/>
          </a:p>
        </p:txBody>
      </p:sp>
    </p:spTree>
    <p:extLst>
      <p:ext uri="{BB962C8B-B14F-4D97-AF65-F5344CB8AC3E}">
        <p14:creationId xmlns:p14="http://schemas.microsoft.com/office/powerpoint/2010/main" val="38098881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a:t>
            </a:r>
          </a:p>
        </p:txBody>
      </p:sp>
      <p:sp>
        <p:nvSpPr>
          <p:cNvPr id="4" name="Slide Number Placeholder 3"/>
          <p:cNvSpPr>
            <a:spLocks noGrp="1"/>
          </p:cNvSpPr>
          <p:nvPr>
            <p:ph type="sldNum" sz="quarter" idx="5"/>
          </p:nvPr>
        </p:nvSpPr>
        <p:spPr/>
        <p:txBody>
          <a:bodyPr/>
          <a:lstStyle/>
          <a:p>
            <a:fld id="{2FF77EF8-089B-45D6-AA64-69C68296A4B9}" type="slidenum">
              <a:rPr lang="en-GB" smtClean="0"/>
              <a:t>8</a:t>
            </a:fld>
            <a:endParaRPr lang="en-GB"/>
          </a:p>
        </p:txBody>
      </p:sp>
    </p:spTree>
    <p:extLst>
      <p:ext uri="{BB962C8B-B14F-4D97-AF65-F5344CB8AC3E}">
        <p14:creationId xmlns:p14="http://schemas.microsoft.com/office/powerpoint/2010/main" val="26982601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9</a:t>
            </a:fld>
            <a:endParaRPr lang="en-GB"/>
          </a:p>
        </p:txBody>
      </p:sp>
    </p:spTree>
    <p:extLst>
      <p:ext uri="{BB962C8B-B14F-4D97-AF65-F5344CB8AC3E}">
        <p14:creationId xmlns:p14="http://schemas.microsoft.com/office/powerpoint/2010/main" val="17279417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10</a:t>
            </a:fld>
            <a:endParaRPr lang="en-GB"/>
          </a:p>
        </p:txBody>
      </p:sp>
    </p:spTree>
    <p:extLst>
      <p:ext uri="{BB962C8B-B14F-4D97-AF65-F5344CB8AC3E}">
        <p14:creationId xmlns:p14="http://schemas.microsoft.com/office/powerpoint/2010/main" val="19902786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01852"/>
            <a:ext cx="9144000" cy="2387600"/>
          </a:xfrm>
        </p:spPr>
        <p:txBody>
          <a:bodyPr anchor="b"/>
          <a:lstStyle>
            <a:lvl1pPr algn="ctr">
              <a:defRPr sz="600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11/11/2025</a:t>
            </a:fld>
            <a:endParaRPr lang="en-GB"/>
          </a:p>
        </p:txBody>
      </p:sp>
      <p:sp>
        <p:nvSpPr>
          <p:cNvPr id="5" name="Footer Placeholder 4"/>
          <p:cNvSpPr>
            <a:spLocks noGrp="1"/>
          </p:cNvSpPr>
          <p:nvPr>
            <p:ph type="ftr" sz="quarter" idx="11"/>
          </p:nvPr>
        </p:nvSpPr>
        <p:spPr/>
        <p:txBody>
          <a:bodyPr/>
          <a:lstStyle/>
          <a:p>
            <a:r>
              <a:rPr lang="en-GB" dirty="0"/>
              <a:t>1</a:t>
            </a:r>
          </a:p>
        </p:txBody>
      </p:sp>
      <p:sp>
        <p:nvSpPr>
          <p:cNvPr id="6" name="Slide Number Placeholder 5"/>
          <p:cNvSpPr>
            <a:spLocks noGrp="1"/>
          </p:cNvSpPr>
          <p:nvPr>
            <p:ph type="sldNum" sz="quarter" idx="12"/>
          </p:nvPr>
        </p:nvSpPr>
        <p:spPr/>
        <p:txBody>
          <a:bodyPr/>
          <a:lstStyle>
            <a:lvl1pPr>
              <a:defRPr/>
            </a:lvl1pPr>
          </a:lstStyle>
          <a:p>
            <a:r>
              <a:rPr lang="en-GB" dirty="0"/>
              <a:t>1</a:t>
            </a:r>
          </a:p>
        </p:txBody>
      </p:sp>
    </p:spTree>
    <p:extLst>
      <p:ext uri="{BB962C8B-B14F-4D97-AF65-F5344CB8AC3E}">
        <p14:creationId xmlns:p14="http://schemas.microsoft.com/office/powerpoint/2010/main" val="3386723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11/11/2025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479959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11/11/2025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496721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10515600" cy="1325563"/>
          </a:xfrm>
        </p:spPr>
        <p:txBody>
          <a:bodyPr/>
          <a:lstStyle>
            <a:lvl1pPr>
              <a:defRPr b="1">
                <a:solidFill>
                  <a:schemeClr val="bg1"/>
                </a:solidFill>
                <a:latin typeface="+mn-lt"/>
              </a:defRPr>
            </a:lvl1pPr>
          </a:lstStyle>
          <a:p>
            <a:r>
              <a:rPr lang="en-US" dirty="0"/>
              <a:t>Click to edit Master title style</a:t>
            </a:r>
            <a:endParaRPr lang="en-GB" dirty="0"/>
          </a:p>
        </p:txBody>
      </p:sp>
      <p:sp>
        <p:nvSpPr>
          <p:cNvPr id="3" name="Content Placeholder 2"/>
          <p:cNvSpPr>
            <a:spLocks noGrp="1"/>
          </p:cNvSpPr>
          <p:nvPr>
            <p:ph idx="1"/>
          </p:nvPr>
        </p:nvSpPr>
        <p:spPr>
          <a:xfrm>
            <a:off x="504201" y="1596885"/>
            <a:ext cx="11177899" cy="458007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FACF49BA-76B6-44EE-BBED-300C86C8DDCC}" type="datetimeFigureOut">
              <a:rPr lang="en-GB" smtClean="0"/>
              <a:t>11/11/2025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603384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normAutofit/>
          </a:bodyPr>
          <a:lstStyle>
            <a:lvl1pPr marL="0" indent="0">
              <a:buNone/>
              <a:defRPr sz="4000" b="1" cap="all" baseline="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FACF49BA-76B6-44EE-BBED-300C86C8DDCC}" type="datetimeFigureOut">
              <a:rPr lang="en-GB" smtClean="0"/>
              <a:t>11/11/2025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00654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ACF49BA-76B6-44EE-BBED-300C86C8DDCC}" type="datetimeFigureOut">
              <a:rPr lang="en-GB" smtClean="0"/>
              <a:t>11/11/2025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756927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ACF49BA-76B6-44EE-BBED-300C86C8DDCC}" type="datetimeFigureOut">
              <a:rPr lang="en-GB" smtClean="0"/>
              <a:t>11/11/2025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94595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ACF49BA-76B6-44EE-BBED-300C86C8DDCC}" type="datetimeFigureOut">
              <a:rPr lang="en-GB" smtClean="0"/>
              <a:t>11/11/2025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63416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CF49BA-76B6-44EE-BBED-300C86C8DDCC}" type="datetimeFigureOut">
              <a:rPr lang="en-GB" smtClean="0"/>
              <a:t>11/11/2025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22422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F49BA-76B6-44EE-BBED-300C86C8DDCC}" type="datetimeFigureOut">
              <a:rPr lang="en-GB" smtClean="0"/>
              <a:t>11/11/2025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21402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F49BA-76B6-44EE-BBED-300C86C8DDCC}" type="datetimeFigureOut">
              <a:rPr lang="en-GB" smtClean="0"/>
              <a:t>11/11/2025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91893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2192000" cy="1340304"/>
          </a:xfrm>
          <a:prstGeom prst="rect">
            <a:avLst/>
          </a:prstGeom>
          <a:solidFill>
            <a:srgbClr val="9E3159"/>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838200" y="7370"/>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CF49BA-76B6-44EE-BBED-300C86C8DDCC}" type="datetimeFigureOut">
              <a:rPr lang="en-GB" smtClean="0"/>
              <a:t>11/11/2025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C0CA23-4D8D-4670-B5DD-ACC4E2457EF3}" type="slidenum">
              <a:rPr lang="en-GB" smtClean="0"/>
              <a:t>‹#›</a:t>
            </a:fld>
            <a:endParaRPr lang="en-GB"/>
          </a:p>
        </p:txBody>
      </p:sp>
      <p:pic>
        <p:nvPicPr>
          <p:cNvPr id="10" name="Picture 9">
            <a:extLst>
              <a:ext uri="{FF2B5EF4-FFF2-40B4-BE49-F238E27FC236}">
                <a16:creationId xmlns:a16="http://schemas.microsoft.com/office/drawing/2014/main" id="{562CEEFF-D2AE-4027-A46F-FBA49938CB45}"/>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8228901" y="237790"/>
            <a:ext cx="3760916" cy="864721"/>
          </a:xfrm>
          <a:prstGeom prst="rect">
            <a:avLst/>
          </a:prstGeom>
        </p:spPr>
      </p:pic>
    </p:spTree>
    <p:extLst>
      <p:ext uri="{BB962C8B-B14F-4D97-AF65-F5344CB8AC3E}">
        <p14:creationId xmlns:p14="http://schemas.microsoft.com/office/powerpoint/2010/main" val="37645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630289"/>
            <a:ext cx="9144000" cy="2387600"/>
          </a:xfrm>
        </p:spPr>
        <p:txBody>
          <a:bodyPr>
            <a:normAutofit/>
          </a:bodyPr>
          <a:lstStyle/>
          <a:p>
            <a:br>
              <a:rPr lang="en-GB" b="1" dirty="0">
                <a:solidFill>
                  <a:srgbClr val="C00000"/>
                </a:solidFill>
                <a:latin typeface="+mn-lt"/>
              </a:rPr>
            </a:br>
            <a:r>
              <a:rPr lang="en-GB" b="1" dirty="0">
                <a:solidFill>
                  <a:srgbClr val="9E3159"/>
                </a:solidFill>
                <a:latin typeface="+mn-lt"/>
              </a:rPr>
              <a:t>RECOVERY </a:t>
            </a:r>
          </a:p>
        </p:txBody>
      </p:sp>
      <p:sp>
        <p:nvSpPr>
          <p:cNvPr id="3" name="Subtitle 2"/>
          <p:cNvSpPr>
            <a:spLocks noGrp="1"/>
          </p:cNvSpPr>
          <p:nvPr>
            <p:ph type="subTitle" idx="1"/>
          </p:nvPr>
        </p:nvSpPr>
        <p:spPr>
          <a:xfrm>
            <a:off x="199505" y="5037138"/>
            <a:ext cx="11554691" cy="1655762"/>
          </a:xfrm>
        </p:spPr>
        <p:txBody>
          <a:bodyPr>
            <a:normAutofit fontScale="40000" lnSpcReduction="20000"/>
          </a:bodyPr>
          <a:lstStyle/>
          <a:p>
            <a:r>
              <a:rPr lang="en-GB" sz="8000" b="1" dirty="0"/>
              <a:t>Paediatric Training Slides</a:t>
            </a:r>
          </a:p>
          <a:p>
            <a:endParaRPr lang="en-GB" sz="3600" b="1" dirty="0"/>
          </a:p>
          <a:p>
            <a:r>
              <a:rPr lang="en-GB" sz="3600" b="1" dirty="0"/>
              <a:t>To be used in addition to training slides for adults</a:t>
            </a:r>
          </a:p>
          <a:p>
            <a:endParaRPr lang="en-GB" sz="3600" b="1" dirty="0"/>
          </a:p>
          <a:p>
            <a:r>
              <a:rPr lang="en-GB" sz="5500" b="1" dirty="0"/>
              <a:t>Updated Nov 2025</a:t>
            </a:r>
          </a:p>
        </p:txBody>
      </p:sp>
    </p:spTree>
    <p:extLst>
      <p:ext uri="{BB962C8B-B14F-4D97-AF65-F5344CB8AC3E}">
        <p14:creationId xmlns:p14="http://schemas.microsoft.com/office/powerpoint/2010/main" val="961018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1F9B5-D65B-8047-8E72-C93E0675B121}"/>
              </a:ext>
            </a:extLst>
          </p:cNvPr>
          <p:cNvSpPr>
            <a:spLocks noGrp="1"/>
          </p:cNvSpPr>
          <p:nvPr>
            <p:ph type="title"/>
          </p:nvPr>
        </p:nvSpPr>
        <p:spPr>
          <a:xfrm>
            <a:off x="838200" y="14741"/>
            <a:ext cx="8138532" cy="1325563"/>
          </a:xfrm>
        </p:spPr>
        <p:txBody>
          <a:bodyPr/>
          <a:lstStyle/>
          <a:p>
            <a:r>
              <a:rPr lang="en-US" dirty="0" err="1"/>
              <a:t>Paediatric</a:t>
            </a:r>
            <a:r>
              <a:rPr lang="en-US" dirty="0"/>
              <a:t> specific medication: </a:t>
            </a:r>
            <a:r>
              <a:rPr lang="en-US" dirty="0" err="1"/>
              <a:t>Oseltamivr</a:t>
            </a:r>
            <a:r>
              <a:rPr lang="en-US" dirty="0"/>
              <a:t> (</a:t>
            </a:r>
            <a:r>
              <a:rPr lang="en-GB" dirty="0"/>
              <a:t>Tamiflu)</a:t>
            </a:r>
            <a:endParaRPr lang="en-US" dirty="0"/>
          </a:p>
        </p:txBody>
      </p:sp>
      <p:sp>
        <p:nvSpPr>
          <p:cNvPr id="3" name="Content Placeholder 2">
            <a:extLst>
              <a:ext uri="{FF2B5EF4-FFF2-40B4-BE49-F238E27FC236}">
                <a16:creationId xmlns:a16="http://schemas.microsoft.com/office/drawing/2014/main" id="{C31D7530-C59B-2B45-9171-F29B6F676AE6}"/>
              </a:ext>
            </a:extLst>
          </p:cNvPr>
          <p:cNvSpPr>
            <a:spLocks noGrp="1"/>
          </p:cNvSpPr>
          <p:nvPr>
            <p:ph idx="1"/>
          </p:nvPr>
        </p:nvSpPr>
        <p:spPr/>
        <p:txBody>
          <a:bodyPr>
            <a:normAutofit fontScale="85000" lnSpcReduction="10000"/>
          </a:bodyPr>
          <a:lstStyle/>
          <a:p>
            <a:pPr lvl="0"/>
            <a:r>
              <a:rPr lang="en-GB" dirty="0"/>
              <a:t>Oseltamivir is available for children of all ages with confirmed influenza pneumonia </a:t>
            </a:r>
          </a:p>
          <a:p>
            <a:pPr lvl="0"/>
            <a:endParaRPr lang="en-GB" dirty="0"/>
          </a:p>
          <a:p>
            <a:pPr lvl="0"/>
            <a:r>
              <a:rPr lang="en-GB" dirty="0"/>
              <a:t>There is no specified treatment window from symptom onset to treatment </a:t>
            </a:r>
          </a:p>
          <a:p>
            <a:pPr lvl="0"/>
            <a:endParaRPr lang="en-GB" dirty="0"/>
          </a:p>
          <a:p>
            <a:pPr lvl="0"/>
            <a:r>
              <a:rPr lang="en-GB" dirty="0"/>
              <a:t>Available as capsules or oral suspension</a:t>
            </a:r>
          </a:p>
          <a:p>
            <a:pPr lvl="0"/>
            <a:endParaRPr lang="en-GB" dirty="0"/>
          </a:p>
          <a:p>
            <a:pPr lvl="0"/>
            <a:r>
              <a:rPr lang="en-GB" dirty="0"/>
              <a:t>Oseltamivir is given twice daily for 5 days (or 10 days if immunocompromised) </a:t>
            </a:r>
            <a:r>
              <a:rPr lang="en-GB" b="1" dirty="0"/>
              <a:t>and to be completed at home if discharged</a:t>
            </a:r>
          </a:p>
          <a:p>
            <a:pPr lvl="0"/>
            <a:endParaRPr lang="en-GB" b="1" dirty="0"/>
          </a:p>
          <a:p>
            <a:pPr>
              <a:spcBef>
                <a:spcPts val="1200"/>
              </a:spcBef>
              <a:spcAft>
                <a:spcPts val="1200"/>
              </a:spcAft>
            </a:pPr>
            <a:r>
              <a:rPr lang="en-GB" dirty="0"/>
              <a:t>Dosage adjustment is required for children with renal impairment (see FAQ document)</a:t>
            </a:r>
          </a:p>
          <a:p>
            <a:endParaRPr lang="en-US" dirty="0"/>
          </a:p>
        </p:txBody>
      </p:sp>
    </p:spTree>
    <p:extLst>
      <p:ext uri="{BB962C8B-B14F-4D97-AF65-F5344CB8AC3E}">
        <p14:creationId xmlns:p14="http://schemas.microsoft.com/office/powerpoint/2010/main" val="400822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1F9B5-D65B-8047-8E72-C93E0675B121}"/>
              </a:ext>
            </a:extLst>
          </p:cNvPr>
          <p:cNvSpPr>
            <a:spLocks noGrp="1"/>
          </p:cNvSpPr>
          <p:nvPr>
            <p:ph type="title"/>
          </p:nvPr>
        </p:nvSpPr>
        <p:spPr>
          <a:xfrm>
            <a:off x="507050" y="0"/>
            <a:ext cx="8138532" cy="1325563"/>
          </a:xfrm>
        </p:spPr>
        <p:txBody>
          <a:bodyPr>
            <a:normAutofit fontScale="90000"/>
          </a:bodyPr>
          <a:lstStyle/>
          <a:p>
            <a:r>
              <a:rPr lang="en-US" dirty="0" err="1"/>
              <a:t>Paediatric</a:t>
            </a:r>
            <a:r>
              <a:rPr lang="en-US" dirty="0"/>
              <a:t> specific medication: </a:t>
            </a:r>
            <a:r>
              <a:rPr lang="en-GB" dirty="0"/>
              <a:t>low-dose corticosteroids (influenza)</a:t>
            </a:r>
            <a:endParaRPr lang="en-US" dirty="0"/>
          </a:p>
        </p:txBody>
      </p:sp>
      <p:sp>
        <p:nvSpPr>
          <p:cNvPr id="3" name="Content Placeholder 2">
            <a:extLst>
              <a:ext uri="{FF2B5EF4-FFF2-40B4-BE49-F238E27FC236}">
                <a16:creationId xmlns:a16="http://schemas.microsoft.com/office/drawing/2014/main" id="{C31D7530-C59B-2B45-9171-F29B6F676AE6}"/>
              </a:ext>
            </a:extLst>
          </p:cNvPr>
          <p:cNvSpPr>
            <a:spLocks noGrp="1"/>
          </p:cNvSpPr>
          <p:nvPr>
            <p:ph idx="1"/>
          </p:nvPr>
        </p:nvSpPr>
        <p:spPr>
          <a:xfrm>
            <a:off x="507050" y="1500631"/>
            <a:ext cx="11177899" cy="5108715"/>
          </a:xfrm>
        </p:spPr>
        <p:txBody>
          <a:bodyPr>
            <a:normAutofit/>
          </a:bodyPr>
          <a:lstStyle/>
          <a:p>
            <a:r>
              <a:rPr lang="en-GB" sz="2400" dirty="0"/>
              <a:t>Open to infants and children with laboratory confirmed influenza </a:t>
            </a:r>
            <a:r>
              <a:rPr lang="en-GB" sz="2400" b="1" i="1" dirty="0"/>
              <a:t>plus hypoxia</a:t>
            </a:r>
            <a:r>
              <a:rPr lang="en-GB" sz="2400" b="1" dirty="0"/>
              <a:t> </a:t>
            </a:r>
            <a:r>
              <a:rPr lang="en-GB" sz="2400" dirty="0"/>
              <a:t>(supplemental oxygen or SpO2 &lt;92% on air)</a:t>
            </a:r>
          </a:p>
          <a:p>
            <a:r>
              <a:rPr lang="en-GB" sz="2400" b="1" dirty="0"/>
              <a:t>Contraindicated if recent or planned use of systemic corticosteroids, or if coinfected with SARS-CoV-2</a:t>
            </a:r>
            <a:endParaRPr lang="en-GB" sz="2400" dirty="0"/>
          </a:p>
          <a:p>
            <a:r>
              <a:rPr lang="en-GB" sz="2400" dirty="0"/>
              <a:t>Oral or other enteral or intravenous routes</a:t>
            </a:r>
          </a:p>
          <a:p>
            <a:r>
              <a:rPr lang="en-GB" sz="2400" dirty="0"/>
              <a:t>&lt;36 weeks corrected gestational age:  use hydrocortisone BD for 7 days and then OD for 3 days </a:t>
            </a:r>
          </a:p>
          <a:p>
            <a:r>
              <a:rPr lang="en-GB" sz="2400" dirty="0"/>
              <a:t>Infants &gt;=36 weeks corrected gestational age, children and young people: use dexamethasone once daily  </a:t>
            </a:r>
          </a:p>
          <a:p>
            <a:r>
              <a:rPr lang="en-GB" sz="2400" dirty="0"/>
              <a:t>Treat for 10 days or until discharged, whichever is sooner</a:t>
            </a:r>
          </a:p>
          <a:p>
            <a:r>
              <a:rPr lang="en-GB" sz="2400" dirty="0"/>
              <a:t>No dose adjustment for renal failure</a:t>
            </a:r>
          </a:p>
          <a:p>
            <a:endParaRPr lang="en-US" dirty="0"/>
          </a:p>
        </p:txBody>
      </p:sp>
    </p:spTree>
    <p:extLst>
      <p:ext uri="{BB962C8B-B14F-4D97-AF65-F5344CB8AC3E}">
        <p14:creationId xmlns:p14="http://schemas.microsoft.com/office/powerpoint/2010/main" val="23928734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1F9B5-D65B-8047-8E72-C93E0675B121}"/>
              </a:ext>
            </a:extLst>
          </p:cNvPr>
          <p:cNvSpPr>
            <a:spLocks noGrp="1"/>
          </p:cNvSpPr>
          <p:nvPr>
            <p:ph type="title"/>
          </p:nvPr>
        </p:nvSpPr>
        <p:spPr>
          <a:xfrm>
            <a:off x="507050" y="0"/>
            <a:ext cx="8138532" cy="1325563"/>
          </a:xfrm>
        </p:spPr>
        <p:txBody>
          <a:bodyPr>
            <a:normAutofit/>
          </a:bodyPr>
          <a:lstStyle/>
          <a:p>
            <a:r>
              <a:rPr lang="en-US" dirty="0" err="1"/>
              <a:t>Paediatric</a:t>
            </a:r>
            <a:r>
              <a:rPr lang="en-US" dirty="0"/>
              <a:t> specific medication: </a:t>
            </a:r>
            <a:r>
              <a:rPr lang="en-GB" dirty="0"/>
              <a:t>low-dose corticosteroids (CAP)</a:t>
            </a:r>
            <a:endParaRPr lang="en-US" dirty="0"/>
          </a:p>
        </p:txBody>
      </p:sp>
      <p:sp>
        <p:nvSpPr>
          <p:cNvPr id="3" name="Content Placeholder 2">
            <a:extLst>
              <a:ext uri="{FF2B5EF4-FFF2-40B4-BE49-F238E27FC236}">
                <a16:creationId xmlns:a16="http://schemas.microsoft.com/office/drawing/2014/main" id="{C31D7530-C59B-2B45-9171-F29B6F676AE6}"/>
              </a:ext>
            </a:extLst>
          </p:cNvPr>
          <p:cNvSpPr>
            <a:spLocks noGrp="1"/>
          </p:cNvSpPr>
          <p:nvPr>
            <p:ph idx="1"/>
          </p:nvPr>
        </p:nvSpPr>
        <p:spPr>
          <a:xfrm>
            <a:off x="507050" y="1500631"/>
            <a:ext cx="11177899" cy="5108715"/>
          </a:xfrm>
        </p:spPr>
        <p:txBody>
          <a:bodyPr>
            <a:normAutofit/>
          </a:bodyPr>
          <a:lstStyle/>
          <a:p>
            <a:r>
              <a:rPr lang="en-GB" sz="2400" dirty="0"/>
              <a:t>Open to infants and children with CAP and planned antibiotic treatment </a:t>
            </a:r>
            <a:r>
              <a:rPr lang="en-US" sz="2400" b="1" i="0" u="none" strike="noStrike" baseline="0" dirty="0">
                <a:solidFill>
                  <a:srgbClr val="000000"/>
                </a:solidFill>
              </a:rPr>
              <a:t>(excluding patients with suspected or confirmed SARS-CoV-2, influenza, active pulmonary tuberculosis or Pneumocystis </a:t>
            </a:r>
            <a:r>
              <a:rPr lang="en-US" sz="2400" b="1" i="0" u="none" strike="noStrike" baseline="0" dirty="0" err="1">
                <a:solidFill>
                  <a:srgbClr val="000000"/>
                </a:solidFill>
              </a:rPr>
              <a:t>jirovecii</a:t>
            </a:r>
            <a:r>
              <a:rPr lang="en-US" sz="2400" b="1" i="0" u="none" strike="noStrike" baseline="0" dirty="0">
                <a:solidFill>
                  <a:srgbClr val="000000"/>
                </a:solidFill>
              </a:rPr>
              <a:t> pneumonia) </a:t>
            </a:r>
            <a:endParaRPr lang="en-GB" b="1" dirty="0"/>
          </a:p>
          <a:p>
            <a:pPr algn="l"/>
            <a:r>
              <a:rPr lang="en-GB" sz="2400" b="1" dirty="0"/>
              <a:t>Contraindicated if recent or planned use of systemic corticosteroids</a:t>
            </a:r>
            <a:endParaRPr lang="en-GB" sz="2400" dirty="0"/>
          </a:p>
          <a:p>
            <a:r>
              <a:rPr lang="en-GB" sz="2400" dirty="0"/>
              <a:t>Oral or other enteral or intravenous routes</a:t>
            </a:r>
          </a:p>
          <a:p>
            <a:r>
              <a:rPr lang="en-GB" sz="2400" dirty="0"/>
              <a:t>&lt;36 weeks corrected gestational age:  use hydrocortisone BD for 7 days and then OD for 3 days </a:t>
            </a:r>
          </a:p>
          <a:p>
            <a:r>
              <a:rPr lang="en-GB" sz="2400" dirty="0"/>
              <a:t>Infants &gt;=36 weeks corrected gestational age, children and young people: use dexamethasone once daily  </a:t>
            </a:r>
          </a:p>
          <a:p>
            <a:r>
              <a:rPr lang="en-GB" sz="2400" dirty="0"/>
              <a:t>Treat for 10 days or until discharged, whichever is sooner</a:t>
            </a:r>
          </a:p>
          <a:p>
            <a:r>
              <a:rPr lang="en-GB" sz="2400" dirty="0"/>
              <a:t>No dose adjustment for renal failure</a:t>
            </a:r>
          </a:p>
          <a:p>
            <a:endParaRPr lang="en-US" dirty="0"/>
          </a:p>
        </p:txBody>
      </p:sp>
    </p:spTree>
    <p:extLst>
      <p:ext uri="{BB962C8B-B14F-4D97-AF65-F5344CB8AC3E}">
        <p14:creationId xmlns:p14="http://schemas.microsoft.com/office/powerpoint/2010/main" val="26651927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Background</a:t>
            </a:r>
          </a:p>
        </p:txBody>
      </p:sp>
      <p:sp>
        <p:nvSpPr>
          <p:cNvPr id="3" name="Content Placeholder 2"/>
          <p:cNvSpPr>
            <a:spLocks noGrp="1"/>
          </p:cNvSpPr>
          <p:nvPr>
            <p:ph idx="1"/>
          </p:nvPr>
        </p:nvSpPr>
        <p:spPr>
          <a:xfrm>
            <a:off x="838200" y="1565602"/>
            <a:ext cx="10625254" cy="4986796"/>
          </a:xfrm>
        </p:spPr>
        <p:txBody>
          <a:bodyPr>
            <a:normAutofit/>
          </a:bodyPr>
          <a:lstStyle/>
          <a:p>
            <a:r>
              <a:rPr lang="en-GB" dirty="0"/>
              <a:t>For the few children that develop severe or life-threatening acute respiratory presentations of influenza or community acquired pneumonia (CAP), a robust evidence base is essential to guide the use of effective treatments and to avoid potential harm</a:t>
            </a:r>
          </a:p>
          <a:p>
            <a:endParaRPr lang="en-GB" dirty="0"/>
          </a:p>
        </p:txBody>
      </p:sp>
    </p:spTree>
    <p:extLst>
      <p:ext uri="{BB962C8B-B14F-4D97-AF65-F5344CB8AC3E}">
        <p14:creationId xmlns:p14="http://schemas.microsoft.com/office/powerpoint/2010/main" val="3210529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809E7-C301-7147-8FBE-0B84B5A85D31}"/>
              </a:ext>
            </a:extLst>
          </p:cNvPr>
          <p:cNvSpPr>
            <a:spLocks noGrp="1"/>
          </p:cNvSpPr>
          <p:nvPr>
            <p:ph type="title"/>
          </p:nvPr>
        </p:nvSpPr>
        <p:spPr>
          <a:xfrm>
            <a:off x="838200" y="14741"/>
            <a:ext cx="8022465" cy="1325563"/>
          </a:xfrm>
        </p:spPr>
        <p:txBody>
          <a:bodyPr>
            <a:noAutofit/>
          </a:bodyPr>
          <a:lstStyle/>
          <a:p>
            <a:r>
              <a:rPr lang="en-US" sz="3600" dirty="0"/>
              <a:t>Participant Information Sheets and Consent for children and young people</a:t>
            </a:r>
          </a:p>
        </p:txBody>
      </p:sp>
      <p:sp>
        <p:nvSpPr>
          <p:cNvPr id="3" name="Content Placeholder 2">
            <a:extLst>
              <a:ext uri="{FF2B5EF4-FFF2-40B4-BE49-F238E27FC236}">
                <a16:creationId xmlns:a16="http://schemas.microsoft.com/office/drawing/2014/main" id="{319833C7-D2E9-2B40-A0D8-39AD1D430262}"/>
              </a:ext>
            </a:extLst>
          </p:cNvPr>
          <p:cNvSpPr>
            <a:spLocks noGrp="1"/>
          </p:cNvSpPr>
          <p:nvPr>
            <p:ph idx="1"/>
          </p:nvPr>
        </p:nvSpPr>
        <p:spPr>
          <a:xfrm>
            <a:off x="504201" y="1438855"/>
            <a:ext cx="11177899" cy="4971183"/>
          </a:xfrm>
        </p:spPr>
        <p:txBody>
          <a:bodyPr>
            <a:normAutofit/>
          </a:bodyPr>
          <a:lstStyle/>
          <a:p>
            <a:r>
              <a:rPr lang="en-US" sz="2200" b="1" dirty="0"/>
              <a:t>Children &lt;10 years of age</a:t>
            </a:r>
            <a:r>
              <a:rPr lang="en-US" sz="2200" dirty="0"/>
              <a:t>: provide child with the ‘younger’ child information leaflet, this should be read along with their parent(s) or guardian(s). The parent or guardian should read the Patient Information Sheet for parents and sign the consent form.</a:t>
            </a:r>
          </a:p>
          <a:p>
            <a:r>
              <a:rPr lang="en-US" sz="2200" b="1" dirty="0"/>
              <a:t>Children aged 10-15 years of age</a:t>
            </a:r>
            <a:r>
              <a:rPr lang="en-US" sz="2200" dirty="0"/>
              <a:t>: provide information for children 10-15 years. Children  should be given the opportunity to sign the information sheet to indicate their assent, if they are well enough and signature is possible. The parent / guardian should read the Patient Information Sheet for parents / guardians and sign the consent form (or witnessed consent used). </a:t>
            </a:r>
          </a:p>
          <a:p>
            <a:r>
              <a:rPr lang="en-US" sz="2200" b="1" dirty="0"/>
              <a:t>Young people aged &gt;16 years </a:t>
            </a:r>
            <a:r>
              <a:rPr lang="en-US" sz="2200" dirty="0"/>
              <a:t>should be provided with the Participant Information Sheet for parents/ guardians and young people &gt;16 year. They should sign the consent form (or witnessed consent used) themselves.</a:t>
            </a:r>
          </a:p>
          <a:p>
            <a:r>
              <a:rPr lang="en-US" sz="2200" dirty="0"/>
              <a:t>Witnessed consent may be obtained over the telephone or web video link if hospital visiting rules or parental infection mean a parent/guardian cannot be physically present.</a:t>
            </a:r>
          </a:p>
          <a:p>
            <a:endParaRPr lang="en-US" dirty="0"/>
          </a:p>
        </p:txBody>
      </p:sp>
      <p:sp>
        <p:nvSpPr>
          <p:cNvPr id="4" name="Rounded Rectangle 3">
            <a:extLst>
              <a:ext uri="{FF2B5EF4-FFF2-40B4-BE49-F238E27FC236}">
                <a16:creationId xmlns:a16="http://schemas.microsoft.com/office/drawing/2014/main" id="{B895E150-2CC7-5C4B-AEB4-87FC23B50639}"/>
              </a:ext>
            </a:extLst>
          </p:cNvPr>
          <p:cNvSpPr/>
          <p:nvPr/>
        </p:nvSpPr>
        <p:spPr>
          <a:xfrm>
            <a:off x="653558" y="5867288"/>
            <a:ext cx="10879183" cy="685389"/>
          </a:xfrm>
          <a:prstGeom prst="roundRect">
            <a:avLst/>
          </a:prstGeom>
          <a:solidFill>
            <a:schemeClr val="bg1"/>
          </a:solidFill>
          <a:ln w="53975" cap="flat" cmpd="sng" algn="ctr">
            <a:solidFill>
              <a:srgbClr val="9E3159"/>
            </a:solidFill>
            <a:prstDash val="solid"/>
            <a:miter lim="800000"/>
          </a:ln>
          <a:effectLst/>
        </p:spPr>
        <p:txBody>
          <a:bodyPr rtlCol="0" anchor="ctr"/>
          <a:lstStyle/>
          <a:p>
            <a:pPr algn="ctr"/>
            <a:r>
              <a:rPr lang="en-US" dirty="0">
                <a:solidFill>
                  <a:schemeClr val="bg1"/>
                </a:solidFill>
              </a:rPr>
              <a:t>No options in randomization 2, do not proceed to 2</a:t>
            </a:r>
            <a:r>
              <a:rPr lang="en-US" baseline="30000" dirty="0">
                <a:solidFill>
                  <a:schemeClr val="bg1"/>
                </a:solidFill>
              </a:rPr>
              <a:t>nd</a:t>
            </a:r>
            <a:r>
              <a:rPr lang="en-US" dirty="0">
                <a:solidFill>
                  <a:schemeClr val="bg1"/>
                </a:solidFill>
              </a:rPr>
              <a:t> stage interventions</a:t>
            </a:r>
          </a:p>
        </p:txBody>
      </p:sp>
      <p:sp>
        <p:nvSpPr>
          <p:cNvPr id="5" name="TextBox 4">
            <a:extLst>
              <a:ext uri="{FF2B5EF4-FFF2-40B4-BE49-F238E27FC236}">
                <a16:creationId xmlns:a16="http://schemas.microsoft.com/office/drawing/2014/main" id="{AFCADAF8-8B33-784B-BF83-A57750D7EC39}"/>
              </a:ext>
            </a:extLst>
          </p:cNvPr>
          <p:cNvSpPr txBox="1"/>
          <p:nvPr/>
        </p:nvSpPr>
        <p:spPr>
          <a:xfrm>
            <a:off x="918655" y="6009927"/>
            <a:ext cx="10348987" cy="400110"/>
          </a:xfrm>
          <a:prstGeom prst="rect">
            <a:avLst/>
          </a:prstGeom>
          <a:noFill/>
        </p:spPr>
        <p:txBody>
          <a:bodyPr wrap="none" rtlCol="0">
            <a:spAutoFit/>
          </a:bodyPr>
          <a:lstStyle/>
          <a:p>
            <a:r>
              <a:rPr lang="en-US" sz="2000" dirty="0"/>
              <a:t>Any healthcare professional with appropriate training and knowledge of the trial can take consent</a:t>
            </a:r>
          </a:p>
        </p:txBody>
      </p:sp>
    </p:spTree>
    <p:extLst>
      <p:ext uri="{BB962C8B-B14F-4D97-AF65-F5344CB8AC3E}">
        <p14:creationId xmlns:p14="http://schemas.microsoft.com/office/powerpoint/2010/main" val="3470445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t>Eligibility for children</a:t>
            </a:r>
          </a:p>
        </p:txBody>
      </p:sp>
      <p:sp>
        <p:nvSpPr>
          <p:cNvPr id="3" name="Content Placeholder 2"/>
          <p:cNvSpPr>
            <a:spLocks noGrp="1"/>
          </p:cNvSpPr>
          <p:nvPr>
            <p:ph idx="1"/>
          </p:nvPr>
        </p:nvSpPr>
        <p:spPr/>
        <p:txBody>
          <a:bodyPr>
            <a:normAutofit/>
          </a:bodyPr>
          <a:lstStyle/>
          <a:p>
            <a:pPr marL="914400" lvl="1" indent="-457200">
              <a:buFont typeface="+mj-lt"/>
              <a:buAutoNum type="arabicPeriod"/>
            </a:pPr>
            <a:r>
              <a:rPr lang="en-GB" b="1" dirty="0"/>
              <a:t>Hospitalised</a:t>
            </a:r>
          </a:p>
          <a:p>
            <a:pPr marL="914400" lvl="1" indent="-457200">
              <a:buFont typeface="+mj-lt"/>
              <a:buAutoNum type="arabicPeriod"/>
            </a:pPr>
            <a:endParaRPr lang="en-GB" b="1" dirty="0"/>
          </a:p>
          <a:p>
            <a:pPr marL="914400" lvl="1" indent="-457200">
              <a:buFont typeface="+mj-lt"/>
              <a:buAutoNum type="arabicPeriod"/>
            </a:pPr>
            <a:r>
              <a:rPr lang="en-GB" b="1" dirty="0"/>
              <a:t>Viral pneumonia syndrome</a:t>
            </a:r>
          </a:p>
          <a:p>
            <a:pPr marL="914400" lvl="2" indent="0">
              <a:buNone/>
            </a:pPr>
            <a:endParaRPr lang="en-GB" sz="2400" b="1" dirty="0"/>
          </a:p>
          <a:p>
            <a:pPr marL="914400" lvl="1" indent="-457200">
              <a:buFont typeface="+mj-lt"/>
              <a:buAutoNum type="arabicPeriod"/>
            </a:pPr>
            <a:r>
              <a:rPr lang="en-GB" b="1" dirty="0"/>
              <a:t>Laboratory confirmed influenza A or B or CAP with planned antibiotic treatment (UK only)</a:t>
            </a:r>
          </a:p>
          <a:p>
            <a:pPr marL="914400" lvl="1" indent="-457200">
              <a:buFont typeface="+mj-lt"/>
              <a:buAutoNum type="arabicPeriod"/>
            </a:pPr>
            <a:endParaRPr lang="en-GB" b="1" dirty="0"/>
          </a:p>
          <a:p>
            <a:pPr marL="914400" lvl="1" indent="-457200">
              <a:buFont typeface="+mj-lt"/>
              <a:buAutoNum type="arabicPeriod"/>
            </a:pPr>
            <a:r>
              <a:rPr lang="en-GB" b="1" dirty="0"/>
              <a:t>No medical history that might, in the opinion of the attending clinician, put the patient at significant risk if they were to participate in the trial</a:t>
            </a:r>
          </a:p>
        </p:txBody>
      </p:sp>
    </p:spTree>
    <p:extLst>
      <p:ext uri="{BB962C8B-B14F-4D97-AF65-F5344CB8AC3E}">
        <p14:creationId xmlns:p14="http://schemas.microsoft.com/office/powerpoint/2010/main" val="1269361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t>Eligibility for children</a:t>
            </a:r>
          </a:p>
        </p:txBody>
      </p:sp>
      <p:sp>
        <p:nvSpPr>
          <p:cNvPr id="3" name="Content Placeholder 2"/>
          <p:cNvSpPr>
            <a:spLocks noGrp="1"/>
          </p:cNvSpPr>
          <p:nvPr>
            <p:ph idx="1"/>
          </p:nvPr>
        </p:nvSpPr>
        <p:spPr/>
        <p:txBody>
          <a:bodyPr>
            <a:normAutofit fontScale="85000" lnSpcReduction="20000"/>
          </a:bodyPr>
          <a:lstStyle/>
          <a:p>
            <a:pPr marL="914400" lvl="1" indent="-457200">
              <a:buFont typeface="+mj-lt"/>
              <a:buAutoNum type="arabicPeriod"/>
            </a:pPr>
            <a:r>
              <a:rPr lang="en-GB" b="1" dirty="0">
                <a:solidFill>
                  <a:schemeClr val="bg1">
                    <a:lumMod val="50000"/>
                  </a:schemeClr>
                </a:solidFill>
              </a:rPr>
              <a:t>Hospitalised</a:t>
            </a:r>
          </a:p>
          <a:p>
            <a:pPr marL="914400" lvl="1" indent="-457200">
              <a:buFont typeface="+mj-lt"/>
              <a:buAutoNum type="arabicPeriod"/>
            </a:pPr>
            <a:endParaRPr lang="en-GB" b="1" dirty="0">
              <a:solidFill>
                <a:schemeClr val="bg1">
                  <a:lumMod val="50000"/>
                </a:schemeClr>
              </a:solidFill>
            </a:endParaRPr>
          </a:p>
          <a:p>
            <a:pPr marL="914400" lvl="1" indent="-457200">
              <a:buFont typeface="+mj-lt"/>
              <a:buAutoNum type="arabicPeriod"/>
            </a:pPr>
            <a:r>
              <a:rPr lang="en-GB" b="1" dirty="0"/>
              <a:t>Viral pneumonia syndrome</a:t>
            </a:r>
          </a:p>
          <a:p>
            <a:pPr marL="457200" lvl="1" indent="0">
              <a:buNone/>
            </a:pPr>
            <a:endParaRPr lang="en-GB" b="1" i="1" dirty="0"/>
          </a:p>
          <a:p>
            <a:pPr marL="457200" lvl="1" indent="0">
              <a:buNone/>
            </a:pPr>
            <a:r>
              <a:rPr lang="en-GB" b="1" i="1" dirty="0"/>
              <a:t>“In general, viral pneumonia should be suspected when a patient presents with:</a:t>
            </a:r>
          </a:p>
          <a:p>
            <a:pPr marL="457200" lvl="1" indent="0">
              <a:buNone/>
            </a:pPr>
            <a:r>
              <a:rPr lang="en-GB" dirty="0"/>
              <a:t>a) typical symptoms (e.g. influenza-like illness with fever and muscle pain, or respiratory illness with cough and shortness of breath); and</a:t>
            </a:r>
          </a:p>
          <a:p>
            <a:pPr marL="457200" lvl="1" indent="0">
              <a:buNone/>
            </a:pPr>
            <a:r>
              <a:rPr lang="en-GB" dirty="0"/>
              <a:t>b) compatible chest X-ray findings (consolidation or ground-glass shadowing); and</a:t>
            </a:r>
          </a:p>
          <a:p>
            <a:pPr marL="457200" lvl="1" indent="0">
              <a:buNone/>
            </a:pPr>
            <a:r>
              <a:rPr lang="en-GB" dirty="0"/>
              <a:t>c) alternative causes have been considered unlikely or excluded (e.g. heart failure, bacterial pneumonia).</a:t>
            </a:r>
          </a:p>
          <a:p>
            <a:pPr marL="457200" lvl="1" indent="0">
              <a:buNone/>
            </a:pPr>
            <a:endParaRPr lang="en-GB" dirty="0"/>
          </a:p>
          <a:p>
            <a:pPr marL="457200" lvl="1" indent="0">
              <a:buNone/>
            </a:pPr>
            <a:r>
              <a:rPr lang="en-GB" dirty="0"/>
              <a:t>However, the diagnosis remains a clinical one based on the opinion of the managing doctor”</a:t>
            </a:r>
          </a:p>
          <a:p>
            <a:pPr marL="457200" lvl="1" indent="0">
              <a:buNone/>
            </a:pPr>
            <a:endParaRPr lang="en-GB" dirty="0"/>
          </a:p>
          <a:p>
            <a:pPr marL="457200" lvl="1" indent="0">
              <a:buNone/>
            </a:pPr>
            <a:endParaRPr lang="en-GB" dirty="0"/>
          </a:p>
          <a:p>
            <a:pPr marL="457200" lvl="1" indent="0">
              <a:buNone/>
            </a:pPr>
            <a:r>
              <a:rPr lang="en-GB" dirty="0"/>
              <a:t>A CXR is not required to make the diagnosis of viral pneumonia and is not required to assess eligibility to the RECOVERY trial </a:t>
            </a:r>
          </a:p>
          <a:p>
            <a:pPr marL="914400" lvl="1" indent="-457200">
              <a:buFont typeface="+mj-lt"/>
              <a:buAutoNum type="arabicPeriod"/>
            </a:pPr>
            <a:endParaRPr lang="en-GB" b="1" dirty="0"/>
          </a:p>
          <a:p>
            <a:pPr marL="914400" lvl="2" indent="0">
              <a:buNone/>
            </a:pPr>
            <a:endParaRPr lang="en-GB" sz="2400" b="1" dirty="0"/>
          </a:p>
        </p:txBody>
      </p:sp>
      <p:sp>
        <p:nvSpPr>
          <p:cNvPr id="4" name="Rounded Rectangle 3">
            <a:extLst>
              <a:ext uri="{FF2B5EF4-FFF2-40B4-BE49-F238E27FC236}">
                <a16:creationId xmlns:a16="http://schemas.microsoft.com/office/drawing/2014/main" id="{73A777BE-87A8-4F4D-9B47-B49AB7798D72}"/>
              </a:ext>
            </a:extLst>
          </p:cNvPr>
          <p:cNvSpPr/>
          <p:nvPr/>
        </p:nvSpPr>
        <p:spPr>
          <a:xfrm>
            <a:off x="802917" y="5261115"/>
            <a:ext cx="10879183" cy="685389"/>
          </a:xfrm>
          <a:prstGeom prst="roundRect">
            <a:avLst/>
          </a:prstGeom>
          <a:noFill/>
          <a:ln w="53975" cap="flat" cmpd="sng" algn="ctr">
            <a:solidFill>
              <a:srgbClr val="9E3159"/>
            </a:solidFill>
            <a:prstDash val="solid"/>
            <a:miter lim="800000"/>
          </a:ln>
          <a:effectLst/>
        </p:spPr>
        <p:txBody>
          <a:bodyPr rtlCol="0" anchor="ctr"/>
          <a:lstStyle/>
          <a:p>
            <a:pPr algn="ctr"/>
            <a:endParaRPr lang="en-US" dirty="0">
              <a:solidFill>
                <a:schemeClr val="bg1"/>
              </a:solidFill>
            </a:endParaRPr>
          </a:p>
        </p:txBody>
      </p:sp>
    </p:spTree>
    <p:extLst>
      <p:ext uri="{BB962C8B-B14F-4D97-AF65-F5344CB8AC3E}">
        <p14:creationId xmlns:p14="http://schemas.microsoft.com/office/powerpoint/2010/main" val="3059135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t>Eligibility for children</a:t>
            </a:r>
          </a:p>
        </p:txBody>
      </p:sp>
      <p:sp>
        <p:nvSpPr>
          <p:cNvPr id="3" name="Content Placeholder 2"/>
          <p:cNvSpPr>
            <a:spLocks noGrp="1"/>
          </p:cNvSpPr>
          <p:nvPr>
            <p:ph idx="1"/>
          </p:nvPr>
        </p:nvSpPr>
        <p:spPr>
          <a:xfrm>
            <a:off x="504201" y="1596885"/>
            <a:ext cx="11177899" cy="4948294"/>
          </a:xfrm>
        </p:spPr>
        <p:txBody>
          <a:bodyPr>
            <a:normAutofit fontScale="92500" lnSpcReduction="20000"/>
          </a:bodyPr>
          <a:lstStyle/>
          <a:p>
            <a:pPr marL="914400" lvl="1" indent="-457200">
              <a:buFont typeface="+mj-lt"/>
              <a:buAutoNum type="arabicPeriod"/>
            </a:pPr>
            <a:r>
              <a:rPr lang="en-GB" b="1" dirty="0">
                <a:solidFill>
                  <a:schemeClr val="bg1">
                    <a:lumMod val="50000"/>
                  </a:schemeClr>
                </a:solidFill>
              </a:rPr>
              <a:t>Hospitalised</a:t>
            </a:r>
          </a:p>
          <a:p>
            <a:pPr marL="914400" lvl="1" indent="-457200">
              <a:buFont typeface="+mj-lt"/>
              <a:buAutoNum type="arabicPeriod"/>
            </a:pPr>
            <a:r>
              <a:rPr lang="en-GB" b="1" dirty="0">
                <a:solidFill>
                  <a:schemeClr val="bg1">
                    <a:lumMod val="50000"/>
                  </a:schemeClr>
                </a:solidFill>
              </a:rPr>
              <a:t>Viral pneumonia syndrome</a:t>
            </a:r>
          </a:p>
          <a:p>
            <a:pPr marL="914400" lvl="2" indent="0">
              <a:buNone/>
            </a:pPr>
            <a:r>
              <a:rPr lang="en-GB" dirty="0">
                <a:solidFill>
                  <a:schemeClr val="bg1">
                    <a:lumMod val="50000"/>
                  </a:schemeClr>
                </a:solidFill>
              </a:rPr>
              <a:t>OR</a:t>
            </a:r>
          </a:p>
          <a:p>
            <a:pPr marL="914400" lvl="2" indent="0">
              <a:buNone/>
            </a:pPr>
            <a:r>
              <a:rPr lang="en-GB" sz="2400" b="1" dirty="0">
                <a:solidFill>
                  <a:schemeClr val="bg1">
                    <a:lumMod val="50000"/>
                  </a:schemeClr>
                </a:solidFill>
              </a:rPr>
              <a:t>PIMS-TS</a:t>
            </a:r>
          </a:p>
          <a:p>
            <a:pPr marL="914400" lvl="1" indent="-457200">
              <a:buFont typeface="+mj-lt"/>
              <a:buAutoNum type="arabicPeriod"/>
            </a:pPr>
            <a:r>
              <a:rPr lang="en-GB" b="1" dirty="0">
                <a:solidFill>
                  <a:prstClr val="black"/>
                </a:solidFill>
              </a:rPr>
              <a:t>Laboratory confirmed influenza A or B or CAP with planned antibiotic treatment (UK only)</a:t>
            </a:r>
          </a:p>
          <a:p>
            <a:pPr marL="457200" lvl="1" indent="0">
              <a:buNone/>
            </a:pPr>
            <a:r>
              <a:rPr lang="en-GB" dirty="0"/>
              <a:t>A diagnosis of infection with influenza should be made by PCR or rapid antigen testing.</a:t>
            </a:r>
          </a:p>
          <a:p>
            <a:pPr marL="457200" lvl="1" indent="0">
              <a:buNone/>
            </a:pPr>
            <a:r>
              <a:rPr lang="en-GB" dirty="0"/>
              <a:t>This test maybe performed within the laboratory or using a near-patient laboratory test</a:t>
            </a:r>
          </a:p>
          <a:p>
            <a:pPr marL="457200" lvl="1" indent="0">
              <a:buNone/>
            </a:pPr>
            <a:endParaRPr lang="en-GB" dirty="0"/>
          </a:p>
          <a:p>
            <a:pPr marL="457200" lvl="1" indent="0">
              <a:buNone/>
            </a:pPr>
            <a:endParaRPr lang="en-GB" dirty="0"/>
          </a:p>
          <a:p>
            <a:pPr marL="457200" lvl="1" indent="0">
              <a:buNone/>
            </a:pPr>
            <a:r>
              <a:rPr lang="en-GB" dirty="0"/>
              <a:t>Microbiological samples are rarely used to confirm a diagnosis of CAP, and patients with CAP may be included in RECOVERY without need for confirmation of a positive test</a:t>
            </a:r>
          </a:p>
          <a:p>
            <a:pPr marL="457200" lvl="1" indent="0">
              <a:buNone/>
            </a:pPr>
            <a:endParaRPr lang="en-GB" dirty="0"/>
          </a:p>
          <a:p>
            <a:pPr marL="457200" lvl="1" indent="0">
              <a:buNone/>
            </a:pPr>
            <a:endParaRPr lang="en-GB" b="1" dirty="0"/>
          </a:p>
          <a:p>
            <a:pPr marL="457200" lvl="1" indent="0">
              <a:buNone/>
            </a:pPr>
            <a:r>
              <a:rPr lang="en-GB" b="1" dirty="0"/>
              <a:t>4. No medical history that might, in the opinion of the attending clinician, put the patient at significant risk if they were to participate in the trial</a:t>
            </a:r>
          </a:p>
          <a:p>
            <a:pPr marL="457200" lvl="1" indent="0">
              <a:buNone/>
            </a:pPr>
            <a:endParaRPr lang="en-GB" dirty="0"/>
          </a:p>
          <a:p>
            <a:pPr marL="457200" lvl="1" indent="0">
              <a:buNone/>
            </a:pPr>
            <a:endParaRPr lang="en-GB" dirty="0"/>
          </a:p>
          <a:p>
            <a:pPr marL="457200" lvl="1" indent="0">
              <a:buNone/>
            </a:pPr>
            <a:endParaRPr lang="en-GB" dirty="0"/>
          </a:p>
          <a:p>
            <a:pPr marL="457200" lvl="1" indent="0">
              <a:buNone/>
            </a:pPr>
            <a:endParaRPr lang="en-GB" dirty="0"/>
          </a:p>
          <a:p>
            <a:pPr marL="457200" lvl="1" indent="0">
              <a:buNone/>
            </a:pPr>
            <a:endParaRPr lang="en-GB" dirty="0">
              <a:solidFill>
                <a:schemeClr val="bg1">
                  <a:lumMod val="50000"/>
                </a:schemeClr>
              </a:solidFill>
            </a:endParaRPr>
          </a:p>
          <a:p>
            <a:pPr marL="457200" lvl="1" indent="0">
              <a:buNone/>
            </a:pPr>
            <a:endParaRPr lang="en-GB" b="1" dirty="0"/>
          </a:p>
          <a:p>
            <a:pPr marL="914400" lvl="2" indent="0">
              <a:buNone/>
            </a:pPr>
            <a:endParaRPr lang="en-GB" sz="2400" b="1" dirty="0"/>
          </a:p>
        </p:txBody>
      </p:sp>
      <p:sp>
        <p:nvSpPr>
          <p:cNvPr id="4" name="Rounded Rectangle 3">
            <a:extLst>
              <a:ext uri="{FF2B5EF4-FFF2-40B4-BE49-F238E27FC236}">
                <a16:creationId xmlns:a16="http://schemas.microsoft.com/office/drawing/2014/main" id="{73A777BE-87A8-4F4D-9B47-B49AB7798D72}"/>
              </a:ext>
            </a:extLst>
          </p:cNvPr>
          <p:cNvSpPr/>
          <p:nvPr/>
        </p:nvSpPr>
        <p:spPr>
          <a:xfrm>
            <a:off x="802916" y="3206427"/>
            <a:ext cx="10879183" cy="1044731"/>
          </a:xfrm>
          <a:prstGeom prst="roundRect">
            <a:avLst/>
          </a:prstGeom>
          <a:noFill/>
          <a:ln w="53975" cap="flat" cmpd="sng" algn="ctr">
            <a:solidFill>
              <a:srgbClr val="9E3159"/>
            </a:solidFill>
            <a:prstDash val="solid"/>
            <a:miter lim="800000"/>
          </a:ln>
          <a:effectLst/>
        </p:spPr>
        <p:txBody>
          <a:bodyPr rtlCol="0" anchor="ctr"/>
          <a:lstStyle/>
          <a:p>
            <a:pPr algn="ctr"/>
            <a:endParaRPr lang="en-US" dirty="0">
              <a:solidFill>
                <a:schemeClr val="bg1"/>
              </a:solidFill>
            </a:endParaRPr>
          </a:p>
        </p:txBody>
      </p:sp>
      <p:sp>
        <p:nvSpPr>
          <p:cNvPr id="5" name="Rounded Rectangle 4">
            <a:extLst>
              <a:ext uri="{FF2B5EF4-FFF2-40B4-BE49-F238E27FC236}">
                <a16:creationId xmlns:a16="http://schemas.microsoft.com/office/drawing/2014/main" id="{26B3266F-CB95-FD48-95ED-C0185169B4FE}"/>
              </a:ext>
            </a:extLst>
          </p:cNvPr>
          <p:cNvSpPr/>
          <p:nvPr/>
        </p:nvSpPr>
        <p:spPr>
          <a:xfrm>
            <a:off x="802915" y="4379495"/>
            <a:ext cx="10879183" cy="1044731"/>
          </a:xfrm>
          <a:prstGeom prst="roundRect">
            <a:avLst/>
          </a:prstGeom>
          <a:noFill/>
          <a:ln w="53975" cap="flat" cmpd="sng" algn="ctr">
            <a:solidFill>
              <a:srgbClr val="9E3159"/>
            </a:solidFill>
            <a:prstDash val="solid"/>
            <a:miter lim="800000"/>
          </a:ln>
          <a:effectLst/>
        </p:spPr>
        <p:txBody>
          <a:bodyPr rtlCol="0" anchor="ctr"/>
          <a:lstStyle/>
          <a:p>
            <a:pPr algn="ctr"/>
            <a:endParaRPr lang="en-US" dirty="0">
              <a:solidFill>
                <a:schemeClr val="bg1"/>
              </a:solidFill>
            </a:endParaRPr>
          </a:p>
        </p:txBody>
      </p:sp>
    </p:spTree>
    <p:extLst>
      <p:ext uri="{BB962C8B-B14F-4D97-AF65-F5344CB8AC3E}">
        <p14:creationId xmlns:p14="http://schemas.microsoft.com/office/powerpoint/2010/main" val="586343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Left-Right Arrow 76">
            <a:extLst>
              <a:ext uri="{FF2B5EF4-FFF2-40B4-BE49-F238E27FC236}">
                <a16:creationId xmlns:a16="http://schemas.microsoft.com/office/drawing/2014/main" id="{F43932C0-7A8F-734B-8CF5-CFDAF2026B74}"/>
              </a:ext>
            </a:extLst>
          </p:cNvPr>
          <p:cNvSpPr/>
          <p:nvPr/>
        </p:nvSpPr>
        <p:spPr>
          <a:xfrm rot="5400000" flipV="1">
            <a:off x="5413078" y="3939475"/>
            <a:ext cx="1559371" cy="386025"/>
          </a:xfrm>
          <a:prstGeom prst="leftRightArrow">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 name="Left-Right Arrow 49"/>
          <p:cNvSpPr/>
          <p:nvPr/>
        </p:nvSpPr>
        <p:spPr>
          <a:xfrm rot="9579837" flipV="1">
            <a:off x="4134067" y="4252042"/>
            <a:ext cx="2107244" cy="411112"/>
          </a:xfrm>
          <a:prstGeom prst="leftRightArrow">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584053" y="15990"/>
            <a:ext cx="8096250" cy="1325563"/>
          </a:xfrm>
        </p:spPr>
        <p:txBody>
          <a:bodyPr>
            <a:normAutofit/>
          </a:bodyPr>
          <a:lstStyle/>
          <a:p>
            <a:r>
              <a:rPr lang="en-GB" sz="3200" dirty="0"/>
              <a:t>Current comparisons (children, UK only)</a:t>
            </a:r>
          </a:p>
        </p:txBody>
      </p:sp>
      <p:sp>
        <p:nvSpPr>
          <p:cNvPr id="4" name="Rounded Rectangle 3"/>
          <p:cNvSpPr/>
          <p:nvPr/>
        </p:nvSpPr>
        <p:spPr>
          <a:xfrm>
            <a:off x="105714" y="1438732"/>
            <a:ext cx="616065" cy="5274075"/>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Calibri" panose="020F0502020204030204"/>
                <a:ea typeface="+mn-ea"/>
                <a:cs typeface="+mn-cs"/>
              </a:rPr>
              <a:t>HOSPITALISED PATIENTS WITH PNEUMONIA</a:t>
            </a:r>
          </a:p>
        </p:txBody>
      </p:sp>
      <p:sp>
        <p:nvSpPr>
          <p:cNvPr id="11" name="Rounded Rectangle 10"/>
          <p:cNvSpPr/>
          <p:nvPr/>
        </p:nvSpPr>
        <p:spPr>
          <a:xfrm>
            <a:off x="11526785" y="1438733"/>
            <a:ext cx="575093" cy="5274074"/>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Calibri" panose="020F0502020204030204"/>
                <a:ea typeface="+mn-ea"/>
                <a:cs typeface="+mn-cs"/>
              </a:rPr>
              <a:t>ANALYSIS</a:t>
            </a:r>
            <a:endParaRPr kumimoji="0" lang="en-GB" sz="24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7" name="Left-Right Arrow 76"/>
          <p:cNvSpPr/>
          <p:nvPr/>
        </p:nvSpPr>
        <p:spPr>
          <a:xfrm rot="1152713" flipV="1">
            <a:off x="5759853" y="4195457"/>
            <a:ext cx="2514305" cy="390636"/>
          </a:xfrm>
          <a:prstGeom prst="leftRightArrow">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p:cNvSpPr/>
          <p:nvPr/>
        </p:nvSpPr>
        <p:spPr>
          <a:xfrm>
            <a:off x="5765595" y="3636361"/>
            <a:ext cx="861040" cy="861040"/>
          </a:xfrm>
          <a:prstGeom prst="ellips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600" b="1" i="0" u="none" strike="noStrike" kern="1200" cap="none" spc="0" normalizeH="0" baseline="0" noProof="0" dirty="0">
                <a:ln>
                  <a:noFill/>
                </a:ln>
                <a:solidFill>
                  <a:prstClr val="white"/>
                </a:solidFill>
                <a:effectLst/>
                <a:uLnTx/>
                <a:uFillTx/>
                <a:latin typeface="Calibri" panose="020F0502020204030204"/>
                <a:ea typeface="+mn-ea"/>
                <a:cs typeface="+mn-cs"/>
              </a:rPr>
              <a:t>R</a:t>
            </a:r>
            <a:endParaRPr kumimoji="0" lang="en-GB" sz="18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86" name="Group 85">
            <a:extLst>
              <a:ext uri="{FF2B5EF4-FFF2-40B4-BE49-F238E27FC236}">
                <a16:creationId xmlns:a16="http://schemas.microsoft.com/office/drawing/2014/main" id="{D8AFADE8-6D42-8141-AD4C-AE9A461943B3}"/>
              </a:ext>
            </a:extLst>
          </p:cNvPr>
          <p:cNvGrpSpPr/>
          <p:nvPr/>
        </p:nvGrpSpPr>
        <p:grpSpPr>
          <a:xfrm>
            <a:off x="8003238" y="5111544"/>
            <a:ext cx="3423100" cy="1414800"/>
            <a:chOff x="8003238" y="1576210"/>
            <a:chExt cx="3423100" cy="1414800"/>
          </a:xfrm>
        </p:grpSpPr>
        <p:sp>
          <p:nvSpPr>
            <p:cNvPr id="87" name="Rounded Rectangle 86">
              <a:extLst>
                <a:ext uri="{FF2B5EF4-FFF2-40B4-BE49-F238E27FC236}">
                  <a16:creationId xmlns:a16="http://schemas.microsoft.com/office/drawing/2014/main" id="{83BAD84E-273B-D34E-8FCE-57CB4D80DBB1}"/>
                </a:ext>
              </a:extLst>
            </p:cNvPr>
            <p:cNvSpPr/>
            <p:nvPr/>
          </p:nvSpPr>
          <p:spPr>
            <a:xfrm>
              <a:off x="8003238" y="1576210"/>
              <a:ext cx="3393651" cy="1414800"/>
            </a:xfrm>
            <a:prstGeom prst="roundRect">
              <a:avLst/>
            </a:prstGeom>
            <a:solidFill>
              <a:schemeClr val="accent1">
                <a:lumMod val="75000"/>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8" name="Rounded Rectangle 87">
              <a:extLst>
                <a:ext uri="{FF2B5EF4-FFF2-40B4-BE49-F238E27FC236}">
                  <a16:creationId xmlns:a16="http://schemas.microsoft.com/office/drawing/2014/main" id="{CD4C8879-9A8B-9743-80DA-1F684C8A8F64}"/>
                </a:ext>
              </a:extLst>
            </p:cNvPr>
            <p:cNvSpPr/>
            <p:nvPr/>
          </p:nvSpPr>
          <p:spPr>
            <a:xfrm>
              <a:off x="8435439" y="2273674"/>
              <a:ext cx="1116000" cy="6480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white"/>
                  </a:solidFill>
                  <a:effectLst/>
                  <a:uLnTx/>
                  <a:uFillTx/>
                  <a:latin typeface="Calibri" panose="020F0502020204030204"/>
                  <a:ea typeface="+mn-ea"/>
                  <a:cs typeface="+mn-cs"/>
                </a:rPr>
                <a:t>Dexamethasone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white"/>
                  </a:solidFill>
                  <a:effectLst/>
                  <a:uLnTx/>
                  <a:uFillTx/>
                  <a:latin typeface="Calibri" panose="020F0502020204030204"/>
                  <a:ea typeface="+mn-ea"/>
                  <a:cs typeface="+mn-cs"/>
                </a:rPr>
                <a:t>(6mg daily)</a:t>
              </a:r>
            </a:p>
          </p:txBody>
        </p:sp>
        <p:sp>
          <p:nvSpPr>
            <p:cNvPr id="89" name="Rounded Rectangle 88">
              <a:extLst>
                <a:ext uri="{FF2B5EF4-FFF2-40B4-BE49-F238E27FC236}">
                  <a16:creationId xmlns:a16="http://schemas.microsoft.com/office/drawing/2014/main" id="{58EC706C-402F-CE45-BC22-6FC4D5FB6E15}"/>
                </a:ext>
              </a:extLst>
            </p:cNvPr>
            <p:cNvSpPr/>
            <p:nvPr/>
          </p:nvSpPr>
          <p:spPr>
            <a:xfrm>
              <a:off x="9897697" y="2256534"/>
              <a:ext cx="1116208" cy="6480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white"/>
                  </a:solidFill>
                  <a:effectLst/>
                  <a:uLnTx/>
                  <a:uFillTx/>
                  <a:latin typeface="Calibri" panose="020F0502020204030204"/>
                  <a:ea typeface="+mn-ea"/>
                  <a:cs typeface="+mn-cs"/>
                </a:rPr>
                <a:t>Usual care without corticosteroids</a:t>
              </a:r>
            </a:p>
          </p:txBody>
        </p:sp>
        <p:sp>
          <p:nvSpPr>
            <p:cNvPr id="91" name="TextBox 90">
              <a:extLst>
                <a:ext uri="{FF2B5EF4-FFF2-40B4-BE49-F238E27FC236}">
                  <a16:creationId xmlns:a16="http://schemas.microsoft.com/office/drawing/2014/main" id="{10968DC4-6CC1-714A-8E7F-F7B64C0FB3F3}"/>
                </a:ext>
              </a:extLst>
            </p:cNvPr>
            <p:cNvSpPr txBox="1"/>
            <p:nvPr/>
          </p:nvSpPr>
          <p:spPr>
            <a:xfrm>
              <a:off x="9542400" y="2401880"/>
              <a:ext cx="422052"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1" u="none" strike="noStrike" kern="1200" cap="none" spc="0" normalizeH="0" baseline="0" noProof="0" dirty="0">
                  <a:ln>
                    <a:noFill/>
                  </a:ln>
                  <a:solidFill>
                    <a:prstClr val="black"/>
                  </a:solidFill>
                  <a:effectLst/>
                  <a:uLnTx/>
                  <a:uFillTx/>
                  <a:latin typeface="Calibri" panose="020F0502020204030204"/>
                  <a:ea typeface="+mn-ea"/>
                  <a:cs typeface="+mn-cs"/>
                </a:rPr>
                <a:t>or</a:t>
              </a:r>
              <a:endParaRPr kumimoji="0" lang="en-GB" sz="1400" b="1"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3" name="TextBox 92">
              <a:extLst>
                <a:ext uri="{FF2B5EF4-FFF2-40B4-BE49-F238E27FC236}">
                  <a16:creationId xmlns:a16="http://schemas.microsoft.com/office/drawing/2014/main" id="{ECBA9FA1-20DC-A341-8CF4-2E97C762F7A3}"/>
                </a:ext>
              </a:extLst>
            </p:cNvPr>
            <p:cNvSpPr txBox="1"/>
            <p:nvPr/>
          </p:nvSpPr>
          <p:spPr>
            <a:xfrm>
              <a:off x="8582363" y="1659756"/>
              <a:ext cx="2843975"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Calibri" panose="020F0502020204030204"/>
                  <a:ea typeface="+mn-ea"/>
                  <a:cs typeface="+mn-cs"/>
                </a:rPr>
                <a:t>Influenza corticosteroid comparison (patients with hypoxia)</a:t>
              </a:r>
            </a:p>
          </p:txBody>
        </p:sp>
      </p:grpSp>
      <p:grpSp>
        <p:nvGrpSpPr>
          <p:cNvPr id="94" name="Group 93">
            <a:extLst>
              <a:ext uri="{FF2B5EF4-FFF2-40B4-BE49-F238E27FC236}">
                <a16:creationId xmlns:a16="http://schemas.microsoft.com/office/drawing/2014/main" id="{ADAD2F31-7492-F84D-9855-EF44F47A31BD}"/>
              </a:ext>
            </a:extLst>
          </p:cNvPr>
          <p:cNvGrpSpPr/>
          <p:nvPr/>
        </p:nvGrpSpPr>
        <p:grpSpPr>
          <a:xfrm>
            <a:off x="849410" y="5102038"/>
            <a:ext cx="3393651" cy="1415377"/>
            <a:chOff x="849410" y="1566704"/>
            <a:chExt cx="3393651" cy="1415377"/>
          </a:xfrm>
        </p:grpSpPr>
        <p:sp>
          <p:nvSpPr>
            <p:cNvPr id="95" name="Rounded Rectangle 94">
              <a:extLst>
                <a:ext uri="{FF2B5EF4-FFF2-40B4-BE49-F238E27FC236}">
                  <a16:creationId xmlns:a16="http://schemas.microsoft.com/office/drawing/2014/main" id="{9D5D6A46-844C-0E41-9615-6A6452BC651A}"/>
                </a:ext>
              </a:extLst>
            </p:cNvPr>
            <p:cNvSpPr/>
            <p:nvPr/>
          </p:nvSpPr>
          <p:spPr>
            <a:xfrm>
              <a:off x="849410" y="1566704"/>
              <a:ext cx="3393651" cy="1415377"/>
            </a:xfrm>
            <a:prstGeom prst="roundRect">
              <a:avLst/>
            </a:prstGeom>
            <a:solidFill>
              <a:srgbClr val="FF0000">
                <a:alpha val="4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 name="Rounded Rectangle 95">
              <a:extLst>
                <a:ext uri="{FF2B5EF4-FFF2-40B4-BE49-F238E27FC236}">
                  <a16:creationId xmlns:a16="http://schemas.microsoft.com/office/drawing/2014/main" id="{1EFB7BF6-F1F2-E541-9082-F803C4A8CD0E}"/>
                </a:ext>
              </a:extLst>
            </p:cNvPr>
            <p:cNvSpPr/>
            <p:nvPr/>
          </p:nvSpPr>
          <p:spPr>
            <a:xfrm>
              <a:off x="1195886" y="2264169"/>
              <a:ext cx="1116000" cy="6480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white"/>
                  </a:solidFill>
                  <a:effectLst/>
                  <a:uLnTx/>
                  <a:uFillTx/>
                  <a:latin typeface="Calibri" panose="020F0502020204030204"/>
                  <a:ea typeface="+mn-ea"/>
                  <a:cs typeface="+mn-cs"/>
                </a:rPr>
                <a:t>Baloxavir</a:t>
              </a:r>
            </a:p>
          </p:txBody>
        </p:sp>
        <p:sp>
          <p:nvSpPr>
            <p:cNvPr id="97" name="Rounded Rectangle 96">
              <a:extLst>
                <a:ext uri="{FF2B5EF4-FFF2-40B4-BE49-F238E27FC236}">
                  <a16:creationId xmlns:a16="http://schemas.microsoft.com/office/drawing/2014/main" id="{7486FF0E-9F46-7B4C-9FB2-B176F4A0B138}"/>
                </a:ext>
              </a:extLst>
            </p:cNvPr>
            <p:cNvSpPr/>
            <p:nvPr/>
          </p:nvSpPr>
          <p:spPr>
            <a:xfrm>
              <a:off x="2658144" y="2247029"/>
              <a:ext cx="1116208" cy="6480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white"/>
                  </a:solidFill>
                  <a:effectLst/>
                  <a:uLnTx/>
                  <a:uFillTx/>
                  <a:latin typeface="Calibri" panose="020F0502020204030204"/>
                  <a:ea typeface="+mn-ea"/>
                  <a:cs typeface="+mn-cs"/>
                </a:rPr>
                <a:t>Usual care without baloxavir</a:t>
              </a:r>
            </a:p>
          </p:txBody>
        </p:sp>
        <p:sp>
          <p:nvSpPr>
            <p:cNvPr id="99" name="TextBox 98">
              <a:extLst>
                <a:ext uri="{FF2B5EF4-FFF2-40B4-BE49-F238E27FC236}">
                  <a16:creationId xmlns:a16="http://schemas.microsoft.com/office/drawing/2014/main" id="{1B0C20BD-204C-D74D-879B-296826D9D31F}"/>
                </a:ext>
              </a:extLst>
            </p:cNvPr>
            <p:cNvSpPr txBox="1"/>
            <p:nvPr/>
          </p:nvSpPr>
          <p:spPr>
            <a:xfrm>
              <a:off x="2302847" y="2403526"/>
              <a:ext cx="422052"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1" u="none" strike="noStrike" kern="1200" cap="none" spc="0" normalizeH="0" baseline="0" noProof="0" dirty="0">
                  <a:ln>
                    <a:noFill/>
                  </a:ln>
                  <a:solidFill>
                    <a:prstClr val="black"/>
                  </a:solidFill>
                  <a:effectLst/>
                  <a:uLnTx/>
                  <a:uFillTx/>
                  <a:latin typeface="Calibri" panose="020F0502020204030204"/>
                  <a:ea typeface="+mn-ea"/>
                  <a:cs typeface="+mn-cs"/>
                </a:rPr>
                <a:t>or</a:t>
              </a:r>
              <a:endParaRPr kumimoji="0" lang="en-GB" sz="1400" b="1"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1" name="TextBox 100">
              <a:extLst>
                <a:ext uri="{FF2B5EF4-FFF2-40B4-BE49-F238E27FC236}">
                  <a16:creationId xmlns:a16="http://schemas.microsoft.com/office/drawing/2014/main" id="{1C9C61F0-1ED7-5049-A2A7-AE7FAFF12F96}"/>
                </a:ext>
              </a:extLst>
            </p:cNvPr>
            <p:cNvSpPr txBox="1"/>
            <p:nvPr/>
          </p:nvSpPr>
          <p:spPr>
            <a:xfrm>
              <a:off x="1451207" y="1747626"/>
              <a:ext cx="2751209"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err="1">
                  <a:ln>
                    <a:noFill/>
                  </a:ln>
                  <a:solidFill>
                    <a:prstClr val="black"/>
                  </a:solidFill>
                  <a:effectLst/>
                  <a:uLnTx/>
                  <a:uFillTx/>
                  <a:latin typeface="Calibri" panose="020F0502020204030204"/>
                  <a:ea typeface="+mn-ea"/>
                  <a:cs typeface="+mn-cs"/>
                </a:rPr>
                <a:t>Baloxavir</a:t>
              </a:r>
              <a:r>
                <a:rPr kumimoji="0" lang="en-GB" sz="1600" b="1" i="0" u="none" strike="noStrike" kern="1200" cap="none" spc="0" normalizeH="0" baseline="0" noProof="0" dirty="0">
                  <a:ln>
                    <a:noFill/>
                  </a:ln>
                  <a:solidFill>
                    <a:prstClr val="black"/>
                  </a:solidFill>
                  <a:effectLst/>
                  <a:uLnTx/>
                  <a:uFillTx/>
                  <a:latin typeface="Calibri" panose="020F0502020204030204"/>
                  <a:ea typeface="+mn-ea"/>
                  <a:cs typeface="+mn-cs"/>
                </a:rPr>
                <a:t> comparison</a:t>
              </a:r>
            </a:p>
          </p:txBody>
        </p:sp>
      </p:grpSp>
      <p:grpSp>
        <p:nvGrpSpPr>
          <p:cNvPr id="102" name="Group 101">
            <a:extLst>
              <a:ext uri="{FF2B5EF4-FFF2-40B4-BE49-F238E27FC236}">
                <a16:creationId xmlns:a16="http://schemas.microsoft.com/office/drawing/2014/main" id="{650F3EB1-C981-B740-82D6-F54DE5AFF985}"/>
              </a:ext>
            </a:extLst>
          </p:cNvPr>
          <p:cNvGrpSpPr/>
          <p:nvPr/>
        </p:nvGrpSpPr>
        <p:grpSpPr>
          <a:xfrm>
            <a:off x="4441699" y="5107796"/>
            <a:ext cx="3393651" cy="1415377"/>
            <a:chOff x="4441699" y="1572462"/>
            <a:chExt cx="3393651" cy="1415377"/>
          </a:xfrm>
        </p:grpSpPr>
        <p:sp>
          <p:nvSpPr>
            <p:cNvPr id="103" name="Rounded Rectangle 102">
              <a:extLst>
                <a:ext uri="{FF2B5EF4-FFF2-40B4-BE49-F238E27FC236}">
                  <a16:creationId xmlns:a16="http://schemas.microsoft.com/office/drawing/2014/main" id="{4F5F2D03-AB19-F045-BFB2-0F27BF1C1A04}"/>
                </a:ext>
              </a:extLst>
            </p:cNvPr>
            <p:cNvSpPr/>
            <p:nvPr/>
          </p:nvSpPr>
          <p:spPr>
            <a:xfrm>
              <a:off x="4441699" y="1572462"/>
              <a:ext cx="3393651" cy="1415377"/>
            </a:xfrm>
            <a:prstGeom prst="roundRect">
              <a:avLst/>
            </a:prstGeom>
            <a:solidFill>
              <a:srgbClr val="FFC000">
                <a:alpha val="3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 name="Rounded Rectangle 103">
              <a:extLst>
                <a:ext uri="{FF2B5EF4-FFF2-40B4-BE49-F238E27FC236}">
                  <a16:creationId xmlns:a16="http://schemas.microsoft.com/office/drawing/2014/main" id="{7D7E2DA0-3318-B34D-9DBA-8976C66C4BDF}"/>
                </a:ext>
              </a:extLst>
            </p:cNvPr>
            <p:cNvSpPr/>
            <p:nvPr/>
          </p:nvSpPr>
          <p:spPr>
            <a:xfrm>
              <a:off x="4864375" y="2269927"/>
              <a:ext cx="939073" cy="6480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white"/>
                  </a:solidFill>
                  <a:effectLst/>
                  <a:uLnTx/>
                  <a:uFillTx/>
                  <a:latin typeface="Calibri" panose="020F0502020204030204"/>
                  <a:ea typeface="+mn-ea"/>
                  <a:cs typeface="+mn-cs"/>
                </a:rPr>
                <a:t>Oseltamivir</a:t>
              </a:r>
            </a:p>
          </p:txBody>
        </p:sp>
        <p:sp>
          <p:nvSpPr>
            <p:cNvPr id="105" name="Rounded Rectangle 104">
              <a:extLst>
                <a:ext uri="{FF2B5EF4-FFF2-40B4-BE49-F238E27FC236}">
                  <a16:creationId xmlns:a16="http://schemas.microsoft.com/office/drawing/2014/main" id="{0378DF22-74BF-5D4D-86EE-65EAF417A84F}"/>
                </a:ext>
              </a:extLst>
            </p:cNvPr>
            <p:cNvSpPr/>
            <p:nvPr/>
          </p:nvSpPr>
          <p:spPr>
            <a:xfrm>
              <a:off x="6124367" y="2245807"/>
              <a:ext cx="1389636" cy="6480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white"/>
                  </a:solidFill>
                  <a:effectLst/>
                  <a:uLnTx/>
                  <a:uFillTx/>
                  <a:latin typeface="Calibri" panose="020F0502020204030204"/>
                  <a:ea typeface="+mn-ea"/>
                  <a:cs typeface="+mn-cs"/>
                </a:rPr>
                <a:t>Usual care without neuraminidase inhibitor</a:t>
              </a:r>
            </a:p>
          </p:txBody>
        </p:sp>
        <p:sp>
          <p:nvSpPr>
            <p:cNvPr id="107" name="TextBox 106">
              <a:extLst>
                <a:ext uri="{FF2B5EF4-FFF2-40B4-BE49-F238E27FC236}">
                  <a16:creationId xmlns:a16="http://schemas.microsoft.com/office/drawing/2014/main" id="{4015A8B3-F5AE-4941-A698-D51DA4E46924}"/>
                </a:ext>
              </a:extLst>
            </p:cNvPr>
            <p:cNvSpPr txBox="1"/>
            <p:nvPr/>
          </p:nvSpPr>
          <p:spPr>
            <a:xfrm>
              <a:off x="5782249" y="2418892"/>
              <a:ext cx="422052"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1" u="none" strike="noStrike" kern="1200" cap="none" spc="0" normalizeH="0" baseline="0" noProof="0" dirty="0">
                  <a:ln>
                    <a:noFill/>
                  </a:ln>
                  <a:solidFill>
                    <a:prstClr val="black"/>
                  </a:solidFill>
                  <a:effectLst/>
                  <a:uLnTx/>
                  <a:uFillTx/>
                  <a:latin typeface="Calibri" panose="020F0502020204030204"/>
                  <a:ea typeface="+mn-ea"/>
                  <a:cs typeface="+mn-cs"/>
                </a:rPr>
                <a:t>or</a:t>
              </a:r>
              <a:endParaRPr kumimoji="0" lang="en-GB" sz="1400" b="1"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8" name="TextBox 107">
              <a:extLst>
                <a:ext uri="{FF2B5EF4-FFF2-40B4-BE49-F238E27FC236}">
                  <a16:creationId xmlns:a16="http://schemas.microsoft.com/office/drawing/2014/main" id="{2ED6A60D-D187-6142-95D6-173A8F77EAF0}"/>
                </a:ext>
              </a:extLst>
            </p:cNvPr>
            <p:cNvSpPr txBox="1"/>
            <p:nvPr/>
          </p:nvSpPr>
          <p:spPr>
            <a:xfrm>
              <a:off x="5074111" y="1733283"/>
              <a:ext cx="230150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black"/>
                  </a:solidFill>
                  <a:effectLst/>
                  <a:uLnTx/>
                  <a:uFillTx/>
                  <a:latin typeface="Calibri" panose="020F0502020204030204"/>
                  <a:ea typeface="+mn-ea"/>
                  <a:cs typeface="+mn-cs"/>
                </a:rPr>
                <a:t>Oseltamivir comparison</a:t>
              </a:r>
              <a:endParaRPr kumimoji="0" lang="en-GB" sz="15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sp>
        <p:nvSpPr>
          <p:cNvPr id="110" name="Rounded Rectangle 109">
            <a:extLst>
              <a:ext uri="{FF2B5EF4-FFF2-40B4-BE49-F238E27FC236}">
                <a16:creationId xmlns:a16="http://schemas.microsoft.com/office/drawing/2014/main" id="{D408BB89-59C7-0D4C-97BE-80BEFDF28C77}"/>
              </a:ext>
            </a:extLst>
          </p:cNvPr>
          <p:cNvSpPr/>
          <p:nvPr/>
        </p:nvSpPr>
        <p:spPr>
          <a:xfrm>
            <a:off x="803537" y="4936222"/>
            <a:ext cx="10652251" cy="1888647"/>
          </a:xfrm>
          <a:prstGeom prst="roundRect">
            <a:avLst/>
          </a:prstGeom>
          <a:noFill/>
          <a:ln w="22225">
            <a:solidFill>
              <a:schemeClr val="bg2">
                <a:lumMod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E7E6E6">
                  <a:lumMod val="25000"/>
                </a:srgbClr>
              </a:solidFill>
              <a:effectLst/>
              <a:uLnTx/>
              <a:uFillTx/>
              <a:latin typeface="Calibri" panose="020F0502020204030204"/>
              <a:ea typeface="+mn-ea"/>
              <a:cs typeface="+mn-cs"/>
            </a:endParaRPr>
          </a:p>
        </p:txBody>
      </p:sp>
      <p:sp>
        <p:nvSpPr>
          <p:cNvPr id="112" name="TextBox 111">
            <a:extLst>
              <a:ext uri="{FF2B5EF4-FFF2-40B4-BE49-F238E27FC236}">
                <a16:creationId xmlns:a16="http://schemas.microsoft.com/office/drawing/2014/main" id="{B9053A9B-718A-EC42-B5E3-A8D50C67C0BC}"/>
              </a:ext>
            </a:extLst>
          </p:cNvPr>
          <p:cNvSpPr txBox="1"/>
          <p:nvPr/>
        </p:nvSpPr>
        <p:spPr>
          <a:xfrm>
            <a:off x="4069190" y="6479804"/>
            <a:ext cx="4236353"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Patients with confirmed INFLUENZA A or B</a:t>
            </a:r>
          </a:p>
        </p:txBody>
      </p:sp>
      <p:pic>
        <p:nvPicPr>
          <p:cNvPr id="19" name="Picture 18" descr="Shape&#10;&#10;Description automatically generated with low confidence">
            <a:extLst>
              <a:ext uri="{FF2B5EF4-FFF2-40B4-BE49-F238E27FC236}">
                <a16:creationId xmlns:a16="http://schemas.microsoft.com/office/drawing/2014/main" id="{C6617597-64B1-3240-97B1-C1901F2A154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3730" y="5143075"/>
            <a:ext cx="601261" cy="601261"/>
          </a:xfrm>
          <a:prstGeom prst="rect">
            <a:avLst/>
          </a:prstGeom>
        </p:spPr>
      </p:pic>
      <p:pic>
        <p:nvPicPr>
          <p:cNvPr id="115" name="Picture 114" descr="Shape&#10;&#10;Description automatically generated with low confidence">
            <a:extLst>
              <a:ext uri="{FF2B5EF4-FFF2-40B4-BE49-F238E27FC236}">
                <a16:creationId xmlns:a16="http://schemas.microsoft.com/office/drawing/2014/main" id="{F52B941E-08D5-6D4F-9994-B1282A12E41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92981" y="5141752"/>
            <a:ext cx="601261" cy="601261"/>
          </a:xfrm>
          <a:prstGeom prst="rect">
            <a:avLst/>
          </a:prstGeom>
        </p:spPr>
      </p:pic>
      <p:pic>
        <p:nvPicPr>
          <p:cNvPr id="116" name="Graphic 31" descr="Lungs with solid fill">
            <a:extLst>
              <a:ext uri="{FF2B5EF4-FFF2-40B4-BE49-F238E27FC236}">
                <a16:creationId xmlns:a16="http://schemas.microsoft.com/office/drawing/2014/main" id="{CFD11E2D-AD21-154F-B98A-16F4806B959F}"/>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033988" y="5097874"/>
            <a:ext cx="649602" cy="703876"/>
          </a:xfrm>
          <a:prstGeom prst="rect">
            <a:avLst/>
          </a:prstGeom>
        </p:spPr>
      </p:pic>
      <p:sp>
        <p:nvSpPr>
          <p:cNvPr id="58" name="Rounded Rectangle 57">
            <a:extLst>
              <a:ext uri="{FF2B5EF4-FFF2-40B4-BE49-F238E27FC236}">
                <a16:creationId xmlns:a16="http://schemas.microsoft.com/office/drawing/2014/main" id="{38B586F1-F3FA-8C47-9702-A236829F5589}"/>
              </a:ext>
            </a:extLst>
          </p:cNvPr>
          <p:cNvSpPr/>
          <p:nvPr/>
        </p:nvSpPr>
        <p:spPr>
          <a:xfrm>
            <a:off x="4291488" y="1357693"/>
            <a:ext cx="3622632" cy="1941915"/>
          </a:xfrm>
          <a:prstGeom prst="roundRect">
            <a:avLst/>
          </a:prstGeom>
          <a:noFill/>
          <a:ln w="22225">
            <a:solidFill>
              <a:schemeClr val="bg2">
                <a:lumMod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E7E6E6">
                  <a:lumMod val="25000"/>
                </a:srgbClr>
              </a:solidFill>
              <a:effectLst/>
              <a:uLnTx/>
              <a:uFillTx/>
              <a:latin typeface="Calibri" panose="020F0502020204030204"/>
              <a:ea typeface="+mn-ea"/>
              <a:cs typeface="+mn-cs"/>
            </a:endParaRPr>
          </a:p>
        </p:txBody>
      </p:sp>
      <p:grpSp>
        <p:nvGrpSpPr>
          <p:cNvPr id="7" name="Group 6"/>
          <p:cNvGrpSpPr/>
          <p:nvPr/>
        </p:nvGrpSpPr>
        <p:grpSpPr>
          <a:xfrm>
            <a:off x="4419221" y="1406215"/>
            <a:ext cx="3550350" cy="1420915"/>
            <a:chOff x="7960889" y="1429068"/>
            <a:chExt cx="3550350" cy="1420915"/>
          </a:xfrm>
        </p:grpSpPr>
        <p:grpSp>
          <p:nvGrpSpPr>
            <p:cNvPr id="70" name="Group 69">
              <a:extLst>
                <a:ext uri="{FF2B5EF4-FFF2-40B4-BE49-F238E27FC236}">
                  <a16:creationId xmlns:a16="http://schemas.microsoft.com/office/drawing/2014/main" id="{D8AFADE8-6D42-8141-AD4C-AE9A461943B3}"/>
                </a:ext>
              </a:extLst>
            </p:cNvPr>
            <p:cNvGrpSpPr/>
            <p:nvPr/>
          </p:nvGrpSpPr>
          <p:grpSpPr>
            <a:xfrm>
              <a:off x="7960889" y="1435183"/>
              <a:ext cx="3550350" cy="1414800"/>
              <a:chOff x="8003238" y="1576210"/>
              <a:chExt cx="3550350" cy="1414800"/>
            </a:xfrm>
          </p:grpSpPr>
          <p:sp>
            <p:nvSpPr>
              <p:cNvPr id="71" name="Rounded Rectangle 70">
                <a:extLst>
                  <a:ext uri="{FF2B5EF4-FFF2-40B4-BE49-F238E27FC236}">
                    <a16:creationId xmlns:a16="http://schemas.microsoft.com/office/drawing/2014/main" id="{83BAD84E-273B-D34E-8FCE-57CB4D80DBB1}"/>
                  </a:ext>
                </a:extLst>
              </p:cNvPr>
              <p:cNvSpPr/>
              <p:nvPr/>
            </p:nvSpPr>
            <p:spPr>
              <a:xfrm>
                <a:off x="8003238" y="1576210"/>
                <a:ext cx="3393651" cy="1414800"/>
              </a:xfrm>
              <a:prstGeom prst="roundRect">
                <a:avLst/>
              </a:prstGeom>
              <a:solidFill>
                <a:schemeClr val="accent1">
                  <a:lumMod val="75000"/>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2" name="Rounded Rectangle 71">
                <a:extLst>
                  <a:ext uri="{FF2B5EF4-FFF2-40B4-BE49-F238E27FC236}">
                    <a16:creationId xmlns:a16="http://schemas.microsoft.com/office/drawing/2014/main" id="{CD4C8879-9A8B-9743-80DA-1F684C8A8F64}"/>
                  </a:ext>
                </a:extLst>
              </p:cNvPr>
              <p:cNvSpPr/>
              <p:nvPr/>
            </p:nvSpPr>
            <p:spPr>
              <a:xfrm>
                <a:off x="8444964" y="2273674"/>
                <a:ext cx="1116000" cy="6480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white"/>
                    </a:solidFill>
                    <a:effectLst/>
                    <a:uLnTx/>
                    <a:uFillTx/>
                    <a:latin typeface="Calibri" panose="020F0502020204030204"/>
                    <a:ea typeface="+mn-ea"/>
                    <a:cs typeface="+mn-cs"/>
                  </a:rPr>
                  <a:t>Dexamethasone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white"/>
                    </a:solidFill>
                    <a:effectLst/>
                    <a:uLnTx/>
                    <a:uFillTx/>
                    <a:latin typeface="Calibri" panose="020F0502020204030204"/>
                    <a:ea typeface="+mn-ea"/>
                    <a:cs typeface="+mn-cs"/>
                  </a:rPr>
                  <a:t>(6mg daily)</a:t>
                </a:r>
                <a:endParaRPr kumimoji="0" lang="en-GB" sz="14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3" name="Rounded Rectangle 72">
                <a:extLst>
                  <a:ext uri="{FF2B5EF4-FFF2-40B4-BE49-F238E27FC236}">
                    <a16:creationId xmlns:a16="http://schemas.microsoft.com/office/drawing/2014/main" id="{58EC706C-402F-CE45-BC22-6FC4D5FB6E15}"/>
                  </a:ext>
                </a:extLst>
              </p:cNvPr>
              <p:cNvSpPr/>
              <p:nvPr/>
            </p:nvSpPr>
            <p:spPr>
              <a:xfrm>
                <a:off x="9907222" y="2256534"/>
                <a:ext cx="1116208" cy="6480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white"/>
                    </a:solidFill>
                    <a:effectLst/>
                    <a:uLnTx/>
                    <a:uFillTx/>
                    <a:latin typeface="Calibri" panose="020F0502020204030204"/>
                    <a:ea typeface="+mn-ea"/>
                    <a:cs typeface="+mn-cs"/>
                  </a:rPr>
                  <a:t>Usual care without corticosteroids</a:t>
                </a:r>
              </a:p>
            </p:txBody>
          </p:sp>
          <p:sp>
            <p:nvSpPr>
              <p:cNvPr id="75" name="TextBox 74">
                <a:extLst>
                  <a:ext uri="{FF2B5EF4-FFF2-40B4-BE49-F238E27FC236}">
                    <a16:creationId xmlns:a16="http://schemas.microsoft.com/office/drawing/2014/main" id="{10968DC4-6CC1-714A-8E7F-F7B64C0FB3F3}"/>
                  </a:ext>
                </a:extLst>
              </p:cNvPr>
              <p:cNvSpPr txBox="1"/>
              <p:nvPr/>
            </p:nvSpPr>
            <p:spPr>
              <a:xfrm>
                <a:off x="9551925" y="2435333"/>
                <a:ext cx="422052"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1" u="none" strike="noStrike" kern="1200" cap="none" spc="0" normalizeH="0" baseline="0" noProof="0" dirty="0">
                    <a:ln>
                      <a:noFill/>
                    </a:ln>
                    <a:solidFill>
                      <a:prstClr val="black"/>
                    </a:solidFill>
                    <a:effectLst/>
                    <a:uLnTx/>
                    <a:uFillTx/>
                    <a:latin typeface="Calibri" panose="020F0502020204030204"/>
                    <a:ea typeface="+mn-ea"/>
                    <a:cs typeface="+mn-cs"/>
                  </a:rPr>
                  <a:t>or</a:t>
                </a:r>
                <a:endParaRPr kumimoji="0" lang="en-GB" sz="1400" b="1"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6" name="TextBox 75">
                <a:extLst>
                  <a:ext uri="{FF2B5EF4-FFF2-40B4-BE49-F238E27FC236}">
                    <a16:creationId xmlns:a16="http://schemas.microsoft.com/office/drawing/2014/main" id="{ECBA9FA1-20DC-A341-8CF4-2E97C762F7A3}"/>
                  </a:ext>
                </a:extLst>
              </p:cNvPr>
              <p:cNvSpPr txBox="1"/>
              <p:nvPr/>
            </p:nvSpPr>
            <p:spPr>
              <a:xfrm>
                <a:off x="8576816" y="1658721"/>
                <a:ext cx="2976772"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Calibri" panose="020F0502020204030204"/>
                    <a:ea typeface="+mn-ea"/>
                    <a:cs typeface="+mn-cs"/>
                  </a:rPr>
                  <a:t>Community-acquired pneumonia (CAP) corticosteroid comparison</a:t>
                </a:r>
              </a:p>
            </p:txBody>
          </p:sp>
        </p:grpSp>
        <p:pic>
          <p:nvPicPr>
            <p:cNvPr id="78" name="Graphic 31" descr="Lungs with solid fill">
              <a:extLst>
                <a:ext uri="{FF2B5EF4-FFF2-40B4-BE49-F238E27FC236}">
                  <a16:creationId xmlns:a16="http://schemas.microsoft.com/office/drawing/2014/main" id="{CFD11E2D-AD21-154F-B98A-16F4806B959F}"/>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983206" y="1429068"/>
              <a:ext cx="649602" cy="703876"/>
            </a:xfrm>
            <a:prstGeom prst="rect">
              <a:avLst/>
            </a:prstGeom>
          </p:spPr>
        </p:pic>
      </p:grpSp>
      <p:sp>
        <p:nvSpPr>
          <p:cNvPr id="68" name="Right Arrow 67"/>
          <p:cNvSpPr/>
          <p:nvPr/>
        </p:nvSpPr>
        <p:spPr>
          <a:xfrm>
            <a:off x="868948" y="3274393"/>
            <a:ext cx="3600000" cy="1620000"/>
          </a:xfrm>
          <a:prstGeom prst="rightArrow">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0" name="TextBox 79"/>
          <p:cNvSpPr txBox="1"/>
          <p:nvPr/>
        </p:nvSpPr>
        <p:spPr>
          <a:xfrm>
            <a:off x="775655" y="3797815"/>
            <a:ext cx="4304845"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Calibri" panose="020F0502020204030204"/>
                <a:ea typeface="+mn-ea"/>
                <a:cs typeface="+mn-cs"/>
              </a:rPr>
              <a:t>Baseline data collected, suitability determined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Calibri" panose="020F0502020204030204"/>
                <a:ea typeface="+mn-ea"/>
                <a:cs typeface="+mn-cs"/>
              </a:rPr>
              <a:t>1:1 randomisation in each suitable comparison</a:t>
            </a:r>
          </a:p>
        </p:txBody>
      </p:sp>
      <p:sp>
        <p:nvSpPr>
          <p:cNvPr id="92" name="Right Arrow 91"/>
          <p:cNvSpPr/>
          <p:nvPr/>
        </p:nvSpPr>
        <p:spPr>
          <a:xfrm>
            <a:off x="7844142" y="3282142"/>
            <a:ext cx="3600000" cy="1620000"/>
          </a:xfrm>
          <a:prstGeom prst="rightArrow">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0" name="TextBox 99"/>
          <p:cNvSpPr txBox="1"/>
          <p:nvPr/>
        </p:nvSpPr>
        <p:spPr>
          <a:xfrm>
            <a:off x="7900325" y="3630854"/>
            <a:ext cx="2957065" cy="9079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Calibri" panose="020F0502020204030204"/>
                <a:ea typeface="+mn-ea"/>
                <a:cs typeface="+mn-cs"/>
              </a:rPr>
              <a:t>Outcomes at 28 days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300" b="1" i="0" u="none" strike="noStrike" kern="1200" cap="none" spc="0" normalizeH="0" baseline="0" noProof="0" dirty="0">
                <a:ln>
                  <a:noFill/>
                </a:ln>
                <a:solidFill>
                  <a:prstClr val="black"/>
                </a:solidFill>
                <a:effectLst/>
                <a:uLnTx/>
                <a:uFillTx/>
                <a:latin typeface="Calibri" panose="020F0502020204030204"/>
                <a:ea typeface="+mn-ea"/>
                <a:cs typeface="+mn-cs"/>
              </a:rPr>
              <a:t>Mortality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300" b="1" i="0" u="none" strike="noStrike" kern="1200" cap="none" spc="0" normalizeH="0" baseline="0" noProof="0" dirty="0">
                <a:ln>
                  <a:noFill/>
                </a:ln>
                <a:solidFill>
                  <a:prstClr val="black"/>
                </a:solidFill>
                <a:effectLst/>
                <a:uLnTx/>
                <a:uFillTx/>
                <a:latin typeface="Calibri" panose="020F0502020204030204"/>
                <a:ea typeface="+mn-ea"/>
                <a:cs typeface="+mn-cs"/>
              </a:rPr>
              <a:t>Time to discharge alive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300" b="1" i="0" u="none" strike="noStrike" kern="1200" cap="none" spc="0" normalizeH="0" baseline="0" noProof="0" dirty="0">
                <a:ln>
                  <a:noFill/>
                </a:ln>
                <a:solidFill>
                  <a:prstClr val="black"/>
                </a:solidFill>
                <a:effectLst/>
                <a:uLnTx/>
                <a:uFillTx/>
                <a:latin typeface="Calibri" panose="020F0502020204030204"/>
                <a:ea typeface="+mn-ea"/>
                <a:cs typeface="+mn-cs"/>
              </a:rPr>
              <a:t>Progression to ventilation or death</a:t>
            </a:r>
          </a:p>
        </p:txBody>
      </p:sp>
      <p:sp>
        <p:nvSpPr>
          <p:cNvPr id="46" name="TextBox 45">
            <a:extLst>
              <a:ext uri="{FF2B5EF4-FFF2-40B4-BE49-F238E27FC236}">
                <a16:creationId xmlns:a16="http://schemas.microsoft.com/office/drawing/2014/main" id="{AD82BCED-226B-0448-B8FC-891B5F6E3209}"/>
              </a:ext>
            </a:extLst>
          </p:cNvPr>
          <p:cNvSpPr txBox="1"/>
          <p:nvPr/>
        </p:nvSpPr>
        <p:spPr>
          <a:xfrm>
            <a:off x="4461502" y="2753776"/>
            <a:ext cx="3404705"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alibri" panose="020F0502020204030204"/>
                <a:ea typeface="+mn-ea"/>
                <a:cs typeface="+mn-cs"/>
              </a:rPr>
              <a:t>Patients with CAP (without suspected SARS-CoV-2/influenza/PCP/TB)</a:t>
            </a:r>
          </a:p>
        </p:txBody>
      </p:sp>
    </p:spTree>
    <p:extLst>
      <p:ext uri="{BB962C8B-B14F-4D97-AF65-F5344CB8AC3E}">
        <p14:creationId xmlns:p14="http://schemas.microsoft.com/office/powerpoint/2010/main" val="1020873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8096250" cy="1325563"/>
          </a:xfrm>
        </p:spPr>
        <p:txBody>
          <a:bodyPr>
            <a:normAutofit/>
          </a:bodyPr>
          <a:lstStyle/>
          <a:p>
            <a:r>
              <a:rPr lang="en-GB" dirty="0"/>
              <a:t>Recovery for children: influenza </a:t>
            </a:r>
          </a:p>
        </p:txBody>
      </p:sp>
      <p:pic>
        <p:nvPicPr>
          <p:cNvPr id="52" name="Graphic 31" descr="Lungs with solid fill">
            <a:extLst>
              <a:ext uri="{FF2B5EF4-FFF2-40B4-BE49-F238E27FC236}">
                <a16:creationId xmlns:a16="http://schemas.microsoft.com/office/drawing/2014/main" id="{AF2D7214-CD67-B148-966E-479F04A42AB3}"/>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2100" y="157100"/>
            <a:ext cx="644152" cy="697971"/>
          </a:xfrm>
          <a:prstGeom prst="rect">
            <a:avLst/>
          </a:prstGeom>
        </p:spPr>
      </p:pic>
      <p:sp>
        <p:nvSpPr>
          <p:cNvPr id="5" name="TextBox 4">
            <a:extLst>
              <a:ext uri="{FF2B5EF4-FFF2-40B4-BE49-F238E27FC236}">
                <a16:creationId xmlns:a16="http://schemas.microsoft.com/office/drawing/2014/main" id="{B023010C-0860-C44E-AC33-E6D5A91C7C75}"/>
              </a:ext>
            </a:extLst>
          </p:cNvPr>
          <p:cNvSpPr txBox="1"/>
          <p:nvPr/>
        </p:nvSpPr>
        <p:spPr>
          <a:xfrm>
            <a:off x="264833" y="1671734"/>
            <a:ext cx="12019900" cy="3416320"/>
          </a:xfrm>
          <a:prstGeom prst="rect">
            <a:avLst/>
          </a:prstGeom>
          <a:noFill/>
        </p:spPr>
        <p:txBody>
          <a:bodyPr wrap="square" rtlCol="0">
            <a:spAutoFit/>
          </a:bodyPr>
          <a:lstStyle/>
          <a:p>
            <a:pPr marL="285750" indent="-285750">
              <a:buFont typeface="Arial" panose="020B0604020202020204" pitchFamily="34" charset="0"/>
              <a:buChar char="•"/>
            </a:pPr>
            <a:r>
              <a:rPr lang="en-US" sz="2400" dirty="0"/>
              <a:t>There are three </a:t>
            </a:r>
            <a:r>
              <a:rPr lang="en-US" sz="2400" b="1" dirty="0"/>
              <a:t>separate</a:t>
            </a:r>
            <a:r>
              <a:rPr lang="en-US" sz="2400" dirty="0"/>
              <a:t> </a:t>
            </a:r>
            <a:r>
              <a:rPr lang="en-US" sz="2400" dirty="0" err="1"/>
              <a:t>randomisations</a:t>
            </a:r>
            <a:r>
              <a:rPr lang="en-US" sz="2400" dirty="0"/>
              <a:t> for children with confirmed influenza meeting the inclusion criteria: </a:t>
            </a:r>
          </a:p>
          <a:p>
            <a:pPr marL="742950" lvl="1" indent="-285750">
              <a:buFont typeface="Arial" panose="020B0604020202020204" pitchFamily="34" charset="0"/>
              <a:buChar char="•"/>
            </a:pPr>
            <a:r>
              <a:rPr lang="en-GB" sz="2400" dirty="0" err="1"/>
              <a:t>Baloxavir</a:t>
            </a:r>
            <a:r>
              <a:rPr lang="en-GB" sz="2400" dirty="0"/>
              <a:t> (age ≥12 years only)</a:t>
            </a:r>
          </a:p>
          <a:p>
            <a:pPr marL="742950" lvl="1" indent="-285750">
              <a:buFont typeface="Arial" panose="020B0604020202020204" pitchFamily="34" charset="0"/>
              <a:buChar char="•"/>
            </a:pPr>
            <a:r>
              <a:rPr lang="en-GB" sz="2400" dirty="0"/>
              <a:t>Oseltamivir (all ages)</a:t>
            </a:r>
          </a:p>
          <a:p>
            <a:pPr marL="742950" lvl="1" indent="-285750">
              <a:buFont typeface="Arial" panose="020B0604020202020204" pitchFamily="34" charset="0"/>
              <a:buChar char="•"/>
            </a:pPr>
            <a:r>
              <a:rPr lang="en-GB" sz="2400" dirty="0"/>
              <a:t>Low-dose corticosteroids</a:t>
            </a:r>
            <a:r>
              <a:rPr lang="en-GB" sz="2400" b="1" dirty="0"/>
              <a:t> (all ages, but only if hypoxic and SARS-CoV-2 NEGATIVE) </a:t>
            </a:r>
          </a:p>
          <a:p>
            <a:endParaRPr lang="en-GB" sz="2400" b="1" dirty="0"/>
          </a:p>
          <a:p>
            <a:pPr marL="285750" indent="-285750">
              <a:buFont typeface="Arial" panose="020B0604020202020204" pitchFamily="34" charset="0"/>
              <a:buChar char="•"/>
            </a:pPr>
            <a:r>
              <a:rPr lang="en-US" sz="2400" dirty="0"/>
              <a:t>Children who are SARS-CoV-2 positive are not eligible for the low-dose corticosteroid randomization (as this might be indicated as part of usual care for these children)</a:t>
            </a:r>
          </a:p>
          <a:p>
            <a:endParaRPr lang="en-US" sz="2400" dirty="0"/>
          </a:p>
        </p:txBody>
      </p:sp>
      <p:grpSp>
        <p:nvGrpSpPr>
          <p:cNvPr id="14" name="Group 13">
            <a:extLst>
              <a:ext uri="{FF2B5EF4-FFF2-40B4-BE49-F238E27FC236}">
                <a16:creationId xmlns:a16="http://schemas.microsoft.com/office/drawing/2014/main" id="{F96BF7A1-BC93-2F44-AADD-25C978413837}"/>
              </a:ext>
            </a:extLst>
          </p:cNvPr>
          <p:cNvGrpSpPr/>
          <p:nvPr/>
        </p:nvGrpSpPr>
        <p:grpSpPr>
          <a:xfrm>
            <a:off x="8003238" y="5014722"/>
            <a:ext cx="3393651" cy="1414800"/>
            <a:chOff x="8003238" y="1576210"/>
            <a:chExt cx="3393651" cy="1414800"/>
          </a:xfrm>
        </p:grpSpPr>
        <p:sp>
          <p:nvSpPr>
            <p:cNvPr id="15" name="Rounded Rectangle 14">
              <a:extLst>
                <a:ext uri="{FF2B5EF4-FFF2-40B4-BE49-F238E27FC236}">
                  <a16:creationId xmlns:a16="http://schemas.microsoft.com/office/drawing/2014/main" id="{112E33E5-15BB-D949-BC9C-743D7FD2D095}"/>
                </a:ext>
              </a:extLst>
            </p:cNvPr>
            <p:cNvSpPr/>
            <p:nvPr/>
          </p:nvSpPr>
          <p:spPr>
            <a:xfrm>
              <a:off x="8003238" y="1576210"/>
              <a:ext cx="3393651" cy="1414800"/>
            </a:xfrm>
            <a:prstGeom prst="roundRect">
              <a:avLst/>
            </a:prstGeom>
            <a:solidFill>
              <a:schemeClr val="accent1">
                <a:lumMod val="75000"/>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 name="Rounded Rectangle 15">
              <a:extLst>
                <a:ext uri="{FF2B5EF4-FFF2-40B4-BE49-F238E27FC236}">
                  <a16:creationId xmlns:a16="http://schemas.microsoft.com/office/drawing/2014/main" id="{4AFDBC28-9F7E-6341-A92F-FCF1BF8DB8D0}"/>
                </a:ext>
              </a:extLst>
            </p:cNvPr>
            <p:cNvSpPr/>
            <p:nvPr/>
          </p:nvSpPr>
          <p:spPr>
            <a:xfrm>
              <a:off x="8692615" y="2273675"/>
              <a:ext cx="1073507" cy="550963"/>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Low dose</a:t>
              </a:r>
            </a:p>
            <a:p>
              <a:pPr algn="ctr"/>
              <a:r>
                <a:rPr lang="en-GB" sz="1400" b="1" dirty="0">
                  <a:solidFill>
                    <a:schemeClr val="bg1"/>
                  </a:solidFill>
                </a:rPr>
                <a:t>steroids</a:t>
              </a:r>
            </a:p>
          </p:txBody>
        </p:sp>
        <p:sp>
          <p:nvSpPr>
            <p:cNvPr id="17" name="Rounded Rectangle 16">
              <a:extLst>
                <a:ext uri="{FF2B5EF4-FFF2-40B4-BE49-F238E27FC236}">
                  <a16:creationId xmlns:a16="http://schemas.microsoft.com/office/drawing/2014/main" id="{922E300E-C5C9-7C4F-B6C7-0B8E920FD5B0}"/>
                </a:ext>
              </a:extLst>
            </p:cNvPr>
            <p:cNvSpPr/>
            <p:nvPr/>
          </p:nvSpPr>
          <p:spPr>
            <a:xfrm>
              <a:off x="10154872" y="2256534"/>
              <a:ext cx="1116208" cy="568104"/>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Usual care alone</a:t>
              </a:r>
            </a:p>
          </p:txBody>
        </p:sp>
        <p:sp>
          <p:nvSpPr>
            <p:cNvPr id="18" name="Oval 17">
              <a:extLst>
                <a:ext uri="{FF2B5EF4-FFF2-40B4-BE49-F238E27FC236}">
                  <a16:creationId xmlns:a16="http://schemas.microsoft.com/office/drawing/2014/main" id="{788399D0-F3B2-F946-88FC-8B38295C92C7}"/>
                </a:ext>
              </a:extLst>
            </p:cNvPr>
            <p:cNvSpPr/>
            <p:nvPr/>
          </p:nvSpPr>
          <p:spPr>
            <a:xfrm>
              <a:off x="8074653" y="2260867"/>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I</a:t>
              </a:r>
            </a:p>
          </p:txBody>
        </p:sp>
        <p:sp>
          <p:nvSpPr>
            <p:cNvPr id="27" name="TextBox 26">
              <a:extLst>
                <a:ext uri="{FF2B5EF4-FFF2-40B4-BE49-F238E27FC236}">
                  <a16:creationId xmlns:a16="http://schemas.microsoft.com/office/drawing/2014/main" id="{F5CB1C72-A4CC-5341-849F-0B849AF89617}"/>
                </a:ext>
              </a:extLst>
            </p:cNvPr>
            <p:cNvSpPr txBox="1"/>
            <p:nvPr/>
          </p:nvSpPr>
          <p:spPr>
            <a:xfrm>
              <a:off x="9766122" y="2346125"/>
              <a:ext cx="422052" cy="338554"/>
            </a:xfrm>
            <a:prstGeom prst="rect">
              <a:avLst/>
            </a:prstGeom>
            <a:noFill/>
          </p:spPr>
          <p:txBody>
            <a:bodyPr wrap="square" rtlCol="0">
              <a:spAutoFit/>
            </a:bodyPr>
            <a:lstStyle/>
            <a:p>
              <a:r>
                <a:rPr lang="en-GB" sz="1600" b="1" i="1" dirty="0"/>
                <a:t>or</a:t>
              </a:r>
              <a:endParaRPr lang="en-GB" sz="1400" b="1" i="1" dirty="0"/>
            </a:p>
          </p:txBody>
        </p:sp>
        <p:sp>
          <p:nvSpPr>
            <p:cNvPr id="28" name="TextBox 27">
              <a:extLst>
                <a:ext uri="{FF2B5EF4-FFF2-40B4-BE49-F238E27FC236}">
                  <a16:creationId xmlns:a16="http://schemas.microsoft.com/office/drawing/2014/main" id="{B4D3A3F7-F436-F843-8631-C53A55C3541B}"/>
                </a:ext>
              </a:extLst>
            </p:cNvPr>
            <p:cNvSpPr txBox="1"/>
            <p:nvPr/>
          </p:nvSpPr>
          <p:spPr>
            <a:xfrm>
              <a:off x="8635650" y="1592563"/>
              <a:ext cx="2690330" cy="569387"/>
            </a:xfrm>
            <a:prstGeom prst="rect">
              <a:avLst/>
            </a:prstGeom>
            <a:noFill/>
          </p:spPr>
          <p:txBody>
            <a:bodyPr wrap="square" rtlCol="0">
              <a:spAutoFit/>
            </a:bodyPr>
            <a:lstStyle/>
            <a:p>
              <a:r>
                <a:rPr lang="en-GB" sz="1600" b="1" dirty="0"/>
                <a:t>Low-dose corticosteroids</a:t>
              </a:r>
            </a:p>
            <a:p>
              <a:r>
                <a:rPr lang="en-GB" sz="1500" b="1" dirty="0"/>
                <a:t>(hypoxic, SARS-CoV-2 negative)</a:t>
              </a:r>
            </a:p>
          </p:txBody>
        </p:sp>
      </p:grpSp>
      <p:grpSp>
        <p:nvGrpSpPr>
          <p:cNvPr id="29" name="Group 28">
            <a:extLst>
              <a:ext uri="{FF2B5EF4-FFF2-40B4-BE49-F238E27FC236}">
                <a16:creationId xmlns:a16="http://schemas.microsoft.com/office/drawing/2014/main" id="{A973C492-FD31-7D4A-97BC-F48341CFE370}"/>
              </a:ext>
            </a:extLst>
          </p:cNvPr>
          <p:cNvGrpSpPr/>
          <p:nvPr/>
        </p:nvGrpSpPr>
        <p:grpSpPr>
          <a:xfrm>
            <a:off x="849410" y="5005216"/>
            <a:ext cx="3393651" cy="1415377"/>
            <a:chOff x="849410" y="1566704"/>
            <a:chExt cx="3393651" cy="1415377"/>
          </a:xfrm>
        </p:grpSpPr>
        <p:sp>
          <p:nvSpPr>
            <p:cNvPr id="30" name="Rounded Rectangle 29">
              <a:extLst>
                <a:ext uri="{FF2B5EF4-FFF2-40B4-BE49-F238E27FC236}">
                  <a16:creationId xmlns:a16="http://schemas.microsoft.com/office/drawing/2014/main" id="{F2CAEB73-D952-B749-A4B4-316440BE0DB7}"/>
                </a:ext>
              </a:extLst>
            </p:cNvPr>
            <p:cNvSpPr/>
            <p:nvPr/>
          </p:nvSpPr>
          <p:spPr>
            <a:xfrm>
              <a:off x="849410" y="1566704"/>
              <a:ext cx="3393651" cy="1415377"/>
            </a:xfrm>
            <a:prstGeom prst="roundRect">
              <a:avLst/>
            </a:prstGeom>
            <a:solidFill>
              <a:srgbClr val="FF0000">
                <a:alpha val="4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Rounded Rectangle 30">
              <a:extLst>
                <a:ext uri="{FF2B5EF4-FFF2-40B4-BE49-F238E27FC236}">
                  <a16:creationId xmlns:a16="http://schemas.microsoft.com/office/drawing/2014/main" id="{5D8CF474-83D4-6C4C-87A8-27D43D4E8AEF}"/>
                </a:ext>
              </a:extLst>
            </p:cNvPr>
            <p:cNvSpPr/>
            <p:nvPr/>
          </p:nvSpPr>
          <p:spPr>
            <a:xfrm>
              <a:off x="1538787" y="2264170"/>
              <a:ext cx="1073507" cy="550963"/>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Baloxavir</a:t>
              </a:r>
            </a:p>
          </p:txBody>
        </p:sp>
        <p:sp>
          <p:nvSpPr>
            <p:cNvPr id="32" name="Rounded Rectangle 31">
              <a:extLst>
                <a:ext uri="{FF2B5EF4-FFF2-40B4-BE49-F238E27FC236}">
                  <a16:creationId xmlns:a16="http://schemas.microsoft.com/office/drawing/2014/main" id="{A96B88FB-DECC-8C48-B5B8-4B7FEDE0DBC8}"/>
                </a:ext>
              </a:extLst>
            </p:cNvPr>
            <p:cNvSpPr/>
            <p:nvPr/>
          </p:nvSpPr>
          <p:spPr>
            <a:xfrm>
              <a:off x="3001044" y="2247029"/>
              <a:ext cx="1116208" cy="568104"/>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Usual care alone</a:t>
              </a:r>
            </a:p>
          </p:txBody>
        </p:sp>
        <p:sp>
          <p:nvSpPr>
            <p:cNvPr id="33" name="Oval 32">
              <a:extLst>
                <a:ext uri="{FF2B5EF4-FFF2-40B4-BE49-F238E27FC236}">
                  <a16:creationId xmlns:a16="http://schemas.microsoft.com/office/drawing/2014/main" id="{21CCBD3F-9642-174F-8E2E-E1955E35D860}"/>
                </a:ext>
              </a:extLst>
            </p:cNvPr>
            <p:cNvSpPr/>
            <p:nvPr/>
          </p:nvSpPr>
          <p:spPr>
            <a:xfrm>
              <a:off x="920825" y="2251362"/>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G</a:t>
              </a:r>
            </a:p>
          </p:txBody>
        </p:sp>
        <p:sp>
          <p:nvSpPr>
            <p:cNvPr id="34" name="TextBox 33">
              <a:extLst>
                <a:ext uri="{FF2B5EF4-FFF2-40B4-BE49-F238E27FC236}">
                  <a16:creationId xmlns:a16="http://schemas.microsoft.com/office/drawing/2014/main" id="{36464066-6755-CC40-A5AA-FCBF7EB2C189}"/>
                </a:ext>
              </a:extLst>
            </p:cNvPr>
            <p:cNvSpPr txBox="1"/>
            <p:nvPr/>
          </p:nvSpPr>
          <p:spPr>
            <a:xfrm>
              <a:off x="2612294" y="2336620"/>
              <a:ext cx="422052" cy="338554"/>
            </a:xfrm>
            <a:prstGeom prst="rect">
              <a:avLst/>
            </a:prstGeom>
            <a:noFill/>
          </p:spPr>
          <p:txBody>
            <a:bodyPr wrap="square" rtlCol="0">
              <a:spAutoFit/>
            </a:bodyPr>
            <a:lstStyle/>
            <a:p>
              <a:r>
                <a:rPr lang="en-GB" sz="1600" b="1" i="1" dirty="0"/>
                <a:t>or</a:t>
              </a:r>
              <a:endParaRPr lang="en-GB" sz="1400" b="1" i="1" dirty="0"/>
            </a:p>
          </p:txBody>
        </p:sp>
        <p:sp>
          <p:nvSpPr>
            <p:cNvPr id="35" name="TextBox 34">
              <a:extLst>
                <a:ext uri="{FF2B5EF4-FFF2-40B4-BE49-F238E27FC236}">
                  <a16:creationId xmlns:a16="http://schemas.microsoft.com/office/drawing/2014/main" id="{76310FB1-417F-3549-9E1B-1DE2E1DBA317}"/>
                </a:ext>
              </a:extLst>
            </p:cNvPr>
            <p:cNvSpPr txBox="1"/>
            <p:nvPr/>
          </p:nvSpPr>
          <p:spPr>
            <a:xfrm>
              <a:off x="1481822" y="1732379"/>
              <a:ext cx="2571127" cy="369332"/>
            </a:xfrm>
            <a:prstGeom prst="rect">
              <a:avLst/>
            </a:prstGeom>
            <a:noFill/>
          </p:spPr>
          <p:txBody>
            <a:bodyPr wrap="square" rtlCol="0">
              <a:spAutoFit/>
            </a:bodyPr>
            <a:lstStyle/>
            <a:p>
              <a:r>
                <a:rPr lang="en-GB" sz="1600" b="1" dirty="0"/>
                <a:t>Antiviral 1 (</a:t>
              </a:r>
              <a:r>
                <a:rPr lang="en-GB" dirty="0"/>
                <a:t>≥ </a:t>
              </a:r>
              <a:r>
                <a:rPr lang="en-GB" sz="1600" b="1" dirty="0"/>
                <a:t> 12 years only)</a:t>
              </a:r>
              <a:endParaRPr lang="en-GB" sz="2400" b="1" dirty="0"/>
            </a:p>
          </p:txBody>
        </p:sp>
      </p:grpSp>
      <p:grpSp>
        <p:nvGrpSpPr>
          <p:cNvPr id="36" name="Group 35">
            <a:extLst>
              <a:ext uri="{FF2B5EF4-FFF2-40B4-BE49-F238E27FC236}">
                <a16:creationId xmlns:a16="http://schemas.microsoft.com/office/drawing/2014/main" id="{DB7531E9-B929-054C-BCB5-16A70E3C0ECE}"/>
              </a:ext>
            </a:extLst>
          </p:cNvPr>
          <p:cNvGrpSpPr/>
          <p:nvPr/>
        </p:nvGrpSpPr>
        <p:grpSpPr>
          <a:xfrm>
            <a:off x="4441699" y="5010974"/>
            <a:ext cx="3393651" cy="1415377"/>
            <a:chOff x="4441699" y="1572462"/>
            <a:chExt cx="3393651" cy="1415377"/>
          </a:xfrm>
        </p:grpSpPr>
        <p:sp>
          <p:nvSpPr>
            <p:cNvPr id="37" name="Rounded Rectangle 36">
              <a:extLst>
                <a:ext uri="{FF2B5EF4-FFF2-40B4-BE49-F238E27FC236}">
                  <a16:creationId xmlns:a16="http://schemas.microsoft.com/office/drawing/2014/main" id="{AADF1D4B-6A72-0C49-9C63-2C999EBE6C28}"/>
                </a:ext>
              </a:extLst>
            </p:cNvPr>
            <p:cNvSpPr/>
            <p:nvPr/>
          </p:nvSpPr>
          <p:spPr>
            <a:xfrm>
              <a:off x="4441699" y="1572462"/>
              <a:ext cx="3393651" cy="1415377"/>
            </a:xfrm>
            <a:prstGeom prst="roundRect">
              <a:avLst/>
            </a:prstGeom>
            <a:solidFill>
              <a:srgbClr val="FFC000">
                <a:alpha val="3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8" name="Rounded Rectangle 37">
              <a:extLst>
                <a:ext uri="{FF2B5EF4-FFF2-40B4-BE49-F238E27FC236}">
                  <a16:creationId xmlns:a16="http://schemas.microsoft.com/office/drawing/2014/main" id="{7E326B42-1D29-2B40-AA06-2E911A864707}"/>
                </a:ext>
              </a:extLst>
            </p:cNvPr>
            <p:cNvSpPr/>
            <p:nvPr/>
          </p:nvSpPr>
          <p:spPr>
            <a:xfrm>
              <a:off x="5131076" y="2269928"/>
              <a:ext cx="1073507" cy="550963"/>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a:r>
                <a:rPr lang="en-GB" sz="1400" b="1" dirty="0">
                  <a:solidFill>
                    <a:schemeClr val="bg1"/>
                  </a:solidFill>
                </a:rPr>
                <a:t>Oseltamivir</a:t>
              </a:r>
            </a:p>
          </p:txBody>
        </p:sp>
        <p:sp>
          <p:nvSpPr>
            <p:cNvPr id="39" name="Rounded Rectangle 38">
              <a:extLst>
                <a:ext uri="{FF2B5EF4-FFF2-40B4-BE49-F238E27FC236}">
                  <a16:creationId xmlns:a16="http://schemas.microsoft.com/office/drawing/2014/main" id="{6054E25F-F566-644F-8B36-716B9E2F981E}"/>
                </a:ext>
              </a:extLst>
            </p:cNvPr>
            <p:cNvSpPr/>
            <p:nvPr/>
          </p:nvSpPr>
          <p:spPr>
            <a:xfrm>
              <a:off x="6593333" y="2252787"/>
              <a:ext cx="1116208" cy="56810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Usual care alone</a:t>
              </a:r>
            </a:p>
          </p:txBody>
        </p:sp>
        <p:sp>
          <p:nvSpPr>
            <p:cNvPr id="40" name="Oval 39">
              <a:extLst>
                <a:ext uri="{FF2B5EF4-FFF2-40B4-BE49-F238E27FC236}">
                  <a16:creationId xmlns:a16="http://schemas.microsoft.com/office/drawing/2014/main" id="{A7DCF7A1-B9EE-564E-8736-958CCAB575DF}"/>
                </a:ext>
              </a:extLst>
            </p:cNvPr>
            <p:cNvSpPr/>
            <p:nvPr/>
          </p:nvSpPr>
          <p:spPr>
            <a:xfrm>
              <a:off x="4513114" y="2257120"/>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H</a:t>
              </a:r>
            </a:p>
          </p:txBody>
        </p:sp>
        <p:sp>
          <p:nvSpPr>
            <p:cNvPr id="41" name="TextBox 40">
              <a:extLst>
                <a:ext uri="{FF2B5EF4-FFF2-40B4-BE49-F238E27FC236}">
                  <a16:creationId xmlns:a16="http://schemas.microsoft.com/office/drawing/2014/main" id="{37E37359-B344-BD4B-BF4C-69225DB1623B}"/>
                </a:ext>
              </a:extLst>
            </p:cNvPr>
            <p:cNvSpPr txBox="1"/>
            <p:nvPr/>
          </p:nvSpPr>
          <p:spPr>
            <a:xfrm>
              <a:off x="6204583" y="2342378"/>
              <a:ext cx="422052" cy="338554"/>
            </a:xfrm>
            <a:prstGeom prst="rect">
              <a:avLst/>
            </a:prstGeom>
            <a:noFill/>
          </p:spPr>
          <p:txBody>
            <a:bodyPr wrap="square" rtlCol="0">
              <a:spAutoFit/>
            </a:bodyPr>
            <a:lstStyle/>
            <a:p>
              <a:r>
                <a:rPr lang="en-GB" sz="1600" b="1" i="1" dirty="0"/>
                <a:t>or</a:t>
              </a:r>
              <a:endParaRPr lang="en-GB" sz="1400" b="1" i="1" dirty="0"/>
            </a:p>
          </p:txBody>
        </p:sp>
        <p:sp>
          <p:nvSpPr>
            <p:cNvPr id="42" name="TextBox 41">
              <a:extLst>
                <a:ext uri="{FF2B5EF4-FFF2-40B4-BE49-F238E27FC236}">
                  <a16:creationId xmlns:a16="http://schemas.microsoft.com/office/drawing/2014/main" id="{4CDCD725-2961-F043-9FC0-2D11A8F7D11E}"/>
                </a:ext>
              </a:extLst>
            </p:cNvPr>
            <p:cNvSpPr txBox="1"/>
            <p:nvPr/>
          </p:nvSpPr>
          <p:spPr>
            <a:xfrm>
              <a:off x="5074111" y="1733283"/>
              <a:ext cx="2635429" cy="338554"/>
            </a:xfrm>
            <a:prstGeom prst="rect">
              <a:avLst/>
            </a:prstGeom>
            <a:noFill/>
          </p:spPr>
          <p:txBody>
            <a:bodyPr wrap="square" rtlCol="0">
              <a:spAutoFit/>
            </a:bodyPr>
            <a:lstStyle/>
            <a:p>
              <a:r>
                <a:rPr lang="en-GB" sz="1600" b="1" dirty="0"/>
                <a:t>Antiviral 2 (all ages)</a:t>
              </a:r>
              <a:endParaRPr lang="en-GB" sz="1500" b="1" dirty="0"/>
            </a:p>
          </p:txBody>
        </p:sp>
      </p:grpSp>
      <p:sp>
        <p:nvSpPr>
          <p:cNvPr id="43" name="Rounded Rectangle 42">
            <a:extLst>
              <a:ext uri="{FF2B5EF4-FFF2-40B4-BE49-F238E27FC236}">
                <a16:creationId xmlns:a16="http://schemas.microsoft.com/office/drawing/2014/main" id="{4205C2B3-687A-7848-AD5B-3B7BAB820C70}"/>
              </a:ext>
            </a:extLst>
          </p:cNvPr>
          <p:cNvSpPr/>
          <p:nvPr/>
        </p:nvSpPr>
        <p:spPr>
          <a:xfrm>
            <a:off x="803537" y="4936222"/>
            <a:ext cx="10652251" cy="1888647"/>
          </a:xfrm>
          <a:prstGeom prst="roundRect">
            <a:avLst/>
          </a:prstGeom>
          <a:noFill/>
          <a:ln w="22225">
            <a:solidFill>
              <a:schemeClr val="bg2">
                <a:lumMod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25000"/>
                </a:schemeClr>
              </a:solidFill>
            </a:endParaRPr>
          </a:p>
        </p:txBody>
      </p:sp>
    </p:spTree>
    <p:extLst>
      <p:ext uri="{BB962C8B-B14F-4D97-AF65-F5344CB8AC3E}">
        <p14:creationId xmlns:p14="http://schemas.microsoft.com/office/powerpoint/2010/main" val="3807025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1F9B5-D65B-8047-8E72-C93E0675B121}"/>
              </a:ext>
            </a:extLst>
          </p:cNvPr>
          <p:cNvSpPr>
            <a:spLocks noGrp="1"/>
          </p:cNvSpPr>
          <p:nvPr>
            <p:ph type="title"/>
          </p:nvPr>
        </p:nvSpPr>
        <p:spPr>
          <a:xfrm>
            <a:off x="838200" y="14741"/>
            <a:ext cx="8138532" cy="1325563"/>
          </a:xfrm>
        </p:spPr>
        <p:txBody>
          <a:bodyPr/>
          <a:lstStyle/>
          <a:p>
            <a:r>
              <a:rPr lang="en-US" dirty="0" err="1"/>
              <a:t>Paediatric</a:t>
            </a:r>
            <a:r>
              <a:rPr lang="en-US" dirty="0"/>
              <a:t> specific medication: </a:t>
            </a:r>
            <a:r>
              <a:rPr lang="en-US" dirty="0" err="1"/>
              <a:t>Baloxavir</a:t>
            </a:r>
            <a:r>
              <a:rPr lang="en-US" dirty="0"/>
              <a:t> </a:t>
            </a:r>
          </a:p>
        </p:txBody>
      </p:sp>
      <p:sp>
        <p:nvSpPr>
          <p:cNvPr id="3" name="Content Placeholder 2">
            <a:extLst>
              <a:ext uri="{FF2B5EF4-FFF2-40B4-BE49-F238E27FC236}">
                <a16:creationId xmlns:a16="http://schemas.microsoft.com/office/drawing/2014/main" id="{C31D7530-C59B-2B45-9171-F29B6F676AE6}"/>
              </a:ext>
            </a:extLst>
          </p:cNvPr>
          <p:cNvSpPr>
            <a:spLocks noGrp="1"/>
          </p:cNvSpPr>
          <p:nvPr>
            <p:ph idx="1"/>
          </p:nvPr>
        </p:nvSpPr>
        <p:spPr/>
        <p:txBody>
          <a:bodyPr>
            <a:normAutofit lnSpcReduction="10000"/>
          </a:bodyPr>
          <a:lstStyle/>
          <a:p>
            <a:pPr>
              <a:spcBef>
                <a:spcPts val="1200"/>
              </a:spcBef>
              <a:spcAft>
                <a:spcPts val="1200"/>
              </a:spcAft>
            </a:pPr>
            <a:r>
              <a:rPr lang="en-GB" dirty="0"/>
              <a:t>This option is only available to children with confirmed influenza A or B and who are  &gt;= 12 years of age and &gt;=40 kg</a:t>
            </a:r>
          </a:p>
          <a:p>
            <a:pPr>
              <a:spcBef>
                <a:spcPts val="1200"/>
              </a:spcBef>
              <a:spcAft>
                <a:spcPts val="1200"/>
              </a:spcAft>
            </a:pPr>
            <a:r>
              <a:rPr lang="en-GB" dirty="0" err="1"/>
              <a:t>Baloxavir</a:t>
            </a:r>
            <a:r>
              <a:rPr lang="en-GB" dirty="0"/>
              <a:t> is given on days 1 and 4 , course to be completed at home if discharged before day 4</a:t>
            </a:r>
          </a:p>
          <a:p>
            <a:pPr>
              <a:spcBef>
                <a:spcPts val="1200"/>
              </a:spcBef>
              <a:spcAft>
                <a:spcPts val="1200"/>
              </a:spcAft>
            </a:pPr>
            <a:r>
              <a:rPr lang="en-GB" dirty="0"/>
              <a:t>Oral or enteral administration </a:t>
            </a:r>
          </a:p>
          <a:p>
            <a:pPr>
              <a:spcBef>
                <a:spcPts val="1200"/>
              </a:spcBef>
              <a:spcAft>
                <a:spcPts val="1200"/>
              </a:spcAft>
            </a:pPr>
            <a:r>
              <a:rPr lang="en-GB" dirty="0"/>
              <a:t>Unsuitable if</a:t>
            </a:r>
          </a:p>
          <a:p>
            <a:pPr lvl="1"/>
            <a:r>
              <a:rPr lang="en-GB" dirty="0"/>
              <a:t>Hypersensitivity to </a:t>
            </a:r>
            <a:r>
              <a:rPr lang="en-GB" dirty="0" err="1"/>
              <a:t>baloxavir</a:t>
            </a:r>
            <a:r>
              <a:rPr lang="en-GB" dirty="0"/>
              <a:t> or to any of the excipients</a:t>
            </a:r>
          </a:p>
          <a:p>
            <a:pPr lvl="1"/>
            <a:r>
              <a:rPr lang="en-GB" dirty="0"/>
              <a:t>Known hereditary problems of galactose intolerance, total lactase deficiency or glucose-galactose malabsorption</a:t>
            </a:r>
          </a:p>
          <a:p>
            <a:pPr lvl="1"/>
            <a:r>
              <a:rPr lang="en-GB" dirty="0"/>
              <a:t>Unable to swallow tablet and child not suitable for enteral administration (see FAQ)</a:t>
            </a:r>
          </a:p>
          <a:p>
            <a:pPr lvl="0"/>
            <a:endParaRPr lang="en-GB" dirty="0"/>
          </a:p>
          <a:p>
            <a:pPr lvl="0"/>
            <a:endParaRPr lang="en-GB" dirty="0"/>
          </a:p>
          <a:p>
            <a:pPr lvl="0"/>
            <a:endParaRPr lang="en-GB" dirty="0"/>
          </a:p>
          <a:p>
            <a:endParaRPr lang="en-US" dirty="0"/>
          </a:p>
        </p:txBody>
      </p:sp>
    </p:spTree>
    <p:extLst>
      <p:ext uri="{BB962C8B-B14F-4D97-AF65-F5344CB8AC3E}">
        <p14:creationId xmlns:p14="http://schemas.microsoft.com/office/powerpoint/2010/main" val="526103721"/>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E315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3AC7A97E498F5478190411D1E872C61" ma:contentTypeVersion="13" ma:contentTypeDescription="Create a new document." ma:contentTypeScope="" ma:versionID="7b68293db2defa34c933d791a5712238">
  <xsd:schema xmlns:xsd="http://www.w3.org/2001/XMLSchema" xmlns:xs="http://www.w3.org/2001/XMLSchema" xmlns:p="http://schemas.microsoft.com/office/2006/metadata/properties" xmlns:ns3="07b64a12-c14a-4a19-9dcb-6351a43e3aea" xmlns:ns4="6a5b09a2-01d5-4a1b-bc34-60f247c83f3d" targetNamespace="http://schemas.microsoft.com/office/2006/metadata/properties" ma:root="true" ma:fieldsID="21f313799029a0a575457d15237ff9be" ns3:_="" ns4:_="">
    <xsd:import namespace="07b64a12-c14a-4a19-9dcb-6351a43e3aea"/>
    <xsd:import namespace="6a5b09a2-01d5-4a1b-bc34-60f247c83f3d"/>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7b64a12-c14a-4a19-9dcb-6351a43e3aea"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a5b09a2-01d5-4a1b-bc34-60f247c83f3d"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45627B4-0589-437C-8863-5B73B941FDF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7b64a12-c14a-4a19-9dcb-6351a43e3aea"/>
    <ds:schemaRef ds:uri="6a5b09a2-01d5-4a1b-bc34-60f247c83f3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B40EB95-C221-4BED-809A-8D2E9A32CC11}">
  <ds:schemaRefs>
    <ds:schemaRef ds:uri="http://schemas.microsoft.com/sharepoint/v3/contenttype/forms"/>
  </ds:schemaRefs>
</ds:datastoreItem>
</file>

<file path=customXml/itemProps3.xml><?xml version="1.0" encoding="utf-8"?>
<ds:datastoreItem xmlns:ds="http://schemas.openxmlformats.org/officeDocument/2006/customXml" ds:itemID="{C44961FF-7341-4ADB-80BF-C49709C28155}">
  <ds:schemaRefs>
    <ds:schemaRef ds:uri="http://purl.org/dc/dcmitype/"/>
    <ds:schemaRef ds:uri="http://purl.org/dc/terms/"/>
    <ds:schemaRef ds:uri="http://www.w3.org/XML/1998/namespace"/>
    <ds:schemaRef ds:uri="6a5b09a2-01d5-4a1b-bc34-60f247c83f3d"/>
    <ds:schemaRef ds:uri="http://schemas.microsoft.com/office/2006/documentManagement/types"/>
    <ds:schemaRef ds:uri="http://purl.org/dc/elements/1.1/"/>
    <ds:schemaRef ds:uri="07b64a12-c14a-4a19-9dcb-6351a43e3aea"/>
    <ds:schemaRef ds:uri="http://schemas.microsoft.com/office/infopath/2007/PartnerControls"/>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9661</TotalTime>
  <Words>1193</Words>
  <Application>Microsoft Office PowerPoint</Application>
  <PresentationFormat>Widescreen</PresentationFormat>
  <Paragraphs>159</Paragraphs>
  <Slides>12</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 RECOVERY </vt:lpstr>
      <vt:lpstr>Background</vt:lpstr>
      <vt:lpstr>Participant Information Sheets and Consent for children and young people</vt:lpstr>
      <vt:lpstr>Eligibility for children</vt:lpstr>
      <vt:lpstr>Eligibility for children</vt:lpstr>
      <vt:lpstr>Eligibility for children</vt:lpstr>
      <vt:lpstr>Current comparisons (children, UK only)</vt:lpstr>
      <vt:lpstr>Recovery for children: influenza </vt:lpstr>
      <vt:lpstr>Paediatric specific medication: Baloxavir </vt:lpstr>
      <vt:lpstr>Paediatric specific medication: Oseltamivr (Tamiflu)</vt:lpstr>
      <vt:lpstr>Paediatric specific medication: low-dose corticosteroids (influenza)</vt:lpstr>
      <vt:lpstr>Paediatric specific medication: low-dose corticosteroids (CAP)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Randomised Evaluation of COVID-19 Therapies: the RECOVERY trial</dc:title>
  <dc:creator>Richard Haynes</dc:creator>
  <cp:lastModifiedBy>Vanessa Tobert</cp:lastModifiedBy>
  <cp:revision>239</cp:revision>
  <cp:lastPrinted>2020-03-18T19:42:16Z</cp:lastPrinted>
  <dcterms:created xsi:type="dcterms:W3CDTF">2020-03-14T13:47:38Z</dcterms:created>
  <dcterms:modified xsi:type="dcterms:W3CDTF">2025-11-11T12:48:14Z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0x010100C3AC7A97E498F5478190411D1E872C61</vt:lpwstr>
  </property>
</Properties>
</file>