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52" r:id="rId5"/>
    <p:sldId id="372" r:id="rId6"/>
    <p:sldId id="369" r:id="rId7"/>
    <p:sldId id="370" r:id="rId8"/>
    <p:sldId id="362" r:id="rId9"/>
    <p:sldId id="376" r:id="rId10"/>
    <p:sldId id="377" r:id="rId11"/>
    <p:sldId id="378" r:id="rId12"/>
    <p:sldId id="379" r:id="rId13"/>
    <p:sldId id="380" r:id="rId14"/>
    <p:sldId id="375" r:id="rId15"/>
    <p:sldId id="357" r:id="rId16"/>
    <p:sldId id="363" r:id="rId17"/>
    <p:sldId id="358" r:id="rId18"/>
    <p:sldId id="359" r:id="rId19"/>
    <p:sldId id="360" r:id="rId20"/>
    <p:sldId id="381" r:id="rId21"/>
    <p:sldId id="364" r:id="rId22"/>
    <p:sldId id="365" r:id="rId23"/>
    <p:sldId id="366" r:id="rId24"/>
    <p:sldId id="374" r:id="rId25"/>
    <p:sldId id="373" r:id="rId26"/>
    <p:sldId id="331" r:id="rId27"/>
  </p:sldIdLst>
  <p:sldSz cx="12192000" cy="6858000"/>
  <p:notesSz cx="6881813" cy="9661525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Gillesen" initials="AG" lastIdx="1" clrIdx="0">
    <p:extLst>
      <p:ext uri="{19B8F6BF-5375-455C-9EA6-DF929625EA0E}">
        <p15:presenceInfo xmlns:p15="http://schemas.microsoft.com/office/powerpoint/2012/main" userId="Annelies Gill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39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32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8"/>
          <a:stretch/>
        </p:blipFill>
        <p:spPr>
          <a:xfrm>
            <a:off x="8610600" y="301160"/>
            <a:ext cx="2880360" cy="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904189/" TargetMode="External"/><Relationship Id="rId2" Type="http://schemas.openxmlformats.org/officeDocument/2006/relationships/hyperlink" Target="https://www.ncbi.nlm.nih.gov/pmc/articles/PMC6637757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90947"/>
            <a:ext cx="9144000" cy="1008743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rgbClr val="9E3159"/>
                </a:solidFill>
                <a:latin typeface="+mn-lt"/>
              </a:rPr>
              <a:t>O ensaio RECOVERY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4580"/>
            <a:ext cx="9144000" cy="1655762"/>
          </a:xfrm>
        </p:spPr>
        <p:txBody>
          <a:bodyPr>
            <a:normAutofit/>
          </a:bodyPr>
          <a:lstStyle/>
          <a:p>
            <a:r>
              <a:rPr lang="pt-PT" sz="3200" b="1" dirty="0"/>
              <a:t>Formação sobre Tratamento da gripe da UE</a:t>
            </a:r>
          </a:p>
          <a:p>
            <a:endParaRPr lang="pt-PT" sz="2800" b="1" dirty="0"/>
          </a:p>
          <a:p>
            <a:r>
              <a:rPr lang="pt-PT" sz="2000" b="1" dirty="0">
                <a:solidFill>
                  <a:schemeClr val="bg1">
                    <a:lumMod val="50000"/>
                  </a:schemeClr>
                </a:solidFill>
              </a:rPr>
              <a:t>V3.0 2025-10-30</a:t>
            </a:r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98502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83C1F-734B-6E15-4C06-7A92F47F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2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dirty="0" err="1"/>
              <a:t>Baloxavir</a:t>
            </a:r>
            <a:br>
              <a:rPr lang="nl-NL" sz="3200" dirty="0"/>
            </a:br>
            <a:r>
              <a:rPr lang="pt-PT" sz="3200" dirty="0"/>
              <a:t>Dosagem e efeitos secundários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0C3FB2-7A03-4376-CC2C-9F3B82A45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1" y="1596884"/>
            <a:ext cx="11177899" cy="5149355"/>
          </a:xfrm>
        </p:spPr>
        <p:txBody>
          <a:bodyPr>
            <a:normAutofit fontScale="92500" lnSpcReduction="20000"/>
          </a:bodyPr>
          <a:lstStyle/>
          <a:p>
            <a:r>
              <a:rPr lang="pt-PT" sz="2400" dirty="0"/>
              <a:t>Apenas via oral ou nasogástrica</a:t>
            </a:r>
            <a:endParaRPr lang="en-NL" sz="2400" dirty="0"/>
          </a:p>
          <a:p>
            <a:r>
              <a:rPr lang="pt-PT" sz="2400" dirty="0"/>
              <a:t>Apenas duas doses: a primeira no dia 1 e a segunda no dia 4, a ser administrada em casa se o doente tiver alta</a:t>
            </a:r>
            <a:endParaRPr lang="en-NL" sz="2400" dirty="0"/>
          </a:p>
          <a:p>
            <a:r>
              <a:rPr lang="pt-BR" sz="2400" dirty="0"/>
              <a:t>O tratamento deve ser iniciado logo que possível após a randomização (objetivo: &lt;6 horas)</a:t>
            </a:r>
          </a:p>
          <a:p>
            <a:r>
              <a:rPr lang="pt-BR" sz="2400" dirty="0"/>
              <a:t>Se não for possível iniciar o tratamento no dia da randomização, manter o mesmo intervalo de 72 horas entre as doses</a:t>
            </a:r>
          </a:p>
          <a:p>
            <a:pPr marL="0" indent="0">
              <a:buNone/>
            </a:pPr>
            <a:endParaRPr lang="en-NL" sz="2400" dirty="0"/>
          </a:p>
          <a:p>
            <a:pPr marL="0" indent="0">
              <a:buNone/>
            </a:pPr>
            <a:r>
              <a:rPr lang="pt-PT" sz="2400" dirty="0"/>
              <a:t>A dose depende do peso:</a:t>
            </a:r>
            <a:endParaRPr lang="en-NL" sz="2400" dirty="0"/>
          </a:p>
          <a:p>
            <a:r>
              <a:rPr lang="pt-PT" sz="2400" dirty="0"/>
              <a:t>40 mg no dia 1 e no dia 4 em caso de peso &lt;80 kg</a:t>
            </a:r>
            <a:endParaRPr lang="en-NL" sz="2400" dirty="0"/>
          </a:p>
          <a:p>
            <a:r>
              <a:rPr lang="pt-PT" sz="2400" dirty="0"/>
              <a:t>80 mg no dia 1 e no dia 4 em caso de peso ≥ 80 kg</a:t>
            </a:r>
            <a:endParaRPr lang="en-NL" sz="2400" dirty="0"/>
          </a:p>
          <a:p>
            <a:r>
              <a:rPr lang="pt-PT" sz="2400" dirty="0"/>
              <a:t>Não é necessário ajuste para função renal</a:t>
            </a:r>
            <a:endParaRPr lang="en-NL" sz="2400" dirty="0"/>
          </a:p>
          <a:p>
            <a:r>
              <a:rPr lang="pt-PT" sz="2400" dirty="0"/>
              <a:t>Este regime foi utilizado no ensaio FLAGSTONE e difere do tratamento de dose única autorizado, devido a preocupações relacionadas com a subdosagem em doentes hospitalizados</a:t>
            </a:r>
            <a:endParaRPr lang="en-NL" sz="2400" dirty="0"/>
          </a:p>
          <a:p>
            <a:endParaRPr lang="pt-PT" sz="2400" dirty="0"/>
          </a:p>
          <a:p>
            <a:r>
              <a:rPr lang="pt-PT" sz="2400" dirty="0"/>
              <a:t>Não foram estabelecidos efeitos secundários para além de reações alérgicas raras</a:t>
            </a:r>
            <a:endParaRPr lang="en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522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AF804-FE53-CE33-5E9C-E5321A0C7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A280DC-A5E6-5EA1-D182-367B8BBA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6143FB-F1F4-AD85-01BE-C345B101F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Oseltamivir (TAMIFLU)</a:t>
            </a:r>
          </a:p>
        </p:txBody>
      </p:sp>
    </p:spTree>
    <p:extLst>
      <p:ext uri="{BB962C8B-B14F-4D97-AF65-F5344CB8AC3E}">
        <p14:creationId xmlns:p14="http://schemas.microsoft.com/office/powerpoint/2010/main" val="166325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31" y="1585113"/>
            <a:ext cx="11767939" cy="4580078"/>
          </a:xfrm>
        </p:spPr>
        <p:txBody>
          <a:bodyPr>
            <a:normAutofit/>
          </a:bodyPr>
          <a:lstStyle/>
          <a:p>
            <a:r>
              <a:rPr lang="pt-PT" sz="2400" dirty="0"/>
              <a:t>O oseltamivir é um inibidor da neuraminidase (IN)</a:t>
            </a:r>
          </a:p>
          <a:p>
            <a:endParaRPr lang="pt-PT" sz="2400" dirty="0"/>
          </a:p>
          <a:p>
            <a:r>
              <a:rPr lang="pt-PT" sz="2400" dirty="0"/>
              <a:t>A neuraminidase permite a liberação do vírus a partir de células infetadas, pelo que os IN interferem com o ciclo de replicação viral</a:t>
            </a:r>
          </a:p>
          <a:p>
            <a:endParaRPr lang="pt-PT" sz="2400" dirty="0"/>
          </a:p>
          <a:p>
            <a:r>
              <a:rPr lang="pt-BR" sz="2400" dirty="0"/>
              <a:t>Tal como o baloxavir, os NAI demonstraram reduzir a duração dos sintomas de gripe não complicada em aproximadamente 1 dia, se iniciados até 48 horas após o início dos sintomas</a:t>
            </a:r>
            <a:endParaRPr lang="pt-PT" sz="240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Oseltamivir (Tamiflu)</a:t>
            </a:r>
            <a:br/>
            <a:r>
              <a:rPr lang="pt-PT" sz="3200" dirty="0"/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380186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" y="1516725"/>
            <a:ext cx="11767939" cy="4580078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Alguns </a:t>
            </a:r>
            <a:r>
              <a:rPr lang="pt-PT" i="1" dirty="0"/>
              <a:t>estudos observacionais</a:t>
            </a:r>
            <a:r>
              <a:rPr lang="pt-PT" dirty="0"/>
              <a:t> sugeriram um benefício do oseltamivir em pacientes hospitalizados, mas outros não, e </a:t>
            </a:r>
            <a:r>
              <a:rPr lang="pt-PT" i="1" dirty="0"/>
              <a:t>faltam provas de ensaios randomizados</a:t>
            </a:r>
            <a:r>
              <a:rPr lang="pt-PT" dirty="0"/>
              <a:t>.</a:t>
            </a:r>
            <a:r>
              <a:rPr lang="pt-PT" baseline="30000" dirty="0"/>
              <a:t>1,2</a:t>
            </a:r>
          </a:p>
          <a:p>
            <a:endParaRPr lang="pt-PT" baseline="30000" dirty="0"/>
          </a:p>
          <a:p>
            <a:r>
              <a:rPr lang="pt-PT" dirty="0"/>
              <a:t>Esses dados observacionais essão sujeitos a vieses que não podem ser evitados de forma confiável</a:t>
            </a:r>
          </a:p>
          <a:p>
            <a:endParaRPr lang="pt-PT" baseline="30000" dirty="0"/>
          </a:p>
          <a:p>
            <a:r>
              <a:rPr lang="pt-PT" dirty="0"/>
              <a:t>Durante a pandemia, os dados observacionais para vários tratamentos da COVID-19 (por ex., azitromicina, plasma convalescente) foram enganosos, e contraditos por grandes ensaios randomizados subsequentes</a:t>
            </a:r>
          </a:p>
          <a:p>
            <a:endParaRPr lang="pt-PT" dirty="0"/>
          </a:p>
          <a:p>
            <a:r>
              <a:rPr lang="pt-PT" dirty="0"/>
              <a:t>Sem evidência randomizada, a eficácia e segurança do oseltamivir em pacientes hospitalizados são incertas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1215" y="6273225"/>
            <a:ext cx="7057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/>
              <a:t>1 Muthuri SG, et al. Lancet Respir Med. 2014 May;2(5):395-404. </a:t>
            </a:r>
            <a:r>
              <a:rPr lang="pt-PT" sz="1600" u="sng" dirty="0">
                <a:hlinkClick r:id="rId2"/>
              </a:rPr>
              <a:t>PMC6637757</a:t>
            </a:r>
            <a:endParaRPr lang="pt-PT" sz="1600" dirty="0"/>
          </a:p>
          <a:p>
            <a:r>
              <a:rPr lang="pt-PT" sz="1600" dirty="0"/>
              <a:t>2 Heneghan CJ, et al. Health Technol Assess. 2016 May;20(42):1-242. </a:t>
            </a:r>
            <a:r>
              <a:rPr lang="pt-PT" sz="1600" u="sng" dirty="0">
                <a:hlinkClick r:id="rId3"/>
              </a:rPr>
              <a:t>PMC4904189</a:t>
            </a:r>
            <a:endParaRPr lang="pt-PT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328" y="297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3200" dirty="0"/>
              <a:t>Oseltamivir (Tamiflu)</a:t>
            </a:r>
            <a:br/>
            <a:r>
              <a:rPr lang="pt-PT" sz="3200" dirty="0"/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299917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87" y="1459126"/>
            <a:ext cx="6663628" cy="3957558"/>
          </a:xfrm>
        </p:spPr>
        <p:txBody>
          <a:bodyPr>
            <a:normAutofit/>
          </a:bodyPr>
          <a:lstStyle/>
          <a:p>
            <a:r>
              <a:rPr lang="pt-PT" sz="2400" dirty="0"/>
              <a:t>Muitas orientações de tratamento recomendam IN para pacientes hospitalizados com gripe</a:t>
            </a:r>
          </a:p>
          <a:p>
            <a:r>
              <a:rPr lang="pt-PT" sz="2400" dirty="0"/>
              <a:t>Em 2023, o Médico Chefe da Inglaterra escreveu a todos os hospitais do Reino Unido em apoio aos ensaios que incluem uma vertente sem antivirais</a:t>
            </a:r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162" y="2415209"/>
            <a:ext cx="3222490" cy="4371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15" y="1449635"/>
            <a:ext cx="3118829" cy="4258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48647" y="3495087"/>
            <a:ext cx="66050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i="1" dirty="0"/>
              <a:t>“[...] especificamente para os hospitais e médicos que realizam ensaios nacionais, consideramos que está inteiramente de acordo com as boas práticas clínicas e as nossas orientações para randomizar".</a:t>
            </a:r>
          </a:p>
          <a:p>
            <a:endParaRPr lang="pt-PT" b="1" i="1" dirty="0"/>
          </a:p>
          <a:p>
            <a:r>
              <a:rPr lang="pt-PT" b="1" i="1" dirty="0"/>
              <a:t>"Até ao momento, nenhum desses tratamentos antivirais foi comprovado em ensaios clínicos randomizados e controlados para melhorar os resultados clínicos para pacientes hospitalizados".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387" y="5744938"/>
            <a:ext cx="822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/>
              <a:t>Discussões/comunicações locais podem ser necessárias para explicar este contexto</a:t>
            </a:r>
            <a:endParaRPr lang="pt-P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Oseltamivir (Tamiflu)</a:t>
            </a:r>
            <a:br/>
            <a:r>
              <a:rPr lang="pt-PT" sz="3200" dirty="0"/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1806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31" y="1596885"/>
            <a:ext cx="7357060" cy="2546851"/>
          </a:xfrm>
        </p:spPr>
        <p:txBody>
          <a:bodyPr>
            <a:noAutofit/>
          </a:bodyPr>
          <a:lstStyle/>
          <a:p>
            <a:r>
              <a:rPr lang="pt-PT" sz="2400" dirty="0"/>
              <a:t>Os pacientes com utilização recente ou planeada de um IN para a infeção atual não são elegíveis (oseltamivir ou zanamivir)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sz="2400" dirty="0"/>
              <a:t>Os pacientes tratados por coinfecção bacteriana são elegíveis se a equipa clínica considerar que a gripe pode estar a contribuir para a doença pulmonar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1" y="1990425"/>
            <a:ext cx="3396567" cy="19761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3731" y="4247497"/>
            <a:ext cx="11000069" cy="16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As mulheres grávidas ou lactantes são elegíveis (ver apêndice 4 do protocolo para o procedimento)</a:t>
            </a:r>
          </a:p>
          <a:p>
            <a:endParaRPr lang="pt-PT" sz="2400" dirty="0"/>
          </a:p>
          <a:p>
            <a:r>
              <a:rPr lang="pt-PT" sz="2400" dirty="0"/>
              <a:t>Pode ser utilizado em pacientes com insuficiência hepática ou renal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Oseltamivir (Tamiflu)</a:t>
            </a:r>
            <a:br>
              <a:rPr dirty="0"/>
            </a:br>
            <a:r>
              <a:rPr lang="pt-PT" sz="3200" dirty="0"/>
              <a:t>Elegibilidade</a:t>
            </a:r>
          </a:p>
        </p:txBody>
      </p:sp>
    </p:spTree>
    <p:extLst>
      <p:ext uri="{BB962C8B-B14F-4D97-AF65-F5344CB8AC3E}">
        <p14:creationId xmlns:p14="http://schemas.microsoft.com/office/powerpoint/2010/main" val="157420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Oseltamivir (Tamiflu)</a:t>
            </a:r>
            <a:br>
              <a:rPr dirty="0"/>
            </a:br>
            <a:r>
              <a:rPr lang="pt-PT" sz="3200" b="0" dirty="0"/>
              <a:t>Dosagem e efeitos secundários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27" y="1450823"/>
            <a:ext cx="8130745" cy="4580078"/>
          </a:xfrm>
        </p:spPr>
        <p:txBody>
          <a:bodyPr>
            <a:noAutofit/>
          </a:bodyPr>
          <a:lstStyle/>
          <a:p>
            <a:r>
              <a:rPr lang="pt-PT" sz="2400" dirty="0"/>
              <a:t>Apenas por via oral ou nasogástrica (sem via intravenosa)</a:t>
            </a:r>
          </a:p>
          <a:p>
            <a:r>
              <a:rPr lang="pt-PT" sz="2400" dirty="0"/>
              <a:t>Tratar durante 5 dias (10 dias se imunocomprometido) para ser concluído em casa se tiver alta</a:t>
            </a:r>
          </a:p>
          <a:p>
            <a:r>
              <a:rPr lang="pt-PT" sz="2400" dirty="0"/>
              <a:t>Dose: </a:t>
            </a:r>
            <a:r>
              <a:rPr lang="pt-PT" sz="2400" b="1" dirty="0"/>
              <a:t>75 mg duas vezes por dia </a:t>
            </a:r>
            <a:r>
              <a:rPr lang="pt-PT" sz="2400" dirty="0"/>
              <a:t>com função renal normal</a:t>
            </a:r>
          </a:p>
          <a:p>
            <a:pPr lvl="1"/>
            <a:r>
              <a:rPr lang="pt-PT" sz="2000" dirty="0"/>
              <a:t>75 mg uma vez ao dia se eGFR for 10-29 ml/min</a:t>
            </a:r>
          </a:p>
          <a:p>
            <a:pPr lvl="1"/>
            <a:r>
              <a:rPr lang="pt-PT" sz="2000" dirty="0"/>
              <a:t>75 mg em dose única se eGFR for &lt;10 ml/min (ou em diálise/hemofiltração)</a:t>
            </a:r>
          </a:p>
          <a:p>
            <a:pPr lvl="1"/>
            <a:r>
              <a:rPr lang="pt-PT" sz="2000" dirty="0"/>
              <a:t>Ajuste necessário se o peso &lt;40 kg (ver protocolo)</a:t>
            </a:r>
          </a:p>
          <a:p>
            <a:pPr lvl="1"/>
            <a:r>
              <a:rPr lang="pt-PT" sz="2000" dirty="0"/>
              <a:t>Nota: o ajuste da dose renal no RECOVERY difere do RCM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49" y="1990425"/>
            <a:ext cx="3396567" cy="19761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6327" y="4601677"/>
            <a:ext cx="9934289" cy="179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/>
          </a:p>
          <a:p>
            <a:r>
              <a:rPr lang="pt-PT" sz="2400" dirty="0"/>
              <a:t>Não se conhecem interações medicamentosas significativas</a:t>
            </a:r>
          </a:p>
          <a:p>
            <a:r>
              <a:rPr lang="pt-PT" sz="2400" dirty="0"/>
              <a:t>Os efeitos secundários mais frequentes são dores de cabeça, náuseas e vómitos (&lt;10%), foram raramente notificadas reações de hipersensibilidade graves</a:t>
            </a:r>
          </a:p>
          <a:p>
            <a:endParaRPr lang="pt-PT" sz="2400" i="1" dirty="0"/>
          </a:p>
        </p:txBody>
      </p:sp>
    </p:spTree>
    <p:extLst>
      <p:ext uri="{BB962C8B-B14F-4D97-AF65-F5344CB8AC3E}">
        <p14:creationId xmlns:p14="http://schemas.microsoft.com/office/powerpoint/2010/main" val="193409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C4F7C-775A-7F0E-33DB-88AEEF50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2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dirty="0"/>
              <a:t>Nota sobre comparações entre </a:t>
            </a:r>
            <a:br>
              <a:rPr lang="pt-BR" sz="3200" dirty="0"/>
            </a:br>
            <a:r>
              <a:rPr lang="pt-BR" sz="3200" dirty="0"/>
              <a:t>antivirais contra a gripe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FDE90E-5946-17EB-49A6-43CDCE812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596884"/>
            <a:ext cx="11785599" cy="5565916"/>
          </a:xfrm>
        </p:spPr>
        <p:txBody>
          <a:bodyPr>
            <a:normAutofit/>
          </a:bodyPr>
          <a:lstStyle/>
          <a:p>
            <a:r>
              <a:rPr lang="pt-BR" sz="1800" dirty="0"/>
              <a:t>Cada comparação de tratamento do ensaio RECOVERY consiste numa randomização 1:1 individual entre o tratamento em estudo e cuidados de saúde sem esse tratamento</a:t>
            </a:r>
          </a:p>
          <a:p>
            <a:r>
              <a:rPr lang="pt-BR" sz="1800" dirty="0"/>
              <a:t>Isto significa que se o doente for randomizado em ambas as comparações antivirais, poderá receber os dois antivirais juntos, apenas um dos antivirais ou nenhum dos antivirais.</a:t>
            </a:r>
          </a:p>
          <a:p>
            <a:endParaRPr lang="pt-BR" sz="1800" dirty="0"/>
          </a:p>
          <a:p>
            <a:r>
              <a:rPr lang="pt-BR" sz="1800" dirty="0"/>
              <a:t>Se a equipa clínica considerar que um tratamento antiviral é definitivamente indicado, deve administrá-lo tal como faria na prática clínica de rotina.</a:t>
            </a:r>
          </a:p>
          <a:p>
            <a:r>
              <a:rPr lang="pt-BR" sz="1800" dirty="0"/>
              <a:t>Neste caso, o doente ainda pode ser elegível para outras comparações do ensaio RECOVERY (por exemplo, se for receitado oseltamivir a um doente no âmbito de prática clínica de rotina,  continuará a poder participar na comparação de baloxavir. Isto irá gerar dados úteis sobre a comparação entre terapia antiviral única e terapia antiviral combinada).</a:t>
            </a:r>
          </a:p>
          <a:p>
            <a:endParaRPr lang="en-NL" sz="1800" dirty="0"/>
          </a:p>
          <a:p>
            <a:r>
              <a:rPr lang="pt-BR" sz="1800" dirty="0"/>
              <a:t>A decisão sobre se um antiviral é definitivamente indicado deve ser tomada antes de avaliar a elegibilidade para o ensaio e não deve ser influenciada pelo resultado da randomização do ensaio RECOVERY (por exemplo, os doentes não devem ser randomizados na comparação do baloxavir e depois receber um NAI porque foram atribuídos ao braço de cuidados de saúde de rotina sem baloxavir).</a:t>
            </a: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16046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CORTICOSTEROIDES PARA GRIPE</a:t>
            </a:r>
          </a:p>
        </p:txBody>
      </p:sp>
    </p:spTree>
    <p:extLst>
      <p:ext uri="{BB962C8B-B14F-4D97-AF65-F5344CB8AC3E}">
        <p14:creationId xmlns:p14="http://schemas.microsoft.com/office/powerpoint/2010/main" val="204441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43" y="0"/>
            <a:ext cx="7565967" cy="1325563"/>
          </a:xfrm>
        </p:spPr>
        <p:txBody>
          <a:bodyPr>
            <a:normAutofit/>
          </a:bodyPr>
          <a:lstStyle/>
          <a:p>
            <a:r>
              <a:rPr lang="pt-PT" sz="3200" dirty="0"/>
              <a:t>Corticosteroides para gripe</a:t>
            </a:r>
            <a:br/>
            <a:r>
              <a:rPr lang="pt-PT" sz="3200" dirty="0"/>
              <a:t>Contexto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2" y="1596885"/>
            <a:ext cx="7702250" cy="4580078"/>
          </a:xfrm>
        </p:spPr>
        <p:txBody>
          <a:bodyPr>
            <a:normAutofit/>
          </a:bodyPr>
          <a:lstStyle/>
          <a:p>
            <a:r>
              <a:rPr lang="pt-PT" sz="2400" dirty="0"/>
              <a:t>Os corticosteroides são o tratamento padrão para pacientes com pneumonia por COVID-19, reduzindo o risco de morte em cerca de 1/5 em pacientes em oxigénio</a:t>
            </a:r>
          </a:p>
          <a:p>
            <a:endParaRPr lang="pt-PT" sz="2400" dirty="0"/>
          </a:p>
          <a:p>
            <a:r>
              <a:rPr lang="pt-PT" sz="2400" dirty="0"/>
              <a:t>Anteriormente proposto como tratamento para a pneumonia por gripe, mas nunca devidamente testado em pacientes hospitalizados</a:t>
            </a:r>
          </a:p>
          <a:p>
            <a:endParaRPr lang="pt-PT" sz="2400" dirty="0"/>
          </a:p>
          <a:p>
            <a:r>
              <a:rPr lang="pt-PT" sz="2400" dirty="0"/>
              <a:t>Reduzindo danos pulmonares imunomediados pode melhorar a sobrevida na gripe grave, como acontece na COVID-19</a:t>
            </a:r>
          </a:p>
          <a:p>
            <a:endParaRPr lang="pt-PT" sz="2400" dirty="0"/>
          </a:p>
        </p:txBody>
      </p:sp>
      <p:pic>
        <p:nvPicPr>
          <p:cNvPr id="2050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682" y="0"/>
            <a:ext cx="10515600" cy="1325563"/>
          </a:xfrm>
        </p:spPr>
        <p:txBody>
          <a:bodyPr>
            <a:normAutofit/>
          </a:bodyPr>
          <a:lstStyle/>
          <a:p>
            <a:r>
              <a:rPr lang="pt-PT" sz="4000" dirty="0"/>
              <a:t>Contexto da gripe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896" y="1473319"/>
            <a:ext cx="8736360" cy="4753862"/>
          </a:xfrm>
        </p:spPr>
        <p:txBody>
          <a:bodyPr>
            <a:normAutofit fontScale="92500"/>
          </a:bodyPr>
          <a:lstStyle/>
          <a:p>
            <a:r>
              <a:rPr lang="pt-PT" sz="2400" dirty="0"/>
              <a:t>A gripe sazonal mata cerca de 400 000 pessoas/ano em todo o mundo (um terço com menos de 65 anos)</a:t>
            </a:r>
          </a:p>
          <a:p>
            <a:endParaRPr lang="pt-PT" sz="2400" dirty="0"/>
          </a:p>
          <a:p>
            <a:r>
              <a:rPr lang="pt-PT" sz="2400" dirty="0"/>
              <a:t>Uma pandemia de gripe pode matar dezenas de milhões de pessoas</a:t>
            </a:r>
          </a:p>
          <a:p>
            <a:endParaRPr lang="pt-PT" sz="2400" dirty="0"/>
          </a:p>
          <a:p>
            <a:r>
              <a:rPr lang="pt-PT" sz="2400" dirty="0"/>
              <a:t>O RECOVERY e outros ensaios identificaram rapidamente tratamentos que salvam vidas para COVID-19, randomizando milhares de pacientes</a:t>
            </a:r>
          </a:p>
          <a:p>
            <a:endParaRPr lang="pt-PT" sz="2400" dirty="0"/>
          </a:p>
          <a:p>
            <a:r>
              <a:rPr lang="pt-PT" sz="2400" dirty="0"/>
              <a:t>Muitos outros tratamentos promissores foram considerados ineficazes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sz="2400" dirty="0"/>
              <a:t>Ao contrário da COVID-19, não temos boas evidências (ou seja, randomizadas) para orientar o tratamento da gripe</a:t>
            </a:r>
          </a:p>
          <a:p>
            <a:endParaRPr lang="pt-PT" sz="2400" dirty="0"/>
          </a:p>
          <a:p>
            <a:endParaRPr lang="pt-PT" sz="2400" dirty="0"/>
          </a:p>
        </p:txBody>
      </p:sp>
      <p:pic>
        <p:nvPicPr>
          <p:cNvPr id="4" name="Picture 3" descr="A picture containing cake, decorated, colorful, several&#10;&#10;Description automatically generated">
            <a:extLst>
              <a:ext uri="{FF2B5EF4-FFF2-40B4-BE49-F238E27FC236}">
                <a16:creationId xmlns:a16="http://schemas.microsoft.com/office/drawing/2014/main" id="{D8E2B7A5-8C49-E44E-9A1F-DFF16746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30" y="1939785"/>
            <a:ext cx="3784761" cy="38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6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06" y="1424165"/>
            <a:ext cx="8195074" cy="4580078"/>
          </a:xfrm>
        </p:spPr>
        <p:txBody>
          <a:bodyPr>
            <a:normAutofit/>
          </a:bodyPr>
          <a:lstStyle/>
          <a:p>
            <a:r>
              <a:rPr lang="pt-PT" sz="2200" dirty="0"/>
              <a:t>Aberto a pacientes com pneumonia por gripe </a:t>
            </a:r>
            <a:r>
              <a:rPr lang="pt-PT" sz="2200" b="1" i="1" dirty="0"/>
              <a:t>associada a hipoxia</a:t>
            </a:r>
            <a:r>
              <a:rPr lang="pt-PT" sz="2200" dirty="0"/>
              <a:t> (oxigénio suplementar ou SpO2 &lt;92% no ar)</a:t>
            </a:r>
          </a:p>
          <a:p>
            <a:r>
              <a:rPr lang="pt-PT" sz="2200" dirty="0"/>
              <a:t>Contraindicado com </a:t>
            </a:r>
            <a:r>
              <a:rPr lang="pt-PT" sz="2200" b="1" dirty="0"/>
              <a:t>utilização atual ou planeada de corticosteroides sistêmicos</a:t>
            </a:r>
            <a:r>
              <a:rPr lang="pt-PT" sz="2200" dirty="0"/>
              <a:t>, ou se coinfetado com SARS-CoV-2</a:t>
            </a:r>
          </a:p>
          <a:p>
            <a:endParaRPr lang="pt-PT" sz="2200" dirty="0"/>
          </a:p>
          <a:p>
            <a:r>
              <a:rPr lang="pt-PT" sz="2200" dirty="0"/>
              <a:t>Mulheres grávidas e lactantes elegíveis (mas utilizar prednisolona/hidrocortisona em vez de dexametasona – ver protocolo) </a:t>
            </a:r>
          </a:p>
          <a:p>
            <a:r>
              <a:rPr lang="pt-PT" sz="2200" dirty="0"/>
              <a:t>Os pacientes com insuficiência hepática ou renal são elegíveis</a:t>
            </a:r>
          </a:p>
          <a:p>
            <a:endParaRPr lang="pt-PT" sz="2200" dirty="0"/>
          </a:p>
          <a:p>
            <a:endParaRPr lang="pt-PT" sz="2200" dirty="0"/>
          </a:p>
          <a:p>
            <a:endParaRPr lang="pt-PT" sz="2200" dirty="0"/>
          </a:p>
          <a:p>
            <a:endParaRPr lang="pt-PT" sz="2200" dirty="0"/>
          </a:p>
          <a:p>
            <a:endParaRPr lang="pt-PT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9007" y="4661852"/>
            <a:ext cx="11301975" cy="137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/>
          </a:p>
          <a:p>
            <a:r>
              <a:rPr lang="pt-PT" sz="2200" dirty="0"/>
              <a:t>Se, após randomização, os corticosteroides se tornarem indicados num paciente ao qual tenham sido prestados os cuidados habituais, estes devem ser administrados (isto só deve acontecer devido a uma alteração no estado clínico)</a:t>
            </a:r>
          </a:p>
          <a:p>
            <a:endParaRPr lang="pt-PT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2343" y="0"/>
            <a:ext cx="7766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3200" dirty="0"/>
              <a:t>Corticosteroides para gripe</a:t>
            </a:r>
          </a:p>
          <a:p>
            <a:r>
              <a:rPr lang="pt-PT" sz="3200" dirty="0"/>
              <a:t>Elegibilidade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A94EA4A1-C883-409D-A3E6-F1F40480E1A7}"/>
              </a:ext>
            </a:extLst>
          </p:cNvPr>
          <p:cNvSpPr txBox="1"/>
          <p:nvPr/>
        </p:nvSpPr>
        <p:spPr>
          <a:xfrm>
            <a:off x="486352" y="6154106"/>
            <a:ext cx="1100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pt-BR" b="1" i="0" u="none" strike="noStrike" cap="none" normalizeH="0" baseline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*Tratamento com corticosteroides durante &gt;24 horas no decurso da doença atual com um glucocorticoide equivalente a ≥10 mg de prednisolona por dia (ou ≥1.5 mg de dexametasona, ou ≥40 mg de hidrocortisona)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6428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76" y="1482585"/>
            <a:ext cx="9252892" cy="4580078"/>
          </a:xfrm>
        </p:spPr>
        <p:txBody>
          <a:bodyPr>
            <a:noAutofit/>
          </a:bodyPr>
          <a:lstStyle/>
          <a:p>
            <a:r>
              <a:rPr lang="pt-PT" sz="2200" dirty="0"/>
              <a:t>Dexametasona de 6 mg uma vez por dia, oral/nasogástrica ou intravenoso </a:t>
            </a:r>
          </a:p>
          <a:p>
            <a:r>
              <a:rPr lang="pt-PT" sz="2200" dirty="0"/>
              <a:t>Tratar durante 10 dias ou até receber alta, consoante o que ocorrer mais cedo</a:t>
            </a:r>
          </a:p>
          <a:p>
            <a:r>
              <a:rPr lang="pt-PT" sz="2200" dirty="0"/>
              <a:t>Sem amostras de base ou de seguimento</a:t>
            </a:r>
          </a:p>
          <a:p>
            <a:r>
              <a:rPr lang="pt-PT" sz="2200" dirty="0"/>
              <a:t>Devem ser considerados e antecipados efeitos secundários importantes dos corticosteroides, como na prática normal, por ex.,</a:t>
            </a:r>
          </a:p>
          <a:p>
            <a:pPr lvl="1"/>
            <a:r>
              <a:rPr lang="pt-PT" sz="2200" dirty="0"/>
              <a:t>Risco de hiperglicemia (considerar necessidade de monitorização aumentada)</a:t>
            </a:r>
          </a:p>
          <a:p>
            <a:pPr lvl="1"/>
            <a:r>
              <a:rPr lang="pt-PT" sz="2200" dirty="0"/>
              <a:t>Úlceras pépticas (considerar necessidade de proteção gástrica se for de alto risco)</a:t>
            </a:r>
          </a:p>
          <a:p>
            <a:pPr lvl="1"/>
            <a:r>
              <a:rPr lang="pt-PT" sz="2200" dirty="0"/>
              <a:t>Infeção (especialmente se outras razões para imunossupressão)</a:t>
            </a:r>
          </a:p>
          <a:p>
            <a:pPr lvl="1"/>
            <a:r>
              <a:rPr lang="pt-PT" sz="2200" dirty="0"/>
              <a:t>Reações psiquiátricas</a:t>
            </a:r>
          </a:p>
          <a:p>
            <a:pPr lvl="1"/>
            <a:r>
              <a:rPr lang="pt-PT" sz="2200" dirty="0"/>
              <a:t>Retenção de líquidos</a:t>
            </a:r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12" y="1560309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3224" y="4797124"/>
            <a:ext cx="11898775" cy="1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000" dirty="0"/>
          </a:p>
          <a:p>
            <a:endParaRPr lang="en-GB" sz="24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2275" y="5812067"/>
            <a:ext cx="12099723" cy="1289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PT" sz="2200" dirty="0"/>
              <a:t>Risco de insuficiência suprarrenal com a interrupção súbita em alguns pacientes, por exemplo, utilização prévia significativa de corticosteroides ou outras razões para insuficiência suprarrenal (considerar a interrupção gradual após a prática normal)</a:t>
            </a:r>
          </a:p>
          <a:p>
            <a:pPr lvl="1"/>
            <a:endParaRPr lang="pt-PT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2343" y="0"/>
            <a:ext cx="7565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3200" dirty="0"/>
              <a:t>Corticosteroides para gripe</a:t>
            </a:r>
          </a:p>
          <a:p>
            <a:r>
              <a:rPr lang="pt-PT" sz="3200" dirty="0"/>
              <a:t>Dosagem e efeitos secundários</a:t>
            </a:r>
          </a:p>
        </p:txBody>
      </p:sp>
    </p:spTree>
    <p:extLst>
      <p:ext uri="{BB962C8B-B14F-4D97-AF65-F5344CB8AC3E}">
        <p14:creationId xmlns:p14="http://schemas.microsoft.com/office/powerpoint/2010/main" val="17033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20" y="1755523"/>
            <a:ext cx="7505480" cy="4580078"/>
          </a:xfrm>
        </p:spPr>
        <p:txBody>
          <a:bodyPr>
            <a:noAutofit/>
          </a:bodyPr>
          <a:lstStyle/>
          <a:p>
            <a:r>
              <a:rPr lang="pt-PT" sz="2200" dirty="0"/>
              <a:t>A dexametasona é um substrato do CYP3A4, pelo que existe um risco de exposição aumentada e efeitos secundários se administrada em conjunto com inibidores potentes de CYP3A4, por ex., </a:t>
            </a:r>
          </a:p>
          <a:p>
            <a:pPr lvl="1"/>
            <a:r>
              <a:rPr lang="pt-PT" sz="2200" dirty="0"/>
              <a:t>Claritromicina/eritromicina (</a:t>
            </a:r>
            <a:r>
              <a:rPr lang="pt-PT" sz="2200" u="sng" dirty="0"/>
              <a:t>mas não azitromicina</a:t>
            </a:r>
            <a:r>
              <a:rPr lang="pt-PT" sz="2200" dirty="0"/>
              <a:t>)</a:t>
            </a:r>
          </a:p>
          <a:p>
            <a:pPr lvl="1"/>
            <a:r>
              <a:rPr lang="pt-PT" sz="2200" dirty="0"/>
              <a:t>Ritonavir/cobicistat</a:t>
            </a:r>
          </a:p>
          <a:p>
            <a:pPr lvl="1"/>
            <a:r>
              <a:rPr lang="pt-PT" sz="2200" dirty="0"/>
              <a:t>Antifúngicos azólicos </a:t>
            </a:r>
          </a:p>
          <a:p>
            <a:endParaRPr lang="pt-PT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3225" y="3747224"/>
            <a:ext cx="10730375" cy="1857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/>
          </a:p>
          <a:p>
            <a:r>
              <a:rPr lang="pt-PT" sz="2200" dirty="0"/>
              <a:t>Pondere se um inibidor potente de CYP3A4 pode ser suspenso/substituído em segurança ou se é necessária uma monitorização acrescida dos efeitos secundários dos esteroides</a:t>
            </a:r>
          </a:p>
          <a:p>
            <a:endParaRPr lang="pt-PT" sz="2200" dirty="0"/>
          </a:p>
          <a:p>
            <a:r>
              <a:rPr lang="pt-PT" sz="2200" dirty="0"/>
              <a:t>Se não for possível evitar inibidores potentes de CYP3A4, pode não ser apropriado incluir o paciente na comparação com corticosteroides, mas tal não é proibido pelo protocolo, uma vez que o tratamento deve ser baseado numa avaliação dos riscos/benefícios individuais</a:t>
            </a:r>
          </a:p>
          <a:p>
            <a:endParaRPr lang="pt-PT" sz="2400" dirty="0"/>
          </a:p>
          <a:p>
            <a:endParaRPr lang="pt-PT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343" y="0"/>
            <a:ext cx="7565967" cy="1325563"/>
          </a:xfrm>
        </p:spPr>
        <p:txBody>
          <a:bodyPr>
            <a:normAutofit/>
          </a:bodyPr>
          <a:lstStyle/>
          <a:p>
            <a:r>
              <a:rPr lang="pt-PT" sz="3200" dirty="0"/>
              <a:t>Corticosteroides para gripe</a:t>
            </a:r>
            <a:br/>
            <a:r>
              <a:rPr lang="pt-PT" sz="3200" dirty="0"/>
              <a:t>Potenciais interações</a:t>
            </a:r>
          </a:p>
        </p:txBody>
      </p:sp>
    </p:spTree>
    <p:extLst>
      <p:ext uri="{BB962C8B-B14F-4D97-AF65-F5344CB8AC3E}">
        <p14:creationId xmlns:p14="http://schemas.microsoft.com/office/powerpoint/2010/main" val="163947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5B38-4503-6E45-9E3F-977751B9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02" y="56169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Sumário - Tratamentos da gripe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C997-BAB2-E147-9D89-FE20829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2" y="1596885"/>
            <a:ext cx="10375833" cy="4580078"/>
          </a:xfrm>
        </p:spPr>
        <p:txBody>
          <a:bodyPr>
            <a:normAutofit/>
          </a:bodyPr>
          <a:lstStyle/>
          <a:p>
            <a:r>
              <a:rPr lang="pt-PT" sz="2400" dirty="0"/>
              <a:t>A gripe mata centenas de milhares de pessoas por ano e uma pandemia de gripe pode ser cem vezes pior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sz="2400" dirty="0"/>
              <a:t>Ao contrário da COVID-19, nenhum tratamento promissor contra a gripe foi devidamente avaliado em ensaios clínicos randomizados de pacientes hospitalizados</a:t>
            </a:r>
          </a:p>
          <a:p>
            <a:endParaRPr lang="pt-PT" sz="2400" dirty="0"/>
          </a:p>
          <a:p>
            <a:r>
              <a:rPr lang="pt-PT" sz="2400" dirty="0"/>
              <a:t>Obrigado por se juntar a nós para melhorar o tratamento da gripe!</a:t>
            </a:r>
          </a:p>
        </p:txBody>
      </p:sp>
    </p:spTree>
    <p:extLst>
      <p:ext uri="{BB962C8B-B14F-4D97-AF65-F5344CB8AC3E}">
        <p14:creationId xmlns:p14="http://schemas.microsoft.com/office/powerpoint/2010/main" val="160573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t-PT" sz="2000" b="1" dirty="0"/>
              <a:t>PACIENTES HOSPITALIZADOS COM PNEUMONIA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11239" y="144782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sz="2000" b="1" dirty="0"/>
              <a:t>ANÁLISE</a:t>
            </a:r>
            <a:endParaRPr lang="pt-PT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600" b="1" dirty="0"/>
              <a:t>R</a:t>
            </a:r>
            <a:endParaRPr lang="pt-PT" b="1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Dexametasona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Cuidados habituais sem corticosteroides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i="1" dirty="0"/>
                <a:t>ou</a:t>
              </a:r>
              <a:endParaRPr lang="pt-PT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/>
                <a:t>Comparação de corticosteroides da gripe (pacientes com hipoxia)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Cuidados habituais sem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i="1" dirty="0"/>
                <a:t>ou</a:t>
              </a:r>
              <a:endParaRPr lang="pt-PT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7460" y="1584619"/>
              <a:ext cx="26517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/>
                <a:t>Comparação com baloxavir</a:t>
              </a:r>
            </a:p>
            <a:p>
              <a:r>
                <a:rPr lang="pt-PT" sz="1600" b="1" dirty="0"/>
                <a:t>ATUALMENTE NÃO ABERTO NA UE</a:t>
              </a:r>
              <a:endParaRPr lang="pt-PT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Cuidados habituais sem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i="1" dirty="0"/>
                <a:t>ou</a:t>
              </a:r>
              <a:endParaRPr lang="pt-PT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/>
                <a:t>Comparação com oseltamivir</a:t>
              </a:r>
              <a:endParaRPr lang="pt-PT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Pacientes com GRIPE confirmada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4445265" y="2767104"/>
            <a:ext cx="340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Pacientes com PAC (sem suspeita de SARS-CoV-2/gripe/Pneumocistose/tuberculose)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2680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1200" b="1" dirty="0">
                    <a:solidFill>
                      <a:schemeClr val="bg1"/>
                    </a:solidFill>
                  </a:rPr>
                  <a:t>Dexametasona</a:t>
                </a:r>
                <a:endParaRPr lang="pt-P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1200" b="1" dirty="0">
                    <a:solidFill>
                      <a:schemeClr val="bg1"/>
                    </a:solidFill>
                  </a:rPr>
                  <a:t>Cuidados habituais sem corticosteroides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b="1" i="1" dirty="0"/>
                  <a:t>ou</a:t>
                </a:r>
                <a:endParaRPr lang="pt-PT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400" b="1" dirty="0"/>
                  <a:t>Comparação de corticosteroides para pneumonia adquirida na comunidade (PAC)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2541" y="3687392"/>
            <a:ext cx="3492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Dados de referência recolhidos, adequação determinada</a:t>
            </a:r>
          </a:p>
          <a:p>
            <a:r>
              <a:rPr lang="pt-PT" sz="1400" b="1" dirty="0"/>
              <a:t>Randomização 1:1 em cada comparação adequada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45243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Resultados aos 28 dias e 6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300" b="1" dirty="0"/>
              <a:t>Mortalidade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 dirty="0"/>
              <a:t>Tempo até à alta hospitalar com 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300" b="1" dirty="0"/>
              <a:t>Progressão para ventilação ou morte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4399076" y="1390072"/>
            <a:ext cx="3622632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611391" y="59174"/>
            <a:ext cx="8096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3200" dirty="0"/>
              <a:t>Design do RECOVERY: </a:t>
            </a:r>
          </a:p>
          <a:p>
            <a:r>
              <a:rPr lang="pt-PT" sz="3200" dirty="0"/>
              <a:t>Comparações da gripe na UE</a:t>
            </a:r>
          </a:p>
        </p:txBody>
      </p:sp>
    </p:spTree>
    <p:extLst>
      <p:ext uri="{BB962C8B-B14F-4D97-AF65-F5344CB8AC3E}">
        <p14:creationId xmlns:p14="http://schemas.microsoft.com/office/powerpoint/2010/main" val="308160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dirty="0"/>
              <a:t>Elegibilidade para o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429757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PT" sz="2000" dirty="0"/>
              <a:t>Pacientes hospitalizados com ≥18 anos</a:t>
            </a:r>
            <a:endParaRPr lang="pt-PT" sz="7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pt-PT" sz="2000" dirty="0"/>
              <a:t>Síndrome de pneumonia, por exemplo,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PT" sz="1800" dirty="0"/>
              <a:t>Sintomas típicos de uma nova infeção do trato respiratório (tosse, dificuldade em respirar, febre, etc.); e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sz="1800" dirty="0"/>
              <a:t>Evidência objetiva de doença pulmonar aguda (por exemplo, alterações em radiografia/TAC/ecografia, hipoxia ou exame clínico); e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PT" sz="1800" dirty="0"/>
              <a:t>Causas alternativas consideradas improváveis ou excluídas (por exemplo, insuficiência cardíaca)</a:t>
            </a:r>
            <a:endParaRPr lang="pt-BR" sz="1800" i="1" dirty="0"/>
          </a:p>
          <a:p>
            <a:pPr marL="457200" lvl="1" indent="0">
              <a:buNone/>
            </a:pPr>
            <a:r>
              <a:rPr lang="pt-BR" sz="1800" i="1" dirty="0"/>
              <a:t>No entanto, o diagnóstico é clínico, segundo a opinião do médico responsável (estes critérios servem apenas de guia)</a:t>
            </a:r>
          </a:p>
          <a:p>
            <a:pPr marL="457200" lvl="1" indent="0">
              <a:buNone/>
            </a:pPr>
            <a:r>
              <a:rPr lang="pt-BR" sz="1600" b="1" dirty="0"/>
              <a:t>Tenha em consideração que o tratamento de uma infeção bacteriana secundária não representa uma exclusão se o médico também suspeitar que a gripe está a contribuir para a doença pulmonar do doente</a:t>
            </a:r>
            <a:endParaRPr lang="pt-BR" sz="1600" b="1" i="1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pt-PT" sz="2000" dirty="0"/>
              <a:t>Um dos seguintes diagnósticos:</a:t>
            </a:r>
            <a:endParaRPr lang="pt-PT" sz="18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pt-BR" sz="1800" b="1" dirty="0"/>
              <a:t>Infeção confirmada por Influenza A ou B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PT" sz="1800" dirty="0">
                <a:solidFill>
                  <a:schemeClr val="bg1">
                    <a:lumMod val="75000"/>
                  </a:schemeClr>
                </a:solidFill>
              </a:rPr>
              <a:t>Pneumonia adquirida na comunidade com antibióticos planeados (sem suspeita de COVID-19/gripe/Pneumocistose/tuberculose)</a:t>
            </a:r>
            <a:endParaRPr lang="pt-PT" sz="7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pt-PT" sz="2000" dirty="0"/>
              <a:t>Nenhum historial médico que pudesse colocar o paciente em risco se ele participasse</a:t>
            </a:r>
            <a:endParaRPr lang="pt-PT" sz="7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pt-PT" sz="2000" dirty="0"/>
              <a:t>O médico não acredita que um tratamento do ensaio específico seja indicado ou contraindicado</a:t>
            </a:r>
          </a:p>
        </p:txBody>
      </p:sp>
    </p:spTree>
    <p:extLst>
      <p:ext uri="{BB962C8B-B14F-4D97-AF65-F5344CB8AC3E}">
        <p14:creationId xmlns:p14="http://schemas.microsoft.com/office/powerpoint/2010/main" val="270203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BALOXAVIR MARBOXIL (XOFLUZA)</a:t>
            </a:r>
            <a:endParaRPr lang="en-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162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A6EF793-4F23-44E1-D324-4119ABCC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2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dirty="0" err="1"/>
              <a:t>Baloxavir</a:t>
            </a:r>
            <a:r>
              <a:rPr lang="nl-NL" sz="3200" dirty="0"/>
              <a:t> </a:t>
            </a:r>
            <a:br>
              <a:rPr lang="nl-NL" sz="3200" dirty="0"/>
            </a:br>
            <a:r>
              <a:rPr lang="nl-NL" sz="3200" dirty="0" err="1"/>
              <a:t>Contexto</a:t>
            </a:r>
            <a:endParaRPr lang="nl-NL" sz="32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412FA8B-4054-256C-3070-080695C0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1" y="1596884"/>
            <a:ext cx="11177899" cy="5078235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O baloxavir marboxil ("baloxavir") é um medicamento antiviral para a gripe relativamente novo que está atualmente autorizado nos EUA, Japão, Austrália, na UE e no Reino Unido para o tratamento da gripe não complicada e profilaxia após exposição</a:t>
            </a:r>
          </a:p>
          <a:p>
            <a:endParaRPr lang="pt-BR" sz="2400" dirty="0"/>
          </a:p>
          <a:p>
            <a:r>
              <a:rPr lang="pt-BR" sz="2400" dirty="0"/>
              <a:t>É um inibidor da endonuclease dependente de cap (CEN). A CEN rouba o cap do RNAm do hospedeiro para permitir a cópia do genoma viral, pelo que o baloxavir interfere na replicação viral</a:t>
            </a:r>
          </a:p>
          <a:p>
            <a:endParaRPr lang="pt-BR" sz="2400" dirty="0"/>
          </a:p>
          <a:p>
            <a:r>
              <a:rPr lang="pt-BR" sz="2400" dirty="0"/>
              <a:t>Reduz a carga viral mais rapidamente do que os inibidores da neuraminidase, mas podem surgir mutações de resistência com maior frequência durante o tratamento</a:t>
            </a:r>
          </a:p>
          <a:p>
            <a:endParaRPr lang="pt-BR" sz="2400" dirty="0"/>
          </a:p>
          <a:p>
            <a:r>
              <a:rPr lang="pt-PT" sz="2400" dirty="0"/>
              <a:t>O seu mecanismo de ação é independente dos NAI, pelo que os medicamentos podem ter efeitos aditivos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193029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98F08-3840-7D2F-619F-0C18F094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82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dirty="0" err="1"/>
              <a:t>Baloxavir</a:t>
            </a:r>
            <a:r>
              <a:rPr lang="nl-NL" sz="3200" dirty="0"/>
              <a:t> </a:t>
            </a:r>
            <a:br>
              <a:rPr lang="nl-NL" sz="3200" dirty="0"/>
            </a:br>
            <a:r>
              <a:rPr lang="nl-NL" sz="3200" dirty="0" err="1"/>
              <a:t>Contexto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FA453-795D-0634-8E59-1A79758A2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Tanto o baloxavir como o oseltamivir demonstraram reduzir a duração dos sintomas de gripe não complicada em aproximadamente 1 dia, se iniciados até 48 horas após o início dos sintomas</a:t>
            </a:r>
          </a:p>
          <a:p>
            <a:r>
              <a:rPr lang="pt-BR" sz="2200" dirty="0"/>
              <a:t>Nenhum dos medicamentos foi devidamente testado em ensaios randomizados em doentes hospitalizados ou em doentes com sintomas de maior duração</a:t>
            </a:r>
            <a:endParaRPr lang="nl-NL" sz="2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F3E9C-3B8E-4514-8D88-D94774B180AF}"/>
              </a:ext>
            </a:extLst>
          </p:cNvPr>
          <p:cNvGrpSpPr>
            <a:grpSpLocks noChangeAspect="1"/>
          </p:cNvGrpSpPr>
          <p:nvPr/>
        </p:nvGrpSpPr>
        <p:grpSpPr>
          <a:xfrm>
            <a:off x="190654" y="3429000"/>
            <a:ext cx="8722051" cy="3428486"/>
            <a:chOff x="914400" y="2310504"/>
            <a:chExt cx="8735786" cy="34338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92BA97-4782-4B31-8949-16CD6C104E49}"/>
                </a:ext>
              </a:extLst>
            </p:cNvPr>
            <p:cNvGrpSpPr/>
            <p:nvPr/>
          </p:nvGrpSpPr>
          <p:grpSpPr>
            <a:xfrm>
              <a:off x="914400" y="2317012"/>
              <a:ext cx="8735786" cy="3427377"/>
              <a:chOff x="914400" y="3525339"/>
              <a:chExt cx="8404167" cy="3186786"/>
            </a:xfrm>
          </p:grpSpPr>
          <p:pic>
            <p:nvPicPr>
              <p:cNvPr id="11" name="Picture 10" descr="Chart, line chart&#10;&#10;Description automatically generated">
                <a:extLst>
                  <a:ext uri="{FF2B5EF4-FFF2-40B4-BE49-F238E27FC236}">
                    <a16:creationId xmlns:a16="http://schemas.microsoft.com/office/drawing/2014/main" id="{F5E7C21D-40F1-47AF-B61F-44BB72AD4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46"/>
              <a:stretch/>
            </p:blipFill>
            <p:spPr>
              <a:xfrm>
                <a:off x="914400" y="3525339"/>
                <a:ext cx="8404167" cy="290820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49C50E-C6E3-4414-B640-BB347E8EA083}"/>
                  </a:ext>
                </a:extLst>
              </p:cNvPr>
              <p:cNvSpPr txBox="1"/>
              <p:nvPr/>
            </p:nvSpPr>
            <p:spPr>
              <a:xfrm>
                <a:off x="4364068" y="6425953"/>
                <a:ext cx="2455167" cy="28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Tempo desde o início do tratamento (h)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A5804C-1F87-48C1-9E45-AFED2605FD04}"/>
                </a:ext>
              </a:extLst>
            </p:cNvPr>
            <p:cNvCxnSpPr>
              <a:cxnSpLocks/>
            </p:cNvCxnSpPr>
            <p:nvPr/>
          </p:nvCxnSpPr>
          <p:spPr>
            <a:xfrm>
              <a:off x="2073729" y="3795840"/>
              <a:ext cx="21145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F2B2A0-6A33-42C4-9936-727EFC90A6BD}"/>
                </a:ext>
              </a:extLst>
            </p:cNvPr>
            <p:cNvCxnSpPr>
              <a:cxnSpLocks/>
            </p:cNvCxnSpPr>
            <p:nvPr/>
          </p:nvCxnSpPr>
          <p:spPr>
            <a:xfrm>
              <a:off x="4188279" y="3804560"/>
              <a:ext cx="0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3D42A4C-ECCE-4157-BCFE-F43D055F0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3736" y="3804560"/>
              <a:ext cx="1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766D4-D718-4F67-A461-F3219A18C7A2}"/>
                </a:ext>
              </a:extLst>
            </p:cNvPr>
            <p:cNvSpPr txBox="1"/>
            <p:nvPr/>
          </p:nvSpPr>
          <p:spPr>
            <a:xfrm>
              <a:off x="2402351" y="4602113"/>
              <a:ext cx="83070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Baloxavir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Placebo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Oseltamivir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6E570-3D4E-4EB1-B616-FCC1A613FA26}"/>
                </a:ext>
              </a:extLst>
            </p:cNvPr>
            <p:cNvSpPr txBox="1"/>
            <p:nvPr/>
          </p:nvSpPr>
          <p:spPr>
            <a:xfrm rot="16200000">
              <a:off x="282592" y="3573378"/>
              <a:ext cx="274119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% sem melhoria dos sintomas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B437CF65-D123-42EB-B77D-67AF1E1187B8}"/>
              </a:ext>
            </a:extLst>
          </p:cNvPr>
          <p:cNvSpPr txBox="1"/>
          <p:nvPr/>
        </p:nvSpPr>
        <p:spPr>
          <a:xfrm>
            <a:off x="2493219" y="3351163"/>
            <a:ext cx="7205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Effect of antivirals on influenza symptoms in uncomplicated infection (outpatients)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DC754C0-F070-4D10-A39A-31C4D0AA21B5}"/>
              </a:ext>
            </a:extLst>
          </p:cNvPr>
          <p:cNvSpPr txBox="1"/>
          <p:nvPr/>
        </p:nvSpPr>
        <p:spPr>
          <a:xfrm>
            <a:off x="9156490" y="6242174"/>
            <a:ext cx="322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pt-PT" sz="12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Ison MG et al. Lancet Infect Dis. 2020 Oct;20(10):1204-1214. PMID32526195</a:t>
            </a:r>
          </a:p>
        </p:txBody>
      </p:sp>
    </p:spTree>
    <p:extLst>
      <p:ext uri="{BB962C8B-B14F-4D97-AF65-F5344CB8AC3E}">
        <p14:creationId xmlns:p14="http://schemas.microsoft.com/office/powerpoint/2010/main" val="5089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957C6-2768-EA2E-4DED-0761DAD9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2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dirty="0" err="1"/>
              <a:t>Baloxavir</a:t>
            </a:r>
            <a:r>
              <a:rPr lang="nl-NL" sz="3200" dirty="0"/>
              <a:t> </a:t>
            </a:r>
            <a:br>
              <a:rPr lang="nl-NL" sz="3200" dirty="0"/>
            </a:br>
            <a:r>
              <a:rPr lang="nl-NL" sz="3200" dirty="0" err="1"/>
              <a:t>Contexto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C12823-C8A8-716F-023E-1003087B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1" y="1434325"/>
            <a:ext cx="11177899" cy="4580078"/>
          </a:xfrm>
        </p:spPr>
        <p:txBody>
          <a:bodyPr>
            <a:normAutofit/>
          </a:bodyPr>
          <a:lstStyle/>
          <a:p>
            <a:r>
              <a:rPr lang="pt-BR" sz="2000" dirty="0"/>
              <a:t>A evidência randomizada de baloxavir em doentes hospitalizados limita-se ao ensaio FLAGSTONE realizado em 366 doentes, que comparou a administração de baloxavir e oseltamivir com a monoterapia de oseltamivir.</a:t>
            </a:r>
          </a:p>
          <a:p>
            <a:r>
              <a:rPr lang="pt-BR" sz="2000" dirty="0"/>
              <a:t>A comparação não demonstrou qualquer redução significativa no tempo até à melhoria clínica, mas não teve poder estatístico suficiente para excluir benefícios importantes noutros resultados clínicos, tais como o tempo até à estabilização clínica ou a redução da mortalidade</a:t>
            </a:r>
          </a:p>
          <a:p>
            <a:r>
              <a:rPr lang="pt-BR" sz="2000" dirty="0"/>
              <a:t>Existem alguns dados observacionais de doentes hospitalizados</a:t>
            </a:r>
            <a:endParaRPr lang="nl-NL" sz="2000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32D591FC-7B7E-4D25-80B0-23AB4B4D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13" y="3709124"/>
            <a:ext cx="7475773" cy="3106814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ADC754C0-F070-4D10-A39A-31C4D0AA21B5}"/>
              </a:ext>
            </a:extLst>
          </p:cNvPr>
          <p:cNvSpPr txBox="1"/>
          <p:nvPr/>
        </p:nvSpPr>
        <p:spPr>
          <a:xfrm>
            <a:off x="8864487" y="6010047"/>
            <a:ext cx="348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pt-PT" sz="12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Kumar, Deepali et al. Lancet Infect Dis. </a:t>
            </a:r>
            <a:r>
              <a:rPr lang="pt-PT" sz="1200" b="0" i="0" dirty="0">
                <a:solidFill>
                  <a:srgbClr val="212121"/>
                </a:solidFill>
                <a:latin typeface="BlinkMacSystemFont"/>
                <a:ea typeface="+mn-ea"/>
                <a:cs typeface="+mn-cs"/>
              </a:rPr>
              <a:t>2022 May;22(5):718-730. doi: 10.1016/S1473-3099(21)00469-2</a:t>
            </a:r>
          </a:p>
        </p:txBody>
      </p:sp>
    </p:spTree>
    <p:extLst>
      <p:ext uri="{BB962C8B-B14F-4D97-AF65-F5344CB8AC3E}">
        <p14:creationId xmlns:p14="http://schemas.microsoft.com/office/powerpoint/2010/main" val="238837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80E48-78D6-AFB0-5C1C-0C091FDE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82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dirty="0" err="1"/>
              <a:t>Baloxavir</a:t>
            </a:r>
            <a:br>
              <a:rPr lang="nl-NL" sz="3200" dirty="0"/>
            </a:br>
            <a:r>
              <a:rPr lang="pt-PT" sz="3200" dirty="0"/>
              <a:t>Elegibilidade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A57591-97EA-B4FB-2D07-BB232470C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1" y="1657845"/>
            <a:ext cx="11177899" cy="4580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b="1" dirty="0"/>
              <a:t>Contraindicações:</a:t>
            </a:r>
            <a:endParaRPr lang="en-NL" sz="2200" dirty="0"/>
          </a:p>
          <a:p>
            <a:pPr lvl="1"/>
            <a:r>
              <a:rPr lang="pt-PT" sz="2200" dirty="0"/>
              <a:t>Doentes com peso &lt;40 kg</a:t>
            </a:r>
            <a:endParaRPr lang="en-NL" sz="2200" dirty="0"/>
          </a:p>
          <a:p>
            <a:pPr lvl="1"/>
            <a:r>
              <a:rPr lang="pt-BR" sz="2200" dirty="0"/>
              <a:t>Utilização recente ou planeada de baloxavir nesta infeção</a:t>
            </a:r>
          </a:p>
          <a:p>
            <a:pPr lvl="1"/>
            <a:r>
              <a:rPr lang="pt-PT" sz="2200" dirty="0"/>
              <a:t>Hipersensibilidade conhecida ao baloxavir ou aos excipientes do produto</a:t>
            </a:r>
            <a:endParaRPr lang="en-NL" sz="2200" dirty="0"/>
          </a:p>
          <a:p>
            <a:endParaRPr lang="pt-PT" sz="2200" dirty="0"/>
          </a:p>
          <a:p>
            <a:r>
              <a:rPr lang="pt-PT" sz="2200" dirty="0"/>
              <a:t>As mulheres grávidas e lactantes estão excluídas desta comparação</a:t>
            </a:r>
            <a:endParaRPr lang="en-NL" sz="2200" dirty="0"/>
          </a:p>
          <a:p>
            <a:r>
              <a:rPr lang="pt-BR" sz="2200" dirty="0"/>
              <a:t>O baloxavir pode ser administrado a doentes com insuficiência hepática ou renal</a:t>
            </a:r>
          </a:p>
          <a:p>
            <a:endParaRPr lang="pt-BR" sz="2200" dirty="0"/>
          </a:p>
          <a:p>
            <a:r>
              <a:rPr lang="pt-PT" sz="2200" dirty="0"/>
              <a:t>Não são conhecidas interações medicamentosas significativas</a:t>
            </a:r>
            <a:endParaRPr lang="en-NL" sz="2200" dirty="0"/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0CDD3-61AC-40A4-86B2-EBF07B8E3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105" y="1469448"/>
            <a:ext cx="2888145" cy="25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02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6e23f2f-d118-4b80-9c8f-3a17b410c8e7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7CB800A9B36468AE789B4D0B46C3C" ma:contentTypeVersion="4" ma:contentTypeDescription="Create a new document." ma:contentTypeScope="" ma:versionID="a91f5a192bcc494757e2f29f08e7809e">
  <xsd:schema xmlns:xsd="http://www.w3.org/2001/XMLSchema" xmlns:xs="http://www.w3.org/2001/XMLSchema" xmlns:p="http://schemas.microsoft.com/office/2006/metadata/properties" xmlns:ns2="e24a5490-9448-43da-8423-b3a3f301c12f" targetNamespace="http://schemas.microsoft.com/office/2006/metadata/properties" ma:root="true" ma:fieldsID="ede3017834afda6a082afc0bf35e348a" ns2:_="">
    <xsd:import namespace="e24a5490-9448-43da-8423-b3a3f301c1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a5490-9448-43da-8423-b3a3f301c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CE862-1B85-472C-BB83-D4F2CD5CB2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4a5490-9448-43da-8423-b3a3f301c1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12AD73-C1FD-49B0-ACF6-15D917CCBFA5}">
  <ds:schemaRefs>
    <ds:schemaRef ds:uri="cf0dfbcc-b360-4cf7-9bf5-370ba522dbe9"/>
    <ds:schemaRef ds:uri="http://purl.org/dc/dcmitype/"/>
    <ds:schemaRef ds:uri="83c9eb58-c16a-4eef-9abf-4aeec758fe0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5762</TotalTime>
  <Words>2230</Words>
  <Application>Microsoft Office PowerPoint</Application>
  <PresentationFormat>Breedbeeld</PresentationFormat>
  <Paragraphs>211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Calibri</vt:lpstr>
      <vt:lpstr>Arial</vt:lpstr>
      <vt:lpstr>BlinkMacSystemFont</vt:lpstr>
      <vt:lpstr>Office Theme</vt:lpstr>
      <vt:lpstr>O ensaio RECOVERY</vt:lpstr>
      <vt:lpstr>Contexto da gripe </vt:lpstr>
      <vt:lpstr>PowerPoint-presentatie</vt:lpstr>
      <vt:lpstr>Elegibilidade para o RECOVERY</vt:lpstr>
      <vt:lpstr>PowerPoint-presentatie</vt:lpstr>
      <vt:lpstr>Baloxavir  Contexto</vt:lpstr>
      <vt:lpstr>Baloxavir  Contexto</vt:lpstr>
      <vt:lpstr>Baloxavir  Contexto</vt:lpstr>
      <vt:lpstr>Baloxavir Elegibilidade</vt:lpstr>
      <vt:lpstr>Baloxavir Dosagem e efeitos secundários</vt:lpstr>
      <vt:lpstr>PowerPoint-presentatie</vt:lpstr>
      <vt:lpstr>Oseltamivir (Tamiflu) Contexto</vt:lpstr>
      <vt:lpstr>PowerPoint-presentatie</vt:lpstr>
      <vt:lpstr>Oseltamivir (Tamiflu) Contexto</vt:lpstr>
      <vt:lpstr>Oseltamivir (Tamiflu) Elegibilidade</vt:lpstr>
      <vt:lpstr>Oseltamivir (Tamiflu) Dosagem e efeitos secundários</vt:lpstr>
      <vt:lpstr>Nota sobre comparações entre  antivirais contra a gripe</vt:lpstr>
      <vt:lpstr>PowerPoint-presentatie</vt:lpstr>
      <vt:lpstr>Corticosteroides para gripe Contexto</vt:lpstr>
      <vt:lpstr>PowerPoint-presentatie</vt:lpstr>
      <vt:lpstr>PowerPoint-presentatie</vt:lpstr>
      <vt:lpstr>Corticosteroides para gripe Potenciais interações</vt:lpstr>
      <vt:lpstr>Sumário - Tratamentos da gripe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Pardo Sanchez, M.L. (Maria Lidia)</cp:lastModifiedBy>
  <cp:revision>652</cp:revision>
  <cp:lastPrinted>2020-03-18T19:42:16Z</cp:lastPrinted>
  <dcterms:created xsi:type="dcterms:W3CDTF">2020-03-14T13:47:38Z</dcterms:created>
  <dcterms:modified xsi:type="dcterms:W3CDTF">2025-10-31T14:34:34Z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0x010100E087CB800A9B36468AE789B4D0B46C3C</vt:lpwstr>
  </property>
</Properties>
</file>