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sldIdLst>
    <p:sldId id="352" r:id="rId5"/>
    <p:sldId id="372" r:id="rId6"/>
    <p:sldId id="369" r:id="rId7"/>
    <p:sldId id="370" r:id="rId8"/>
    <p:sldId id="362" r:id="rId9"/>
    <p:sldId id="376" r:id="rId10"/>
    <p:sldId id="377" r:id="rId11"/>
    <p:sldId id="378" r:id="rId12"/>
    <p:sldId id="379" r:id="rId13"/>
    <p:sldId id="380" r:id="rId14"/>
    <p:sldId id="375" r:id="rId15"/>
    <p:sldId id="357" r:id="rId16"/>
    <p:sldId id="363" r:id="rId17"/>
    <p:sldId id="358" r:id="rId18"/>
    <p:sldId id="359" r:id="rId19"/>
    <p:sldId id="360" r:id="rId20"/>
    <p:sldId id="381" r:id="rId21"/>
    <p:sldId id="364" r:id="rId22"/>
    <p:sldId id="365" r:id="rId23"/>
    <p:sldId id="366" r:id="rId24"/>
    <p:sldId id="374" r:id="rId25"/>
    <p:sldId id="373" r:id="rId26"/>
    <p:sldId id="331" r:id="rId27"/>
  </p:sldIdLst>
  <p:sldSz cx="12192000" cy="6858000"/>
  <p:notesSz cx="6881813" cy="9661525"/>
  <p:custDataLst>
    <p:tags r:id="rId2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nelies Gillesen" initials="AG" lastIdx="1" clrIdx="0">
    <p:extLst>
      <p:ext uri="{19B8F6BF-5375-455C-9EA6-DF929625EA0E}">
        <p15:presenceInfo xmlns:p15="http://schemas.microsoft.com/office/powerpoint/2012/main" userId="Annelies Gillese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E3159"/>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118" autoAdjust="0"/>
    <p:restoredTop sz="94660"/>
  </p:normalViewPr>
  <p:slideViewPr>
    <p:cSldViewPr snapToGrid="0">
      <p:cViewPr varScale="1">
        <p:scale>
          <a:sx n="63" d="100"/>
          <a:sy n="63" d="100"/>
        </p:scale>
        <p:origin x="876" y="56"/>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gs" Target="tags/tag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901852"/>
            <a:ext cx="9144000" cy="2387600"/>
          </a:xfrm>
        </p:spPr>
        <p:txBody>
          <a:bodyPr anchor="b"/>
          <a:lstStyle>
            <a:lvl1pPr algn="ctr">
              <a:defRPr sz="6000">
                <a:solidFill>
                  <a:schemeClr val="tx1"/>
                </a:solidFill>
              </a:defRPr>
            </a:lvl1pPr>
          </a:lstStyle>
          <a:p>
            <a:r>
              <a:rPr lang="en-US" dirty="0"/>
              <a:t>Click to edit Master title style</a:t>
            </a:r>
            <a:endParaRPr lang="en-GB"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FACF49BA-76B6-44EE-BBED-300C86C8DDCC}" type="datetimeFigureOut">
              <a:rPr lang="en-GB" smtClean="0"/>
              <a:t>31/10/2025</a:t>
            </a:fld>
            <a:endParaRPr lang="en-GB" dirty="0"/>
          </a:p>
        </p:txBody>
      </p:sp>
      <p:sp>
        <p:nvSpPr>
          <p:cNvPr id="5" name="Footer Placeholder 4"/>
          <p:cNvSpPr>
            <a:spLocks noGrp="1"/>
          </p:cNvSpPr>
          <p:nvPr>
            <p:ph type="ftr" sz="quarter" idx="11"/>
          </p:nvPr>
        </p:nvSpPr>
        <p:spPr/>
        <p:txBody>
          <a:bodyPr/>
          <a:lstStyle/>
          <a:p>
            <a:r>
              <a:rPr lang="en-GB" dirty="0"/>
              <a:t>1</a:t>
            </a:r>
          </a:p>
        </p:txBody>
      </p:sp>
      <p:sp>
        <p:nvSpPr>
          <p:cNvPr id="6" name="Slide Number Placeholder 5"/>
          <p:cNvSpPr>
            <a:spLocks noGrp="1"/>
          </p:cNvSpPr>
          <p:nvPr>
            <p:ph type="sldNum" sz="quarter" idx="12"/>
          </p:nvPr>
        </p:nvSpPr>
        <p:spPr/>
        <p:txBody>
          <a:bodyPr/>
          <a:lstStyle>
            <a:lvl1pPr>
              <a:defRPr/>
            </a:lvl1pPr>
          </a:lstStyle>
          <a:p>
            <a:r>
              <a:rPr lang="en-GB" dirty="0"/>
              <a:t>1</a:t>
            </a:r>
          </a:p>
        </p:txBody>
      </p:sp>
    </p:spTree>
    <p:extLst>
      <p:ext uri="{BB962C8B-B14F-4D97-AF65-F5344CB8AC3E}">
        <p14:creationId xmlns:p14="http://schemas.microsoft.com/office/powerpoint/2010/main" val="33867232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ACF49BA-76B6-44EE-BBED-300C86C8DDCC}" type="datetimeFigureOut">
              <a:rPr lang="en-GB" smtClean="0"/>
              <a:t>31/10/2025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2C0CA23-4D8D-4670-B5DD-ACC4E2457EF3}" type="slidenum">
              <a:rPr lang="en-GB" smtClean="0"/>
              <a:t>‹nr.›</a:t>
            </a:fld>
            <a:endParaRPr lang="en-GB" dirty="0"/>
          </a:p>
        </p:txBody>
      </p:sp>
    </p:spTree>
    <p:extLst>
      <p:ext uri="{BB962C8B-B14F-4D97-AF65-F5344CB8AC3E}">
        <p14:creationId xmlns:p14="http://schemas.microsoft.com/office/powerpoint/2010/main" val="4799591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ACF49BA-76B6-44EE-BBED-300C86C8DDCC}" type="datetimeFigureOut">
              <a:rPr lang="en-GB" smtClean="0"/>
              <a:t>31/10/2025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2C0CA23-4D8D-4670-B5DD-ACC4E2457EF3}" type="slidenum">
              <a:rPr lang="en-GB" smtClean="0"/>
              <a:t>‹nr.›</a:t>
            </a:fld>
            <a:endParaRPr lang="en-GB" dirty="0"/>
          </a:p>
        </p:txBody>
      </p:sp>
    </p:spTree>
    <p:extLst>
      <p:ext uri="{BB962C8B-B14F-4D97-AF65-F5344CB8AC3E}">
        <p14:creationId xmlns:p14="http://schemas.microsoft.com/office/powerpoint/2010/main" val="14967219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271322"/>
            <a:ext cx="10515600" cy="1325563"/>
          </a:xfrm>
        </p:spPr>
        <p:txBody>
          <a:bodyPr/>
          <a:lstStyle>
            <a:lvl1pPr>
              <a:defRPr b="1">
                <a:solidFill>
                  <a:schemeClr val="bg1"/>
                </a:solidFill>
                <a:latin typeface="+mn-lt"/>
              </a:defRPr>
            </a:lvl1pPr>
          </a:lstStyle>
          <a:p>
            <a:r>
              <a:rPr lang="en-US" dirty="0"/>
              <a:t>Click to edit Master title style</a:t>
            </a:r>
            <a:endParaRPr lang="en-GB" dirty="0"/>
          </a:p>
        </p:txBody>
      </p:sp>
      <p:sp>
        <p:nvSpPr>
          <p:cNvPr id="3" name="Content Placeholder 2"/>
          <p:cNvSpPr>
            <a:spLocks noGrp="1"/>
          </p:cNvSpPr>
          <p:nvPr>
            <p:ph idx="1"/>
          </p:nvPr>
        </p:nvSpPr>
        <p:spPr>
          <a:xfrm>
            <a:off x="504201" y="1596885"/>
            <a:ext cx="11177899" cy="458007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p:txBody>
          <a:bodyPr/>
          <a:lstStyle/>
          <a:p>
            <a:fld id="{FACF49BA-76B6-44EE-BBED-300C86C8DDCC}" type="datetimeFigureOut">
              <a:rPr lang="en-GB" smtClean="0"/>
              <a:t>31/10/2025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2C0CA23-4D8D-4670-B5DD-ACC4E2457EF3}" type="slidenum">
              <a:rPr lang="en-GB" smtClean="0"/>
              <a:t>‹nr.›</a:t>
            </a:fld>
            <a:endParaRPr lang="en-GB" dirty="0"/>
          </a:p>
        </p:txBody>
      </p:sp>
    </p:spTree>
    <p:extLst>
      <p:ext uri="{BB962C8B-B14F-4D97-AF65-F5344CB8AC3E}">
        <p14:creationId xmlns:p14="http://schemas.microsoft.com/office/powerpoint/2010/main" val="26033848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normAutofit/>
          </a:bodyPr>
          <a:lstStyle>
            <a:lvl1pPr marL="0" indent="0">
              <a:buNone/>
              <a:defRPr sz="4000" b="1" cap="all" baseline="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FACF49BA-76B6-44EE-BBED-300C86C8DDCC}" type="datetimeFigureOut">
              <a:rPr lang="en-GB" smtClean="0"/>
              <a:t>31/10/2025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2C0CA23-4D8D-4670-B5DD-ACC4E2457EF3}" type="slidenum">
              <a:rPr lang="en-GB" smtClean="0"/>
              <a:t>‹nr.›</a:t>
            </a:fld>
            <a:endParaRPr lang="en-GB" dirty="0"/>
          </a:p>
        </p:txBody>
      </p:sp>
    </p:spTree>
    <p:extLst>
      <p:ext uri="{BB962C8B-B14F-4D97-AF65-F5344CB8AC3E}">
        <p14:creationId xmlns:p14="http://schemas.microsoft.com/office/powerpoint/2010/main" val="20065430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FACF49BA-76B6-44EE-BBED-300C86C8DDCC}" type="datetimeFigureOut">
              <a:rPr lang="en-GB" smtClean="0"/>
              <a:t>31/10/2025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2C0CA23-4D8D-4670-B5DD-ACC4E2457EF3}" type="slidenum">
              <a:rPr lang="en-GB" smtClean="0"/>
              <a:t>‹nr.›</a:t>
            </a:fld>
            <a:endParaRPr lang="en-GB" dirty="0"/>
          </a:p>
        </p:txBody>
      </p:sp>
    </p:spTree>
    <p:extLst>
      <p:ext uri="{BB962C8B-B14F-4D97-AF65-F5344CB8AC3E}">
        <p14:creationId xmlns:p14="http://schemas.microsoft.com/office/powerpoint/2010/main" val="17569272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FACF49BA-76B6-44EE-BBED-300C86C8DDCC}" type="datetimeFigureOut">
              <a:rPr lang="en-GB" smtClean="0"/>
              <a:t>31/10/2025</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42C0CA23-4D8D-4670-B5DD-ACC4E2457EF3}" type="slidenum">
              <a:rPr lang="en-GB" smtClean="0"/>
              <a:t>‹nr.›</a:t>
            </a:fld>
            <a:endParaRPr lang="en-GB" dirty="0"/>
          </a:p>
        </p:txBody>
      </p:sp>
    </p:spTree>
    <p:extLst>
      <p:ext uri="{BB962C8B-B14F-4D97-AF65-F5344CB8AC3E}">
        <p14:creationId xmlns:p14="http://schemas.microsoft.com/office/powerpoint/2010/main" val="39459574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FACF49BA-76B6-44EE-BBED-300C86C8DDCC}" type="datetimeFigureOut">
              <a:rPr lang="en-GB" smtClean="0"/>
              <a:t>31/10/2025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42C0CA23-4D8D-4670-B5DD-ACC4E2457EF3}" type="slidenum">
              <a:rPr lang="en-GB" smtClean="0"/>
              <a:t>‹nr.›</a:t>
            </a:fld>
            <a:endParaRPr lang="en-GB" dirty="0"/>
          </a:p>
        </p:txBody>
      </p:sp>
    </p:spTree>
    <p:extLst>
      <p:ext uri="{BB962C8B-B14F-4D97-AF65-F5344CB8AC3E}">
        <p14:creationId xmlns:p14="http://schemas.microsoft.com/office/powerpoint/2010/main" val="36341643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CF49BA-76B6-44EE-BBED-300C86C8DDCC}" type="datetimeFigureOut">
              <a:rPr lang="en-GB" smtClean="0"/>
              <a:t>31/10/2025</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42C0CA23-4D8D-4670-B5DD-ACC4E2457EF3}" type="slidenum">
              <a:rPr lang="en-GB" smtClean="0"/>
              <a:t>‹nr.›</a:t>
            </a:fld>
            <a:endParaRPr lang="en-GB" dirty="0"/>
          </a:p>
        </p:txBody>
      </p:sp>
    </p:spTree>
    <p:extLst>
      <p:ext uri="{BB962C8B-B14F-4D97-AF65-F5344CB8AC3E}">
        <p14:creationId xmlns:p14="http://schemas.microsoft.com/office/powerpoint/2010/main" val="12242253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ACF49BA-76B6-44EE-BBED-300C86C8DDCC}" type="datetimeFigureOut">
              <a:rPr lang="en-GB" smtClean="0"/>
              <a:t>31/10/2025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2C0CA23-4D8D-4670-B5DD-ACC4E2457EF3}" type="slidenum">
              <a:rPr lang="en-GB" smtClean="0"/>
              <a:t>‹nr.›</a:t>
            </a:fld>
            <a:endParaRPr lang="en-GB" dirty="0"/>
          </a:p>
        </p:txBody>
      </p:sp>
    </p:spTree>
    <p:extLst>
      <p:ext uri="{BB962C8B-B14F-4D97-AF65-F5344CB8AC3E}">
        <p14:creationId xmlns:p14="http://schemas.microsoft.com/office/powerpoint/2010/main" val="32140228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ACF49BA-76B6-44EE-BBED-300C86C8DDCC}" type="datetimeFigureOut">
              <a:rPr lang="en-GB" smtClean="0"/>
              <a:t>31/10/2025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2C0CA23-4D8D-4670-B5DD-ACC4E2457EF3}" type="slidenum">
              <a:rPr lang="en-GB" smtClean="0"/>
              <a:t>‹nr.›</a:t>
            </a:fld>
            <a:endParaRPr lang="en-GB" dirty="0"/>
          </a:p>
        </p:txBody>
      </p:sp>
    </p:spTree>
    <p:extLst>
      <p:ext uri="{BB962C8B-B14F-4D97-AF65-F5344CB8AC3E}">
        <p14:creationId xmlns:p14="http://schemas.microsoft.com/office/powerpoint/2010/main" val="2918934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12192000" cy="1340304"/>
          </a:xfrm>
          <a:prstGeom prst="rect">
            <a:avLst/>
          </a:prstGeom>
          <a:solidFill>
            <a:srgbClr val="9E3159"/>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dirty="0"/>
          </a:p>
        </p:txBody>
      </p:sp>
      <p:sp>
        <p:nvSpPr>
          <p:cNvPr id="2" name="Title Placeholder 1"/>
          <p:cNvSpPr>
            <a:spLocks noGrp="1"/>
          </p:cNvSpPr>
          <p:nvPr>
            <p:ph type="title"/>
          </p:nvPr>
        </p:nvSpPr>
        <p:spPr>
          <a:xfrm>
            <a:off x="838200" y="7370"/>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CF49BA-76B6-44EE-BBED-300C86C8DDCC}" type="datetimeFigureOut">
              <a:rPr lang="en-GB" smtClean="0"/>
              <a:t>31/10/2025</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C0CA23-4D8D-4670-B5DD-ACC4E2457EF3}" type="slidenum">
              <a:rPr lang="en-GB" smtClean="0"/>
              <a:t>‹nr.›</a:t>
            </a:fld>
            <a:endParaRPr lang="en-GB" dirty="0"/>
          </a:p>
        </p:txBody>
      </p:sp>
      <p:pic>
        <p:nvPicPr>
          <p:cNvPr id="8" name="Picture 7" descr="A picture containing drawing&#10;&#10;Description automatically generated">
            <a:extLst>
              <a:ext uri="{FF2B5EF4-FFF2-40B4-BE49-F238E27FC236}">
                <a16:creationId xmlns:a16="http://schemas.microsoft.com/office/drawing/2014/main" id="{66DB40D0-4D2B-47FB-81BB-D6B0222AF521}"/>
              </a:ext>
            </a:extLst>
          </p:cNvPr>
          <p:cNvPicPr>
            <a:picLocks noChangeAspect="1"/>
          </p:cNvPicPr>
          <p:nvPr userDrawn="1"/>
        </p:nvPicPr>
        <p:blipFill rotWithShape="1">
          <a:blip r:embed="rId13" cstate="print">
            <a:extLst>
              <a:ext uri="{28A0092B-C50C-407E-A947-70E740481C1C}">
                <a14:useLocalDpi xmlns:a14="http://schemas.microsoft.com/office/drawing/2010/main" val="0"/>
              </a:ext>
            </a:extLst>
          </a:blip>
          <a:srcRect b="23228"/>
          <a:stretch/>
        </p:blipFill>
        <p:spPr>
          <a:xfrm>
            <a:off x="8610600" y="301160"/>
            <a:ext cx="2880360" cy="690306"/>
          </a:xfrm>
          <a:prstGeom prst="rect">
            <a:avLst/>
          </a:prstGeom>
        </p:spPr>
      </p:pic>
    </p:spTree>
    <p:extLst>
      <p:ext uri="{BB962C8B-B14F-4D97-AF65-F5344CB8AC3E}">
        <p14:creationId xmlns:p14="http://schemas.microsoft.com/office/powerpoint/2010/main" val="37645353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ncbi.nlm.nih.gov/pmc/articles/PMC4904189/" TargetMode="External"/><Relationship Id="rId2" Type="http://schemas.openxmlformats.org/officeDocument/2006/relationships/hyperlink" Target="https://www.ncbi.nlm.nih.gov/pmc/articles/PMC6637757/"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690947"/>
            <a:ext cx="9144000" cy="1008743"/>
          </a:xfrm>
        </p:spPr>
        <p:txBody>
          <a:bodyPr>
            <a:normAutofit/>
          </a:bodyPr>
          <a:lstStyle/>
          <a:p>
            <a:r>
              <a:rPr lang="es-ES" b="1" dirty="0">
                <a:solidFill>
                  <a:srgbClr val="9E3159"/>
                </a:solidFill>
                <a:latin typeface="+mn-lt"/>
              </a:rPr>
              <a:t>Ensayo RECOVERY</a:t>
            </a:r>
          </a:p>
        </p:txBody>
      </p:sp>
      <p:sp>
        <p:nvSpPr>
          <p:cNvPr id="3" name="Subtitle 2"/>
          <p:cNvSpPr>
            <a:spLocks noGrp="1"/>
          </p:cNvSpPr>
          <p:nvPr>
            <p:ph type="subTitle" idx="1"/>
          </p:nvPr>
        </p:nvSpPr>
        <p:spPr>
          <a:xfrm>
            <a:off x="1524000" y="4354580"/>
            <a:ext cx="9144000" cy="1655762"/>
          </a:xfrm>
        </p:spPr>
        <p:txBody>
          <a:bodyPr>
            <a:normAutofit/>
          </a:bodyPr>
          <a:lstStyle/>
          <a:p>
            <a:r>
              <a:rPr lang="es-ES" sz="3200" b="1" dirty="0"/>
              <a:t>Formación sobre el tratamiento de la gripe en la UE</a:t>
            </a:r>
          </a:p>
          <a:p>
            <a:endParaRPr lang="es-ES" sz="2800" b="1" dirty="0"/>
          </a:p>
          <a:p>
            <a:r>
              <a:rPr lang="es-ES" sz="2000" b="1" dirty="0">
                <a:solidFill>
                  <a:schemeClr val="bg1">
                    <a:lumMod val="50000"/>
                  </a:schemeClr>
                </a:solidFill>
              </a:rPr>
              <a:t>V3.0 2025-10-30</a:t>
            </a:r>
          </a:p>
          <a:p>
            <a:endParaRPr lang="es-ES" b="1" dirty="0"/>
          </a:p>
        </p:txBody>
      </p:sp>
    </p:spTree>
    <p:extLst>
      <p:ext uri="{BB962C8B-B14F-4D97-AF65-F5344CB8AC3E}">
        <p14:creationId xmlns:p14="http://schemas.microsoft.com/office/powerpoint/2010/main" val="29850207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8A3CD79-6EBE-9D62-5DD9-B61B99D17D77}"/>
              </a:ext>
            </a:extLst>
          </p:cNvPr>
          <p:cNvSpPr>
            <a:spLocks noGrp="1"/>
          </p:cNvSpPr>
          <p:nvPr>
            <p:ph type="title"/>
          </p:nvPr>
        </p:nvSpPr>
        <p:spPr>
          <a:xfrm>
            <a:off x="838200" y="7162"/>
            <a:ext cx="10515600" cy="1325563"/>
          </a:xfrm>
        </p:spPr>
        <p:txBody>
          <a:bodyPr>
            <a:normAutofit/>
          </a:bodyPr>
          <a:lstStyle/>
          <a:p>
            <a:r>
              <a:rPr lang="nl-NL" sz="3200" dirty="0" err="1"/>
              <a:t>Baloxavir</a:t>
            </a:r>
            <a:br>
              <a:rPr lang="nl-NL" sz="3200" dirty="0"/>
            </a:br>
            <a:r>
              <a:rPr lang="es-ES" sz="3200" dirty="0"/>
              <a:t>Posología y efectos secundarios</a:t>
            </a:r>
            <a:endParaRPr lang="nl-NL" sz="3200" dirty="0"/>
          </a:p>
        </p:txBody>
      </p:sp>
      <p:sp>
        <p:nvSpPr>
          <p:cNvPr id="3" name="Tijdelijke aanduiding voor inhoud 2">
            <a:extLst>
              <a:ext uri="{FF2B5EF4-FFF2-40B4-BE49-F238E27FC236}">
                <a16:creationId xmlns:a16="http://schemas.microsoft.com/office/drawing/2014/main" id="{5782D888-7C3F-B7CE-3413-0F9845813E8A}"/>
              </a:ext>
            </a:extLst>
          </p:cNvPr>
          <p:cNvSpPr>
            <a:spLocks noGrp="1"/>
          </p:cNvSpPr>
          <p:nvPr>
            <p:ph idx="1"/>
          </p:nvPr>
        </p:nvSpPr>
        <p:spPr>
          <a:xfrm>
            <a:off x="504201" y="1596884"/>
            <a:ext cx="11177899" cy="5261115"/>
          </a:xfrm>
        </p:spPr>
        <p:txBody>
          <a:bodyPr>
            <a:normAutofit fontScale="77500" lnSpcReduction="20000"/>
          </a:bodyPr>
          <a:lstStyle/>
          <a:p>
            <a:r>
              <a:rPr lang="es-ES" dirty="0"/>
              <a:t>Solo vía oral o nasogástrica</a:t>
            </a:r>
            <a:endParaRPr lang="en-NL" dirty="0"/>
          </a:p>
          <a:p>
            <a:r>
              <a:rPr lang="es-ES" dirty="0"/>
              <a:t>Solo dos dosis: la primera el día 1 y la segunda el día 4, (completar en el domicilio si se da el alta)</a:t>
            </a:r>
            <a:endParaRPr lang="en-NL" dirty="0"/>
          </a:p>
          <a:p>
            <a:r>
              <a:rPr lang="es-ES" dirty="0"/>
              <a:t>El tratamiento debería iniciarse lo antes posible tras la aleatorización (objetivo &lt;6 horas)</a:t>
            </a:r>
            <a:endParaRPr lang="en-NL" dirty="0"/>
          </a:p>
          <a:p>
            <a:r>
              <a:rPr lang="es-ES" dirty="0"/>
              <a:t>Si no es posible iniciar el tratamiento el mismo día de la aleatorización, mantener el intervalo de 72 horas entre dosis</a:t>
            </a:r>
            <a:endParaRPr lang="en-NL" dirty="0"/>
          </a:p>
          <a:p>
            <a:pPr marL="0" indent="0">
              <a:buNone/>
            </a:pPr>
            <a:endParaRPr lang="es-ES" dirty="0"/>
          </a:p>
          <a:p>
            <a:pPr marL="0" indent="0">
              <a:buNone/>
            </a:pPr>
            <a:r>
              <a:rPr lang="es-ES" dirty="0"/>
              <a:t>Dosis dependiente del peso corporal:</a:t>
            </a:r>
            <a:endParaRPr lang="en-NL" dirty="0"/>
          </a:p>
          <a:p>
            <a:r>
              <a:rPr lang="es-ES" dirty="0"/>
              <a:t>40 mg los días 1 y 4 si peso &lt; 80 kg</a:t>
            </a:r>
            <a:endParaRPr lang="en-NL" dirty="0"/>
          </a:p>
          <a:p>
            <a:r>
              <a:rPr lang="es-ES" dirty="0"/>
              <a:t>80 mg los días 1 y 4 si peso ≥ 80 kg</a:t>
            </a:r>
            <a:endParaRPr lang="en-NL" dirty="0"/>
          </a:p>
          <a:p>
            <a:r>
              <a:rPr lang="es-ES" dirty="0"/>
              <a:t>No requiere ajuste de dosis en insuficiencia renal.</a:t>
            </a:r>
            <a:endParaRPr lang="en-NL" dirty="0"/>
          </a:p>
          <a:p>
            <a:r>
              <a:rPr lang="es-ES" dirty="0"/>
              <a:t>Este régimen fue el utilizado en el ensayo FLAGSTONE y difiere del régimen de dosis única autorizado, debido a preocupaciones por </a:t>
            </a:r>
            <a:r>
              <a:rPr lang="es-ES" dirty="0" err="1"/>
              <a:t>infradosificación</a:t>
            </a:r>
            <a:r>
              <a:rPr lang="es-ES" dirty="0"/>
              <a:t> en pacientes hospitalizados</a:t>
            </a:r>
            <a:endParaRPr lang="en-NL" dirty="0"/>
          </a:p>
          <a:p>
            <a:endParaRPr lang="es-ES" dirty="0"/>
          </a:p>
          <a:p>
            <a:r>
              <a:rPr lang="es-ES" dirty="0"/>
              <a:t>No se han identificado efectos secundarios, al margen de reacciones alérgicas rara</a:t>
            </a:r>
            <a:endParaRPr lang="en-NL" dirty="0"/>
          </a:p>
        </p:txBody>
      </p:sp>
    </p:spTree>
    <p:extLst>
      <p:ext uri="{BB962C8B-B14F-4D97-AF65-F5344CB8AC3E}">
        <p14:creationId xmlns:p14="http://schemas.microsoft.com/office/powerpoint/2010/main" val="18457572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F5E58E-020F-8451-2E43-F675B8E1468D}"/>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5D52113E-4E04-3EF9-46C5-2447038BD992}"/>
              </a:ext>
            </a:extLst>
          </p:cNvPr>
          <p:cNvSpPr>
            <a:spLocks noGrp="1"/>
          </p:cNvSpPr>
          <p:nvPr>
            <p:ph type="title"/>
          </p:nvPr>
        </p:nvSpPr>
        <p:spPr/>
        <p:txBody>
          <a:bodyPr/>
          <a:lstStyle/>
          <a:p>
            <a:endParaRPr lang="en-GB" dirty="0"/>
          </a:p>
        </p:txBody>
      </p:sp>
      <p:sp>
        <p:nvSpPr>
          <p:cNvPr id="6" name="Text Placeholder 5">
            <a:extLst>
              <a:ext uri="{FF2B5EF4-FFF2-40B4-BE49-F238E27FC236}">
                <a16:creationId xmlns:a16="http://schemas.microsoft.com/office/drawing/2014/main" id="{7FE7BFD1-8665-37E1-6704-2122DCCDF03C}"/>
              </a:ext>
            </a:extLst>
          </p:cNvPr>
          <p:cNvSpPr>
            <a:spLocks noGrp="1"/>
          </p:cNvSpPr>
          <p:nvPr>
            <p:ph type="body" idx="1"/>
          </p:nvPr>
        </p:nvSpPr>
        <p:spPr/>
        <p:txBody>
          <a:bodyPr/>
          <a:lstStyle/>
          <a:p>
            <a:r>
              <a:rPr lang="es-ES"/>
              <a:t>Oseltamivir (TAMIFLU)</a:t>
            </a:r>
          </a:p>
        </p:txBody>
      </p:sp>
    </p:spTree>
    <p:extLst>
      <p:ext uri="{BB962C8B-B14F-4D97-AF65-F5344CB8AC3E}">
        <p14:creationId xmlns:p14="http://schemas.microsoft.com/office/powerpoint/2010/main" val="23565391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2030" y="1635913"/>
            <a:ext cx="11767939" cy="4580078"/>
          </a:xfrm>
        </p:spPr>
        <p:txBody>
          <a:bodyPr>
            <a:normAutofit/>
          </a:bodyPr>
          <a:lstStyle/>
          <a:p>
            <a:r>
              <a:rPr lang="es-ES" sz="2400" dirty="0"/>
              <a:t>El oseltamivir es un inhibidor de la neuraminidasa (NAI)</a:t>
            </a:r>
          </a:p>
          <a:p>
            <a:endParaRPr lang="es-ES" sz="2400" dirty="0"/>
          </a:p>
          <a:p>
            <a:r>
              <a:rPr lang="es-ES" sz="2400" dirty="0"/>
              <a:t>La neuraminidasa permite que el virus brote de las células infectadas, por lo que los NAI interfieren en el ciclo de replicación viral</a:t>
            </a:r>
          </a:p>
          <a:p>
            <a:endParaRPr lang="es-ES" sz="2400" dirty="0"/>
          </a:p>
          <a:p>
            <a:r>
              <a:rPr lang="es-ES" sz="2400" dirty="0"/>
              <a:t>Al igual que con </a:t>
            </a:r>
            <a:r>
              <a:rPr lang="es-ES" sz="2400" dirty="0" err="1"/>
              <a:t>baloxavir</a:t>
            </a:r>
            <a:r>
              <a:rPr lang="es-ES" sz="2400" dirty="0"/>
              <a:t>, se ha demostrado que los inhibidores de la neuraminidasa (</a:t>
            </a:r>
            <a:r>
              <a:rPr lang="es-ES" sz="2400" dirty="0" err="1"/>
              <a:t>NAIs</a:t>
            </a:r>
            <a:r>
              <a:rPr lang="es-ES" sz="2400" dirty="0"/>
              <a:t>) reducen la duración de los síntomas de la gripe no complicada en ~1 día, si se inicia el tratamiento dentro de las 48 horas a partir de la aparición de los síntomas.</a:t>
            </a:r>
          </a:p>
        </p:txBody>
      </p:sp>
      <p:sp>
        <p:nvSpPr>
          <p:cNvPr id="23" name="Title 1"/>
          <p:cNvSpPr>
            <a:spLocks noGrp="1"/>
          </p:cNvSpPr>
          <p:nvPr>
            <p:ph type="title"/>
          </p:nvPr>
        </p:nvSpPr>
        <p:spPr>
          <a:xfrm>
            <a:off x="446328" y="29794"/>
            <a:ext cx="10515600" cy="1325563"/>
          </a:xfrm>
        </p:spPr>
        <p:txBody>
          <a:bodyPr>
            <a:normAutofit/>
          </a:bodyPr>
          <a:lstStyle/>
          <a:p>
            <a:r>
              <a:rPr lang="es-ES" sz="3200" dirty="0"/>
              <a:t>Oseltamivir (Tamiflu)</a:t>
            </a:r>
            <a:br>
              <a:rPr dirty="0"/>
            </a:br>
            <a:r>
              <a:rPr lang="es-ES" sz="3200" dirty="0"/>
              <a:t>Antecedentes</a:t>
            </a:r>
          </a:p>
        </p:txBody>
      </p:sp>
    </p:spTree>
    <p:extLst>
      <p:ext uri="{BB962C8B-B14F-4D97-AF65-F5344CB8AC3E}">
        <p14:creationId xmlns:p14="http://schemas.microsoft.com/office/powerpoint/2010/main" val="38018668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76" y="1516725"/>
            <a:ext cx="11767939" cy="4580078"/>
          </a:xfrm>
        </p:spPr>
        <p:txBody>
          <a:bodyPr>
            <a:normAutofit fontScale="92500" lnSpcReduction="20000"/>
          </a:bodyPr>
          <a:lstStyle/>
          <a:p>
            <a:r>
              <a:rPr lang="es-ES"/>
              <a:t>Algunos estudios </a:t>
            </a:r>
            <a:r>
              <a:rPr lang="es-ES" i="1"/>
              <a:t>observacionales</a:t>
            </a:r>
            <a:r>
              <a:rPr lang="es-ES"/>
              <a:t> han sugerido un beneficio del oseltamivir en pacientes hospitalizados, pero otros no, y se carece de pruebas procedentes de ensayos aleatorizados.</a:t>
            </a:r>
            <a:r>
              <a:rPr lang="es-ES" baseline="30000"/>
              <a:t>1,2</a:t>
            </a:r>
          </a:p>
          <a:p>
            <a:endParaRPr lang="es-ES" baseline="30000" dirty="0"/>
          </a:p>
          <a:p>
            <a:r>
              <a:rPr lang="es-ES"/>
              <a:t>Dichos datos observacionales son propensos a sesgos que no pueden evitarse de forma fiable</a:t>
            </a:r>
          </a:p>
          <a:p>
            <a:endParaRPr lang="es-ES" baseline="30000" dirty="0"/>
          </a:p>
          <a:p>
            <a:r>
              <a:rPr lang="es-ES"/>
              <a:t>Durante la pandemia, los datos observacionales para varios tratamientos de la COVID-19 (por ejemplo, azitromicina, plasma de convalecencia) fueron engañosos, y desmentidos por grandes ensayos aleatorios posteriores</a:t>
            </a:r>
          </a:p>
          <a:p>
            <a:endParaRPr lang="es-ES" dirty="0"/>
          </a:p>
          <a:p>
            <a:r>
              <a:rPr lang="es-ES"/>
              <a:t>Sin pruebas aleatorias, la eficacia y seguridad del oseltamivir en pacientes hospitalizados es incierta</a:t>
            </a:r>
          </a:p>
        </p:txBody>
      </p:sp>
      <p:sp>
        <p:nvSpPr>
          <p:cNvPr id="4" name="TextBox 3"/>
          <p:cNvSpPr txBox="1"/>
          <p:nvPr/>
        </p:nvSpPr>
        <p:spPr>
          <a:xfrm>
            <a:off x="5241215" y="6273225"/>
            <a:ext cx="7057830" cy="584775"/>
          </a:xfrm>
          <a:prstGeom prst="rect">
            <a:avLst/>
          </a:prstGeom>
          <a:noFill/>
        </p:spPr>
        <p:txBody>
          <a:bodyPr wrap="none" rtlCol="0">
            <a:spAutoFit/>
          </a:bodyPr>
          <a:lstStyle/>
          <a:p>
            <a:r>
              <a:rPr lang="es-ES" sz="1600" dirty="0"/>
              <a:t>1 Muthuri SG, et al. Lancet Respir Med. 2014 May;2(5):395-404. </a:t>
            </a:r>
            <a:r>
              <a:rPr lang="es-ES" sz="1600" u="sng" dirty="0">
                <a:hlinkClick r:id="rId2"/>
              </a:rPr>
              <a:t>PMC6637757</a:t>
            </a:r>
            <a:endParaRPr lang="es-ES" sz="1600" dirty="0"/>
          </a:p>
          <a:p>
            <a:r>
              <a:rPr lang="es-ES" sz="1600" dirty="0"/>
              <a:t>2 Heneghan CJ, et al. Health Technol Assess. 2016 May;20(42):1-242. </a:t>
            </a:r>
            <a:r>
              <a:rPr lang="es-ES" sz="1600" u="sng" dirty="0">
                <a:hlinkClick r:id="rId3"/>
              </a:rPr>
              <a:t>PMC4904189</a:t>
            </a:r>
            <a:endParaRPr lang="es-ES" sz="1600" dirty="0"/>
          </a:p>
        </p:txBody>
      </p:sp>
      <p:sp>
        <p:nvSpPr>
          <p:cNvPr id="7" name="Title 1"/>
          <p:cNvSpPr txBox="1">
            <a:spLocks/>
          </p:cNvSpPr>
          <p:nvPr/>
        </p:nvSpPr>
        <p:spPr>
          <a:xfrm>
            <a:off x="446328" y="2979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a:lstStyle>
          <a:p>
            <a:r>
              <a:rPr lang="es-ES" sz="3200" dirty="0"/>
              <a:t>Oseltamivir (Tamiflu)</a:t>
            </a:r>
            <a:br/>
            <a:r>
              <a:rPr lang="es-ES" sz="3200" dirty="0"/>
              <a:t>Antecedentes</a:t>
            </a:r>
          </a:p>
        </p:txBody>
      </p:sp>
    </p:spTree>
    <p:extLst>
      <p:ext uri="{BB962C8B-B14F-4D97-AF65-F5344CB8AC3E}">
        <p14:creationId xmlns:p14="http://schemas.microsoft.com/office/powerpoint/2010/main" val="29991758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0387" y="1459126"/>
            <a:ext cx="6379814" cy="3957558"/>
          </a:xfrm>
        </p:spPr>
        <p:txBody>
          <a:bodyPr>
            <a:normAutofit/>
          </a:bodyPr>
          <a:lstStyle/>
          <a:p>
            <a:r>
              <a:rPr lang="es-ES" sz="2400" dirty="0"/>
              <a:t>Muchas directrices de tratamiento recomiendan NAI para pacientes hospitalizados con gripe</a:t>
            </a:r>
          </a:p>
          <a:p>
            <a:r>
              <a:rPr lang="es-ES" sz="2400" dirty="0"/>
              <a:t>En 2023, el director médico de Inglaterra escribió a todos los hospitales del Reino Unido dando su apoyo a los ensayos que incluyen un brazo sin antivirales</a:t>
            </a:r>
          </a:p>
          <a:p>
            <a:endParaRPr lang="es-ES" sz="2400" dirty="0"/>
          </a:p>
          <a:p>
            <a:endParaRPr lang="es-ES" sz="2400" dirty="0"/>
          </a:p>
          <a:p>
            <a:endParaRPr lang="es-ES" sz="2400" dirty="0"/>
          </a:p>
          <a:p>
            <a:endParaRPr lang="es-ES" sz="2400" dirty="0"/>
          </a:p>
          <a:p>
            <a:endParaRPr lang="es-ES" sz="2400" dirty="0"/>
          </a:p>
          <a:p>
            <a:endParaRPr lang="es-ES" sz="2400" dirty="0"/>
          </a:p>
          <a:p>
            <a:endParaRPr lang="es-ES" sz="2400" dirty="0"/>
          </a:p>
          <a:p>
            <a:endParaRPr lang="es-ES" sz="2400" dirty="0"/>
          </a:p>
        </p:txBody>
      </p:sp>
      <p:pic>
        <p:nvPicPr>
          <p:cNvPr id="5" name="Picture 4"/>
          <p:cNvPicPr>
            <a:picLocks noChangeAspect="1"/>
          </p:cNvPicPr>
          <p:nvPr/>
        </p:nvPicPr>
        <p:blipFill>
          <a:blip r:embed="rId2"/>
          <a:stretch>
            <a:fillRect/>
          </a:stretch>
        </p:blipFill>
        <p:spPr>
          <a:xfrm>
            <a:off x="8881162" y="2415209"/>
            <a:ext cx="3222490" cy="4371188"/>
          </a:xfrm>
          <a:prstGeom prst="rect">
            <a:avLst/>
          </a:prstGeom>
          <a:ln>
            <a:solidFill>
              <a:schemeClr val="tx1"/>
            </a:solidFill>
          </a:ln>
        </p:spPr>
      </p:pic>
      <p:pic>
        <p:nvPicPr>
          <p:cNvPr id="4" name="Picture 3"/>
          <p:cNvPicPr>
            <a:picLocks noChangeAspect="1"/>
          </p:cNvPicPr>
          <p:nvPr/>
        </p:nvPicPr>
        <p:blipFill>
          <a:blip r:embed="rId3"/>
          <a:stretch>
            <a:fillRect/>
          </a:stretch>
        </p:blipFill>
        <p:spPr>
          <a:xfrm>
            <a:off x="6884015" y="1449635"/>
            <a:ext cx="3118829" cy="4258727"/>
          </a:xfrm>
          <a:prstGeom prst="rect">
            <a:avLst/>
          </a:prstGeom>
          <a:ln>
            <a:solidFill>
              <a:schemeClr val="tx1"/>
            </a:solidFill>
          </a:ln>
        </p:spPr>
      </p:pic>
      <p:sp>
        <p:nvSpPr>
          <p:cNvPr id="6" name="Rectangle 5"/>
          <p:cNvSpPr/>
          <p:nvPr/>
        </p:nvSpPr>
        <p:spPr>
          <a:xfrm>
            <a:off x="88348" y="3531198"/>
            <a:ext cx="6605036" cy="2308324"/>
          </a:xfrm>
          <a:prstGeom prst="rect">
            <a:avLst/>
          </a:prstGeom>
        </p:spPr>
        <p:txBody>
          <a:bodyPr wrap="square">
            <a:spAutoFit/>
          </a:bodyPr>
          <a:lstStyle/>
          <a:p>
            <a:r>
              <a:rPr lang="es-ES" b="1" i="1" dirty="0"/>
              <a:t>«[...] en concreto, para los hospitales y los clínicos que realizan ensayos nacionales, consideramos que la aleatorización es totalmente de acuerdo con las buenas prácticas clínicas y con nuestras directrices.»</a:t>
            </a:r>
          </a:p>
          <a:p>
            <a:endParaRPr lang="es-ES" b="1" i="1" dirty="0"/>
          </a:p>
          <a:p>
            <a:r>
              <a:rPr lang="es-ES" b="1" i="1" dirty="0"/>
              <a:t>«Hasta la fecha, no se ha demostrado en ensayos controlados aleatorizados que ninguno de estos tratamientos antivirales mejore los resultados clínicos de los pacientes ingresados en el hospital.»</a:t>
            </a:r>
          </a:p>
        </p:txBody>
      </p:sp>
      <p:sp>
        <p:nvSpPr>
          <p:cNvPr id="8" name="TextBox 7"/>
          <p:cNvSpPr txBox="1"/>
          <p:nvPr/>
        </p:nvSpPr>
        <p:spPr>
          <a:xfrm>
            <a:off x="220387" y="5708362"/>
            <a:ext cx="8227874" cy="830997"/>
          </a:xfrm>
          <a:prstGeom prst="rect">
            <a:avLst/>
          </a:prstGeom>
          <a:noFill/>
        </p:spPr>
        <p:txBody>
          <a:bodyPr wrap="square" rtlCol="0">
            <a:spAutoFit/>
          </a:bodyPr>
          <a:lstStyle/>
          <a:p>
            <a:pPr marL="285750" indent="-285750">
              <a:buFont typeface="Arial" panose="020B0604020202020204" pitchFamily="34" charset="0"/>
              <a:buChar char="•"/>
            </a:pPr>
            <a:r>
              <a:rPr lang="es-ES" sz="2400" dirty="0"/>
              <a:t>Pueden ser necesarias conversaciones/comunicaciones a nivel local para explicar este contexto</a:t>
            </a:r>
            <a:endParaRPr lang="es-ES" dirty="0"/>
          </a:p>
        </p:txBody>
      </p:sp>
      <p:sp>
        <p:nvSpPr>
          <p:cNvPr id="10" name="Title 1"/>
          <p:cNvSpPr>
            <a:spLocks noGrp="1"/>
          </p:cNvSpPr>
          <p:nvPr>
            <p:ph type="title"/>
          </p:nvPr>
        </p:nvSpPr>
        <p:spPr>
          <a:xfrm>
            <a:off x="446328" y="29794"/>
            <a:ext cx="10515600" cy="1325563"/>
          </a:xfrm>
        </p:spPr>
        <p:txBody>
          <a:bodyPr>
            <a:normAutofit/>
          </a:bodyPr>
          <a:lstStyle/>
          <a:p>
            <a:r>
              <a:rPr lang="es-ES" sz="3200" dirty="0"/>
              <a:t>Oseltamivir (Tamiflu)</a:t>
            </a:r>
            <a:br/>
            <a:r>
              <a:rPr lang="es-ES" sz="3200" dirty="0"/>
              <a:t>Antecedentes</a:t>
            </a:r>
          </a:p>
        </p:txBody>
      </p:sp>
    </p:spTree>
    <p:extLst>
      <p:ext uri="{BB962C8B-B14F-4D97-AF65-F5344CB8AC3E}">
        <p14:creationId xmlns:p14="http://schemas.microsoft.com/office/powerpoint/2010/main" val="180697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3731" y="1596885"/>
            <a:ext cx="7357060" cy="2546851"/>
          </a:xfrm>
        </p:spPr>
        <p:txBody>
          <a:bodyPr>
            <a:noAutofit/>
          </a:bodyPr>
          <a:lstStyle/>
          <a:p>
            <a:r>
              <a:rPr lang="es-ES" sz="2400" dirty="0"/>
              <a:t>Los pacientes con uso reciente o previsto de un NAI para la infección actual no son elegibles (oseltamivir o zanamivir)</a:t>
            </a:r>
          </a:p>
          <a:p>
            <a:r>
              <a:rPr lang="es-ES" sz="2400" dirty="0"/>
              <a:t>Los pacientes tratados por coinfección bacteriana son elegibles si el equipo clínico cree que la gripe puede estar contribuyendo a la enfermedad pulmonar</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36061" y="1990425"/>
            <a:ext cx="3396567" cy="1976184"/>
          </a:xfrm>
          <a:prstGeom prst="rect">
            <a:avLst/>
          </a:prstGeom>
        </p:spPr>
      </p:pic>
      <p:sp>
        <p:nvSpPr>
          <p:cNvPr id="6" name="Content Placeholder 2"/>
          <p:cNvSpPr txBox="1">
            <a:spLocks/>
          </p:cNvSpPr>
          <p:nvPr/>
        </p:nvSpPr>
        <p:spPr>
          <a:xfrm>
            <a:off x="353731" y="4247497"/>
            <a:ext cx="11000069" cy="168839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sz="2400" dirty="0"/>
              <a:t>Las mujeres embarazadas y en periodo de lactancia son elegibles (consulte el procedimiento en el apéndice 4 del protocolo)</a:t>
            </a:r>
          </a:p>
          <a:p>
            <a:endParaRPr lang="es-ES" sz="2400" dirty="0"/>
          </a:p>
          <a:p>
            <a:r>
              <a:rPr lang="es-ES" sz="2400" dirty="0"/>
              <a:t>Puede utilizarse en pacientes con insuficiencia hepática y renal</a:t>
            </a:r>
          </a:p>
        </p:txBody>
      </p:sp>
      <p:sp>
        <p:nvSpPr>
          <p:cNvPr id="7" name="Title 1"/>
          <p:cNvSpPr>
            <a:spLocks noGrp="1"/>
          </p:cNvSpPr>
          <p:nvPr>
            <p:ph type="title"/>
          </p:nvPr>
        </p:nvSpPr>
        <p:spPr>
          <a:xfrm>
            <a:off x="446328" y="29794"/>
            <a:ext cx="10515600" cy="1325563"/>
          </a:xfrm>
        </p:spPr>
        <p:txBody>
          <a:bodyPr>
            <a:normAutofit/>
          </a:bodyPr>
          <a:lstStyle/>
          <a:p>
            <a:r>
              <a:rPr lang="es-ES" sz="3200" dirty="0"/>
              <a:t>Oseltamivir (Tamiflu)</a:t>
            </a:r>
            <a:br>
              <a:rPr dirty="0"/>
            </a:br>
            <a:r>
              <a:rPr lang="es-ES" sz="3200" dirty="0"/>
              <a:t>Elegibilidad</a:t>
            </a:r>
          </a:p>
        </p:txBody>
      </p:sp>
    </p:spTree>
    <p:extLst>
      <p:ext uri="{BB962C8B-B14F-4D97-AF65-F5344CB8AC3E}">
        <p14:creationId xmlns:p14="http://schemas.microsoft.com/office/powerpoint/2010/main" val="15742086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328" y="29794"/>
            <a:ext cx="10515600" cy="1325563"/>
          </a:xfrm>
        </p:spPr>
        <p:txBody>
          <a:bodyPr>
            <a:normAutofit/>
          </a:bodyPr>
          <a:lstStyle/>
          <a:p>
            <a:r>
              <a:rPr lang="es-ES" sz="3200" dirty="0"/>
              <a:t>Oseltamivir (Tamiflu)</a:t>
            </a:r>
            <a:br>
              <a:rPr dirty="0"/>
            </a:br>
            <a:r>
              <a:rPr lang="es-ES" sz="3200" dirty="0"/>
              <a:t>Posología y efectos secundarios</a:t>
            </a:r>
          </a:p>
        </p:txBody>
      </p:sp>
      <p:sp>
        <p:nvSpPr>
          <p:cNvPr id="3" name="Content Placeholder 2"/>
          <p:cNvSpPr>
            <a:spLocks noGrp="1"/>
          </p:cNvSpPr>
          <p:nvPr>
            <p:ph idx="1"/>
          </p:nvPr>
        </p:nvSpPr>
        <p:spPr>
          <a:xfrm>
            <a:off x="446327" y="1450823"/>
            <a:ext cx="7389734" cy="4580078"/>
          </a:xfrm>
        </p:spPr>
        <p:txBody>
          <a:bodyPr>
            <a:noAutofit/>
          </a:bodyPr>
          <a:lstStyle/>
          <a:p>
            <a:pPr>
              <a:spcBef>
                <a:spcPts val="600"/>
              </a:spcBef>
            </a:pPr>
            <a:r>
              <a:rPr lang="es-ES" sz="2400" dirty="0"/>
              <a:t>Sólo por vía oral o nasogástrica (no por vía intravenosa)</a:t>
            </a:r>
          </a:p>
          <a:p>
            <a:pPr>
              <a:spcBef>
                <a:spcPts val="600"/>
              </a:spcBef>
            </a:pPr>
            <a:endParaRPr lang="es-ES" sz="800" dirty="0"/>
          </a:p>
          <a:p>
            <a:pPr>
              <a:spcBef>
                <a:spcPts val="600"/>
              </a:spcBef>
            </a:pPr>
            <a:r>
              <a:rPr lang="es-ES" sz="2400" dirty="0"/>
              <a:t>Tratamiento durante 5 días (10 días si el paciente está inmunodeprimido) que debe completarse en casa si recibe el alta</a:t>
            </a:r>
          </a:p>
          <a:p>
            <a:pPr>
              <a:spcBef>
                <a:spcPts val="600"/>
              </a:spcBef>
            </a:pPr>
            <a:endParaRPr lang="es-ES" sz="800" b="1" i="1" dirty="0"/>
          </a:p>
          <a:p>
            <a:pPr>
              <a:spcBef>
                <a:spcPts val="600"/>
              </a:spcBef>
            </a:pPr>
            <a:r>
              <a:rPr lang="es-ES" sz="2400" dirty="0"/>
              <a:t>Dosis: </a:t>
            </a:r>
            <a:r>
              <a:rPr lang="es-ES" sz="2400" b="1" dirty="0"/>
              <a:t>75 mg dos veces al día</a:t>
            </a:r>
            <a:r>
              <a:rPr lang="es-ES" sz="2400" dirty="0"/>
              <a:t> con función renal normal</a:t>
            </a:r>
          </a:p>
          <a:p>
            <a:pPr lvl="1"/>
            <a:r>
              <a:rPr lang="es-ES" sz="2000" dirty="0"/>
              <a:t>75 mg una vez al día si el eGFR es 10-29ml/min</a:t>
            </a:r>
          </a:p>
          <a:p>
            <a:pPr lvl="1"/>
            <a:r>
              <a:rPr lang="es-ES" sz="2000" dirty="0"/>
              <a:t>75mg como dosis única si el eGFR es &lt;10ml/min (o en diálisis/hemofiltración)</a:t>
            </a:r>
          </a:p>
          <a:p>
            <a:pPr lvl="1"/>
            <a:r>
              <a:rPr lang="es-ES" sz="2000" dirty="0"/>
              <a:t>Ajuste necesario si el peso es &lt;40kg (ver protocolo)</a:t>
            </a:r>
          </a:p>
          <a:p>
            <a:pPr lvl="1"/>
            <a:r>
              <a:rPr lang="es-ES" sz="2000" dirty="0"/>
              <a:t>Tenga en cuenta que el ajuste de la dosis renal en RECOVERY difiere del RCP</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36061" y="1990425"/>
            <a:ext cx="3396567" cy="1976184"/>
          </a:xfrm>
          <a:prstGeom prst="rect">
            <a:avLst/>
          </a:prstGeom>
        </p:spPr>
      </p:pic>
      <p:sp>
        <p:nvSpPr>
          <p:cNvPr id="5" name="Content Placeholder 2"/>
          <p:cNvSpPr txBox="1">
            <a:spLocks/>
          </p:cNvSpPr>
          <p:nvPr/>
        </p:nvSpPr>
        <p:spPr>
          <a:xfrm>
            <a:off x="446327" y="5066928"/>
            <a:ext cx="9934289" cy="179107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s-ES" sz="2400" dirty="0"/>
          </a:p>
          <a:p>
            <a:r>
              <a:rPr lang="es-ES" sz="2400" dirty="0"/>
              <a:t>No se conocen interacciones farmacológicas significativas</a:t>
            </a:r>
          </a:p>
          <a:p>
            <a:r>
              <a:rPr lang="es-ES" sz="2400" dirty="0"/>
              <a:t>Los efectos secundarios más frecuentes son cefalea, náuseas y vómitos (&lt;10%); raramente se han notificado reacciones de hipersensibilidad graves</a:t>
            </a:r>
          </a:p>
          <a:p>
            <a:endParaRPr lang="es-ES" sz="2400" i="1" dirty="0"/>
          </a:p>
        </p:txBody>
      </p:sp>
    </p:spTree>
    <p:extLst>
      <p:ext uri="{BB962C8B-B14F-4D97-AF65-F5344CB8AC3E}">
        <p14:creationId xmlns:p14="http://schemas.microsoft.com/office/powerpoint/2010/main" val="19340935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5BA9391-DFB4-3BDA-D882-447F8FD3961D}"/>
              </a:ext>
            </a:extLst>
          </p:cNvPr>
          <p:cNvSpPr>
            <a:spLocks noGrp="1"/>
          </p:cNvSpPr>
          <p:nvPr>
            <p:ph type="title"/>
          </p:nvPr>
        </p:nvSpPr>
        <p:spPr>
          <a:xfrm>
            <a:off x="838200" y="17322"/>
            <a:ext cx="10515600" cy="1325563"/>
          </a:xfrm>
        </p:spPr>
        <p:txBody>
          <a:bodyPr>
            <a:normAutofit/>
          </a:bodyPr>
          <a:lstStyle/>
          <a:p>
            <a:r>
              <a:rPr lang="en-NL" sz="3200" dirty="0"/>
              <a:t>Nota sobre </a:t>
            </a:r>
            <a:r>
              <a:rPr lang="nl-NL" sz="3200" dirty="0"/>
              <a:t>la </a:t>
            </a:r>
            <a:r>
              <a:rPr lang="en-NL" sz="3200" dirty="0"/>
              <a:t>compara</a:t>
            </a:r>
            <a:r>
              <a:rPr lang="nl-NL" sz="3200" dirty="0" err="1"/>
              <a:t>sion</a:t>
            </a:r>
            <a:r>
              <a:rPr lang="en-NL" sz="3200" dirty="0"/>
              <a:t> entre </a:t>
            </a:r>
            <a:br>
              <a:rPr lang="nl-NL" sz="3200" dirty="0"/>
            </a:br>
            <a:r>
              <a:rPr lang="en-NL" sz="3200" dirty="0"/>
              <a:t>antivira</a:t>
            </a:r>
            <a:r>
              <a:rPr lang="nl-NL" sz="3200" dirty="0" err="1"/>
              <a:t>le</a:t>
            </a:r>
            <a:r>
              <a:rPr lang="en-NL" sz="3200" dirty="0"/>
              <a:t>s contra </a:t>
            </a:r>
            <a:r>
              <a:rPr lang="nl-NL" sz="3200" dirty="0"/>
              <a:t>l</a:t>
            </a:r>
            <a:r>
              <a:rPr lang="en-NL" sz="3200" dirty="0"/>
              <a:t>a gri</a:t>
            </a:r>
            <a:r>
              <a:rPr lang="nl-NL" sz="3200" dirty="0" err="1"/>
              <a:t>pe</a:t>
            </a:r>
            <a:endParaRPr lang="nl-NL" sz="3200" dirty="0"/>
          </a:p>
        </p:txBody>
      </p:sp>
      <p:sp>
        <p:nvSpPr>
          <p:cNvPr id="3" name="Tijdelijke aanduiding voor inhoud 2">
            <a:extLst>
              <a:ext uri="{FF2B5EF4-FFF2-40B4-BE49-F238E27FC236}">
                <a16:creationId xmlns:a16="http://schemas.microsoft.com/office/drawing/2014/main" id="{F1B3D859-6B93-AFD7-4EDD-BB59D7998C6B}"/>
              </a:ext>
            </a:extLst>
          </p:cNvPr>
          <p:cNvSpPr>
            <a:spLocks noGrp="1"/>
          </p:cNvSpPr>
          <p:nvPr>
            <p:ph idx="1"/>
          </p:nvPr>
        </p:nvSpPr>
        <p:spPr>
          <a:xfrm>
            <a:off x="457201" y="1493520"/>
            <a:ext cx="11224900" cy="5171439"/>
          </a:xfrm>
        </p:spPr>
        <p:txBody>
          <a:bodyPr>
            <a:normAutofit fontScale="77500" lnSpcReduction="20000"/>
          </a:bodyPr>
          <a:lstStyle/>
          <a:p>
            <a:r>
              <a:rPr lang="es-ES" dirty="0"/>
              <a:t>Cada comparación de tratamiento en el estudio RECOVERY se realiza mediante una aleatorización independiente 1:1 entre el tratamiento evaluado y la atención estándar sin dicho tratamiento.</a:t>
            </a:r>
            <a:endParaRPr lang="en-NL" dirty="0"/>
          </a:p>
          <a:p>
            <a:r>
              <a:rPr lang="es-ES" dirty="0"/>
              <a:t>Esto significa que si un paciente es aleatorizado en </a:t>
            </a:r>
            <a:r>
              <a:rPr lang="es-ES" i="1" dirty="0"/>
              <a:t>ambas</a:t>
            </a:r>
            <a:r>
              <a:rPr lang="es-ES" dirty="0"/>
              <a:t> comparaciones antivirales, puede recibir ambos antivirales juntos, uno de los antivirales o ninguno de los antivirales. </a:t>
            </a:r>
          </a:p>
          <a:p>
            <a:endParaRPr lang="en-NL" dirty="0"/>
          </a:p>
          <a:p>
            <a:r>
              <a:rPr lang="es-ES" dirty="0"/>
              <a:t>Si el equipo clínico considera que un tratamiento antiviral está claramente indicado, deberán administrarlo como lo harían en la atención habitual. </a:t>
            </a:r>
            <a:endParaRPr lang="en-NL" dirty="0"/>
          </a:p>
          <a:p>
            <a:r>
              <a:rPr lang="es-ES" dirty="0"/>
              <a:t>En este caso, el paciente puede seguir siendo elegible para otras comparaciones de RECOVERY (p. ej. si a un paciente se le receta oseltamivir en la atención habitual, aún puede participar en la comparación de </a:t>
            </a:r>
            <a:r>
              <a:rPr lang="es-ES" dirty="0" err="1"/>
              <a:t>baloxavir</a:t>
            </a:r>
            <a:r>
              <a:rPr lang="es-ES" dirty="0"/>
              <a:t>, lo que permitirá obtener datos útiles sobre terapia antiviral única frente a terapia antiviral combinada). </a:t>
            </a:r>
          </a:p>
          <a:p>
            <a:endParaRPr lang="en-NL" dirty="0"/>
          </a:p>
          <a:p>
            <a:r>
              <a:rPr lang="es-ES" dirty="0"/>
              <a:t>La decisión acerca de si un antiviral está claramente indicado deberá tomarse </a:t>
            </a:r>
            <a:r>
              <a:rPr lang="es-ES" i="1" dirty="0"/>
              <a:t>antes</a:t>
            </a:r>
            <a:r>
              <a:rPr lang="es-ES" dirty="0"/>
              <a:t> de evaluar la elegibilidad para el ensayo y </a:t>
            </a:r>
            <a:r>
              <a:rPr lang="es-ES" i="1" dirty="0"/>
              <a:t>no</a:t>
            </a:r>
            <a:r>
              <a:rPr lang="es-ES" dirty="0"/>
              <a:t> deberá verse influida por la asignación en el ensayo RECOVERY (p. ej. no se deberá aleatorizar a un paciente en la comparación de </a:t>
            </a:r>
            <a:r>
              <a:rPr lang="es-ES" dirty="0" err="1"/>
              <a:t>baloxavir</a:t>
            </a:r>
            <a:r>
              <a:rPr lang="es-ES" dirty="0"/>
              <a:t> y luego administrarle un NAI solo porque fue asignado a la atención habitual sin </a:t>
            </a:r>
            <a:r>
              <a:rPr lang="es-ES" dirty="0" err="1"/>
              <a:t>baloxavir</a:t>
            </a:r>
            <a:r>
              <a:rPr lang="es-ES" dirty="0"/>
              <a:t>). </a:t>
            </a:r>
            <a:endParaRPr lang="en-NL" dirty="0"/>
          </a:p>
        </p:txBody>
      </p:sp>
    </p:spTree>
    <p:extLst>
      <p:ext uri="{BB962C8B-B14F-4D97-AF65-F5344CB8AC3E}">
        <p14:creationId xmlns:p14="http://schemas.microsoft.com/office/powerpoint/2010/main" val="22835946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GB" dirty="0"/>
          </a:p>
        </p:txBody>
      </p:sp>
      <p:sp>
        <p:nvSpPr>
          <p:cNvPr id="6" name="Text Placeholder 5"/>
          <p:cNvSpPr>
            <a:spLocks noGrp="1"/>
          </p:cNvSpPr>
          <p:nvPr>
            <p:ph type="body" idx="1"/>
          </p:nvPr>
        </p:nvSpPr>
        <p:spPr/>
        <p:txBody>
          <a:bodyPr/>
          <a:lstStyle/>
          <a:p>
            <a:r>
              <a:rPr lang="es-ES"/>
              <a:t>CORTICOSTEROIDES PARA LA GRIPE</a:t>
            </a:r>
          </a:p>
        </p:txBody>
      </p:sp>
    </p:spTree>
    <p:extLst>
      <p:ext uri="{BB962C8B-B14F-4D97-AF65-F5344CB8AC3E}">
        <p14:creationId xmlns:p14="http://schemas.microsoft.com/office/powerpoint/2010/main" val="20444170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2343" y="0"/>
            <a:ext cx="7565967" cy="1325563"/>
          </a:xfrm>
        </p:spPr>
        <p:txBody>
          <a:bodyPr>
            <a:normAutofit/>
          </a:bodyPr>
          <a:lstStyle/>
          <a:p>
            <a:r>
              <a:rPr lang="es-ES" sz="3200" dirty="0"/>
              <a:t>Corticosteroides para la gripe</a:t>
            </a:r>
            <a:br/>
            <a:r>
              <a:rPr lang="es-ES" sz="3200" dirty="0"/>
              <a:t>Antecedentes</a:t>
            </a:r>
          </a:p>
        </p:txBody>
      </p:sp>
      <p:sp>
        <p:nvSpPr>
          <p:cNvPr id="3" name="Content Placeholder 2"/>
          <p:cNvSpPr>
            <a:spLocks noGrp="1"/>
          </p:cNvSpPr>
          <p:nvPr>
            <p:ph idx="1"/>
          </p:nvPr>
        </p:nvSpPr>
        <p:spPr>
          <a:xfrm>
            <a:off x="504202" y="1596885"/>
            <a:ext cx="7702250" cy="4580078"/>
          </a:xfrm>
        </p:spPr>
        <p:txBody>
          <a:bodyPr>
            <a:normAutofit/>
          </a:bodyPr>
          <a:lstStyle/>
          <a:p>
            <a:r>
              <a:rPr lang="es-ES" sz="2400" dirty="0"/>
              <a:t>Los corticosteroides son el tratamiento estándar para pacientes con neumonía por COVID-19, reduciendo el riesgo de muerte en casi 1 de cada 5 en pacientes con oxígeno</a:t>
            </a:r>
          </a:p>
          <a:p>
            <a:endParaRPr lang="es-ES" sz="2400" dirty="0"/>
          </a:p>
          <a:p>
            <a:r>
              <a:rPr lang="es-ES" sz="2400" dirty="0"/>
              <a:t>Anteriormente se propuso como tratamiento para la neumonía gripal, pero nunca se ha probado adecuadamente en pacientes hospitalizados</a:t>
            </a:r>
          </a:p>
          <a:p>
            <a:endParaRPr lang="es-ES" sz="2400" dirty="0"/>
          </a:p>
          <a:p>
            <a:r>
              <a:rPr lang="es-ES" sz="2400" dirty="0"/>
              <a:t>Reducir el daño pulmonar inmunomediado puede mejorar la supervivencia en la gripe grave, como ocurre en la COVID-19</a:t>
            </a:r>
          </a:p>
          <a:p>
            <a:endParaRPr lang="es-ES" sz="2400" dirty="0"/>
          </a:p>
        </p:txBody>
      </p:sp>
      <p:pic>
        <p:nvPicPr>
          <p:cNvPr id="2050" name="Picture 2" descr="Skeletal formula of dexamethaso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06452" y="1596885"/>
            <a:ext cx="3096027" cy="24486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1292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61682" y="0"/>
            <a:ext cx="10515600" cy="1325563"/>
          </a:xfrm>
        </p:spPr>
        <p:txBody>
          <a:bodyPr>
            <a:normAutofit/>
          </a:bodyPr>
          <a:lstStyle/>
          <a:p>
            <a:r>
              <a:rPr lang="es-ES" sz="4000" dirty="0"/>
              <a:t>Antecedentes de la gripe </a:t>
            </a:r>
          </a:p>
        </p:txBody>
      </p:sp>
      <p:sp>
        <p:nvSpPr>
          <p:cNvPr id="6" name="Content Placeholder 5"/>
          <p:cNvSpPr>
            <a:spLocks noGrp="1"/>
          </p:cNvSpPr>
          <p:nvPr>
            <p:ph idx="1"/>
          </p:nvPr>
        </p:nvSpPr>
        <p:spPr>
          <a:xfrm>
            <a:off x="169896" y="1473319"/>
            <a:ext cx="8257411" cy="4753862"/>
          </a:xfrm>
        </p:spPr>
        <p:txBody>
          <a:bodyPr>
            <a:normAutofit fontScale="92500" lnSpcReduction="20000"/>
          </a:bodyPr>
          <a:lstStyle/>
          <a:p>
            <a:r>
              <a:rPr lang="es-ES" sz="2400" dirty="0"/>
              <a:t>La gripe estacional mata a unas 400.000 personas al año en todo el mundo (un tercio de ellas menores de 65 años)</a:t>
            </a:r>
          </a:p>
          <a:p>
            <a:endParaRPr lang="es-ES" sz="2400" dirty="0"/>
          </a:p>
          <a:p>
            <a:r>
              <a:rPr lang="es-ES" sz="2400" dirty="0"/>
              <a:t>Una pandemia de gripe puede matar a decenas de millones de personas</a:t>
            </a:r>
          </a:p>
          <a:p>
            <a:endParaRPr lang="es-ES" sz="2400" dirty="0"/>
          </a:p>
          <a:p>
            <a:r>
              <a:rPr lang="es-ES" sz="2400" dirty="0"/>
              <a:t>Mediante la aleatorización de miles de pacientes, RECOVERY y otros ensayos identificaron rápidamente tratamientos que salvan vidas para la COVID-19</a:t>
            </a:r>
          </a:p>
          <a:p>
            <a:endParaRPr lang="es-ES" sz="2400" dirty="0"/>
          </a:p>
          <a:p>
            <a:r>
              <a:rPr lang="es-ES" sz="2400" dirty="0"/>
              <a:t>Muchos otros tratamientos prometedores resultaron ineficaces</a:t>
            </a:r>
          </a:p>
          <a:p>
            <a:pPr marL="0" indent="0">
              <a:buNone/>
            </a:pPr>
            <a:endParaRPr lang="es-ES" sz="2400" dirty="0"/>
          </a:p>
          <a:p>
            <a:r>
              <a:rPr lang="es-ES" sz="2400" dirty="0"/>
              <a:t>A diferencia de la COVID-19, no disponemos de pruebas sólidas (es decir, aleatorias) para guiar el tratamiento de la gripe.</a:t>
            </a:r>
          </a:p>
          <a:p>
            <a:endParaRPr lang="es-ES" sz="2400" dirty="0"/>
          </a:p>
          <a:p>
            <a:endParaRPr lang="es-ES" sz="2400" dirty="0"/>
          </a:p>
        </p:txBody>
      </p:sp>
      <p:pic>
        <p:nvPicPr>
          <p:cNvPr id="4" name="Picture 3" descr="A picture containing cake, decorated, colorful, several&#10;&#10;Description automatically generated">
            <a:extLst>
              <a:ext uri="{FF2B5EF4-FFF2-40B4-BE49-F238E27FC236}">
                <a16:creationId xmlns:a16="http://schemas.microsoft.com/office/drawing/2014/main" id="{D8E2B7A5-8C49-E44E-9A1F-DFF16746782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17622" y="1939785"/>
            <a:ext cx="3898870" cy="3835985"/>
          </a:xfrm>
          <a:prstGeom prst="rect">
            <a:avLst/>
          </a:prstGeom>
        </p:spPr>
      </p:pic>
    </p:spTree>
    <p:extLst>
      <p:ext uri="{BB962C8B-B14F-4D97-AF65-F5344CB8AC3E}">
        <p14:creationId xmlns:p14="http://schemas.microsoft.com/office/powerpoint/2010/main" val="5668866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9007" y="1438616"/>
            <a:ext cx="8256033" cy="4580078"/>
          </a:xfrm>
        </p:spPr>
        <p:txBody>
          <a:bodyPr>
            <a:normAutofit/>
          </a:bodyPr>
          <a:lstStyle/>
          <a:p>
            <a:r>
              <a:rPr lang="es-ES" sz="2200" dirty="0"/>
              <a:t>Abierto a pacientes con neumonía gripal </a:t>
            </a:r>
            <a:r>
              <a:rPr lang="es-ES" sz="2200" b="1" dirty="0"/>
              <a:t>con hipoxia</a:t>
            </a:r>
            <a:r>
              <a:rPr lang="es-ES" sz="2200" dirty="0"/>
              <a:t> (oxígeno suplementario o saturación de oxígeno &lt;92% en aire)</a:t>
            </a:r>
          </a:p>
          <a:p>
            <a:r>
              <a:rPr lang="es-ES" sz="2200" dirty="0"/>
              <a:t>Contraindicado en </a:t>
            </a:r>
            <a:r>
              <a:rPr lang="es-ES" sz="2200" b="1" dirty="0"/>
              <a:t>caso de uso actual o previsto de corticosteroides sistémicos</a:t>
            </a:r>
            <a:r>
              <a:rPr lang="es-ES" sz="2200" dirty="0"/>
              <a:t>, o en caso de coinfección con SARS-CoV-2</a:t>
            </a:r>
          </a:p>
          <a:p>
            <a:endParaRPr lang="es-ES" sz="2200" dirty="0"/>
          </a:p>
          <a:p>
            <a:r>
              <a:rPr lang="es-ES" sz="2200" dirty="0"/>
              <a:t>Mujeres embarazadas y en periodo de lactancia elegibles (pero utilizando prednisolona/hidrocortisona en lugar de dexametasona: consultar el protocolo) </a:t>
            </a:r>
          </a:p>
          <a:p>
            <a:endParaRPr lang="es-ES" sz="2200" dirty="0"/>
          </a:p>
          <a:p>
            <a:endParaRPr lang="es-ES" sz="2400" dirty="0"/>
          </a:p>
        </p:txBody>
      </p:sp>
      <p:pic>
        <p:nvPicPr>
          <p:cNvPr id="5" name="Picture 2" descr="Skeletal formula of dexamethaso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06452" y="1596885"/>
            <a:ext cx="3096027" cy="2448677"/>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p:cNvSpPr txBox="1">
            <a:spLocks/>
          </p:cNvSpPr>
          <p:nvPr/>
        </p:nvSpPr>
        <p:spPr>
          <a:xfrm>
            <a:off x="292652" y="4342642"/>
            <a:ext cx="11728616" cy="137545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sz="2200" dirty="0"/>
              <a:t>Los pacientes con insuficiencia hepática o renal son elegibles</a:t>
            </a:r>
          </a:p>
          <a:p>
            <a:endParaRPr lang="es-ES" sz="2200" dirty="0"/>
          </a:p>
          <a:p>
            <a:r>
              <a:rPr lang="es-ES" sz="2200" dirty="0"/>
              <a:t>Si, después de la aleatorización, se indican corticosteroides a un paciente al que se le ha asignado el tratamiento habitual, deben administrarse (esto sólo debe ocurrir debido a un cambio en el estado clínico)</a:t>
            </a:r>
          </a:p>
          <a:p>
            <a:endParaRPr lang="es-ES" sz="2400" dirty="0"/>
          </a:p>
        </p:txBody>
      </p:sp>
      <p:sp>
        <p:nvSpPr>
          <p:cNvPr id="7" name="Title 1"/>
          <p:cNvSpPr txBox="1">
            <a:spLocks/>
          </p:cNvSpPr>
          <p:nvPr/>
        </p:nvSpPr>
        <p:spPr>
          <a:xfrm>
            <a:off x="572343" y="0"/>
            <a:ext cx="756596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a:lstStyle>
          <a:p>
            <a:r>
              <a:rPr lang="es-ES" sz="3200" dirty="0"/>
              <a:t>Corticosteroides para la gripe</a:t>
            </a:r>
          </a:p>
          <a:p>
            <a:r>
              <a:rPr lang="es-ES" sz="3200" dirty="0"/>
              <a:t>Elegibilidad</a:t>
            </a:r>
          </a:p>
        </p:txBody>
      </p:sp>
      <p:sp>
        <p:nvSpPr>
          <p:cNvPr id="8" name="TextBox 7">
            <a:extLst>
              <a:ext uri="{FF2B5EF4-FFF2-40B4-BE49-F238E27FC236}">
                <a16:creationId xmlns:a16="http://schemas.microsoft.com/office/drawing/2014/main" id="{A94EA4A1-C883-409D-A3E6-F1F40480E1A7}"/>
              </a:ext>
            </a:extLst>
          </p:cNvPr>
          <p:cNvSpPr txBox="1"/>
          <p:nvPr/>
        </p:nvSpPr>
        <p:spPr>
          <a:xfrm>
            <a:off x="636359" y="6172667"/>
            <a:ext cx="10834281" cy="95410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0" lang="es-ES" b="1" i="0" u="none" strike="noStrike" cap="none" normalizeH="0" baseline="0" noProof="0" dirty="0">
                <a:ln>
                  <a:noFill/>
                </a:ln>
                <a:uLnTx/>
                <a:uFillTx/>
                <a:latin typeface="Calibri" panose="020F0502020204030204"/>
                <a:ea typeface="+mn-ea"/>
                <a:cs typeface="+mn-cs"/>
              </a:rPr>
              <a:t>*Tratamiento con corticoides durante &gt;24 horas en la enfermedad actual, con un equivalente de glucocorticoide de ≥10 mg de </a:t>
            </a:r>
            <a:r>
              <a:rPr kumimoji="0" lang="es-ES" b="1" i="0" u="none" strike="noStrike" cap="none" normalizeH="0" baseline="0" noProof="0" dirty="0" err="1">
                <a:ln>
                  <a:noFill/>
                </a:ln>
                <a:uLnTx/>
                <a:uFillTx/>
                <a:latin typeface="Calibri" panose="020F0502020204030204"/>
                <a:ea typeface="+mn-ea"/>
                <a:cs typeface="+mn-cs"/>
              </a:rPr>
              <a:t>prednisona</a:t>
            </a:r>
            <a:r>
              <a:rPr kumimoji="0" lang="es-ES" b="1" i="0" u="none" strike="noStrike" cap="none" normalizeH="0" baseline="0" noProof="0" dirty="0">
                <a:ln>
                  <a:noFill/>
                </a:ln>
                <a:uLnTx/>
                <a:uFillTx/>
                <a:latin typeface="Calibri" panose="020F0502020204030204"/>
                <a:ea typeface="+mn-ea"/>
                <a:cs typeface="+mn-cs"/>
              </a:rPr>
              <a:t> al día (o ≥1,5 mg de </a:t>
            </a:r>
            <a:r>
              <a:rPr kumimoji="0" lang="es-ES" b="1" i="0" u="none" strike="noStrike" cap="none" normalizeH="0" baseline="0" noProof="0" dirty="0" err="1">
                <a:ln>
                  <a:noFill/>
                </a:ln>
                <a:uLnTx/>
                <a:uFillTx/>
                <a:latin typeface="Calibri" panose="020F0502020204030204"/>
                <a:ea typeface="+mn-ea"/>
                <a:cs typeface="+mn-cs"/>
              </a:rPr>
              <a:t>dexametasona</a:t>
            </a:r>
            <a:r>
              <a:rPr kumimoji="0" lang="es-ES" b="1" i="0" u="none" strike="noStrike" cap="none" normalizeH="0" baseline="0" noProof="0" dirty="0">
                <a:ln>
                  <a:noFill/>
                </a:ln>
                <a:uLnTx/>
                <a:uFillTx/>
                <a:latin typeface="Calibri" panose="020F0502020204030204"/>
                <a:ea typeface="+mn-ea"/>
                <a:cs typeface="+mn-cs"/>
              </a:rPr>
              <a:t>, o ≥40 mg de hidrocortisona).</a:t>
            </a:r>
          </a:p>
          <a:p>
            <a:endParaRPr lang="en-US" sz="2000" dirty="0"/>
          </a:p>
        </p:txBody>
      </p:sp>
    </p:spTree>
    <p:extLst>
      <p:ext uri="{BB962C8B-B14F-4D97-AF65-F5344CB8AC3E}">
        <p14:creationId xmlns:p14="http://schemas.microsoft.com/office/powerpoint/2010/main" val="29664285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2275" y="1482585"/>
            <a:ext cx="8971514" cy="4580078"/>
          </a:xfrm>
        </p:spPr>
        <p:txBody>
          <a:bodyPr>
            <a:noAutofit/>
          </a:bodyPr>
          <a:lstStyle/>
          <a:p>
            <a:r>
              <a:rPr lang="es-ES" sz="2200" dirty="0"/>
              <a:t>Dexametasona 6mg una vez al día, oral/nasogástrica o intravenosa </a:t>
            </a:r>
          </a:p>
          <a:p>
            <a:r>
              <a:rPr lang="es-ES" sz="2200" dirty="0"/>
              <a:t>Tratamiento durante 10 días o hasta el alta, lo que ocurra antes</a:t>
            </a:r>
          </a:p>
          <a:p>
            <a:r>
              <a:rPr lang="es-ES" sz="2200" dirty="0"/>
              <a:t>Sin muestras de referencia ni de seguimiento</a:t>
            </a:r>
          </a:p>
          <a:p>
            <a:r>
              <a:rPr lang="es-ES" sz="2200" dirty="0"/>
              <a:t>Deben tenerse en cuenta y preverse los efectos secundarios importantes de los corticosteroides como en la práctica habitual, por ejemplo:</a:t>
            </a:r>
          </a:p>
          <a:p>
            <a:pPr lvl="1"/>
            <a:r>
              <a:rPr lang="es-ES" sz="2200" dirty="0"/>
              <a:t>Riesgo de hiperglucemia (considerar la necesidad de aumentar la vigilancia)</a:t>
            </a:r>
          </a:p>
          <a:p>
            <a:pPr lvl="1"/>
            <a:r>
              <a:rPr lang="es-ES" sz="2200" dirty="0"/>
              <a:t>Ulceración péptica (considerar la necesidad de gastroprotección si el riesgo es alto)</a:t>
            </a:r>
          </a:p>
          <a:p>
            <a:pPr lvl="1"/>
            <a:r>
              <a:rPr lang="es-ES" sz="2200" dirty="0"/>
              <a:t>Infección (especialmente si hay otras razones para la inmunosupresión)</a:t>
            </a:r>
          </a:p>
          <a:p>
            <a:pPr lvl="1"/>
            <a:r>
              <a:rPr lang="es-ES" sz="2200" dirty="0"/>
              <a:t>Reacciones psiquiátricas</a:t>
            </a:r>
          </a:p>
          <a:p>
            <a:pPr lvl="1"/>
            <a:r>
              <a:rPr lang="es-ES" sz="2200" dirty="0"/>
              <a:t>Retención de líquidos</a:t>
            </a:r>
          </a:p>
        </p:txBody>
      </p:sp>
      <p:pic>
        <p:nvPicPr>
          <p:cNvPr id="5" name="Picture 2" descr="Skeletal formula of dexamethaso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14610" y="1677095"/>
            <a:ext cx="3096027" cy="2448677"/>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p:cNvSpPr txBox="1">
            <a:spLocks/>
          </p:cNvSpPr>
          <p:nvPr/>
        </p:nvSpPr>
        <p:spPr>
          <a:xfrm>
            <a:off x="293224" y="4797124"/>
            <a:ext cx="11898775" cy="151477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endParaRPr lang="en-GB" sz="2000" dirty="0"/>
          </a:p>
          <a:p>
            <a:endParaRPr lang="en-GB" sz="2400" i="1" dirty="0"/>
          </a:p>
        </p:txBody>
      </p:sp>
      <p:sp>
        <p:nvSpPr>
          <p:cNvPr id="8" name="Content Placeholder 2"/>
          <p:cNvSpPr txBox="1">
            <a:spLocks/>
          </p:cNvSpPr>
          <p:nvPr/>
        </p:nvSpPr>
        <p:spPr>
          <a:xfrm>
            <a:off x="92277" y="5753674"/>
            <a:ext cx="12099723" cy="128933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s-ES" sz="2200" dirty="0"/>
              <a:t>Riesgo de insuficiencia suprarrenal con la retirada repentina en algunos pacientes, p. ej., uso previo significativo de corticosteroides, u otras razones de insuficiencia suprarrenal (considerar la retirada gradual siguiendo la práctica normal)</a:t>
            </a:r>
          </a:p>
          <a:p>
            <a:pPr lvl="1"/>
            <a:endParaRPr lang="es-ES" sz="2000" dirty="0"/>
          </a:p>
        </p:txBody>
      </p:sp>
      <p:sp>
        <p:nvSpPr>
          <p:cNvPr id="9" name="Title 1"/>
          <p:cNvSpPr txBox="1">
            <a:spLocks/>
          </p:cNvSpPr>
          <p:nvPr/>
        </p:nvSpPr>
        <p:spPr>
          <a:xfrm>
            <a:off x="572343" y="0"/>
            <a:ext cx="756596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a:lstStyle>
          <a:p>
            <a:r>
              <a:rPr lang="es-ES" sz="3200" dirty="0"/>
              <a:t>Corticosteroides para la gripe</a:t>
            </a:r>
          </a:p>
          <a:p>
            <a:r>
              <a:rPr lang="es-ES" sz="3200" dirty="0"/>
              <a:t>Posología y efectos secundarios</a:t>
            </a:r>
          </a:p>
        </p:txBody>
      </p:sp>
    </p:spTree>
    <p:extLst>
      <p:ext uri="{BB962C8B-B14F-4D97-AF65-F5344CB8AC3E}">
        <p14:creationId xmlns:p14="http://schemas.microsoft.com/office/powerpoint/2010/main" val="1703318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9120" y="1755523"/>
            <a:ext cx="7505480" cy="4580078"/>
          </a:xfrm>
        </p:spPr>
        <p:txBody>
          <a:bodyPr>
            <a:noAutofit/>
          </a:bodyPr>
          <a:lstStyle/>
          <a:p>
            <a:r>
              <a:rPr lang="es-ES" sz="2200" dirty="0"/>
              <a:t>La dexametasona es un sustrato de la CYP3A4, por lo que existe el riesgo de que aumente la exposición y los efectos secundarios si se administra junto con inhibidores potentes de la CYP3A4, por ejemplo: </a:t>
            </a:r>
          </a:p>
          <a:p>
            <a:pPr lvl="1"/>
            <a:r>
              <a:rPr lang="es-ES" sz="2200" dirty="0"/>
              <a:t>Claritromicina/eritromicina (pero no azitromicina)</a:t>
            </a:r>
          </a:p>
          <a:p>
            <a:pPr lvl="1"/>
            <a:r>
              <a:rPr lang="es-ES" sz="2200" dirty="0"/>
              <a:t>Ritonavir/cobicistat</a:t>
            </a:r>
          </a:p>
          <a:p>
            <a:pPr lvl="1"/>
            <a:r>
              <a:rPr lang="es-ES" sz="2200" dirty="0"/>
              <a:t>Antifúngicos azólicos </a:t>
            </a:r>
          </a:p>
          <a:p>
            <a:endParaRPr lang="es-ES" sz="2400" dirty="0"/>
          </a:p>
        </p:txBody>
      </p:sp>
      <p:pic>
        <p:nvPicPr>
          <p:cNvPr id="5" name="Picture 2" descr="Skeletal formula of dexamethaso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06452" y="1596885"/>
            <a:ext cx="3096027" cy="2448677"/>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2"/>
          <p:cNvSpPr txBox="1">
            <a:spLocks/>
          </p:cNvSpPr>
          <p:nvPr/>
        </p:nvSpPr>
        <p:spPr>
          <a:xfrm>
            <a:off x="293225" y="3747224"/>
            <a:ext cx="10730375" cy="185751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s-ES" sz="2400" dirty="0"/>
          </a:p>
          <a:p>
            <a:r>
              <a:rPr lang="es-ES" sz="2200" dirty="0"/>
              <a:t>Considerar si un inhibidor potente de la CYP3A4 puede suspenderse/sustituirse con seguridad, o si es necesaria una mayor vigilancia de los efectos secundarios de los esteroides.</a:t>
            </a:r>
          </a:p>
          <a:p>
            <a:r>
              <a:rPr lang="es-ES" sz="2200" dirty="0"/>
              <a:t>Si no se puede evitar el uso de un inhibidor potente de la CYP3A4, puede que no sea apropiado incluir al paciente en la comparación de corticosteroides, pero el protocolo no lo prohíbe, ya que el tratamiento debe basarse en una evaluación de los riesgos/beneficios individuales.</a:t>
            </a:r>
          </a:p>
          <a:p>
            <a:endParaRPr lang="es-ES" sz="2400" dirty="0"/>
          </a:p>
          <a:p>
            <a:endParaRPr lang="es-ES" sz="2400" dirty="0"/>
          </a:p>
        </p:txBody>
      </p:sp>
      <p:sp>
        <p:nvSpPr>
          <p:cNvPr id="6" name="Title 1"/>
          <p:cNvSpPr>
            <a:spLocks noGrp="1"/>
          </p:cNvSpPr>
          <p:nvPr>
            <p:ph type="title"/>
          </p:nvPr>
        </p:nvSpPr>
        <p:spPr>
          <a:xfrm>
            <a:off x="572343" y="0"/>
            <a:ext cx="7565967" cy="1325563"/>
          </a:xfrm>
        </p:spPr>
        <p:txBody>
          <a:bodyPr>
            <a:normAutofit/>
          </a:bodyPr>
          <a:lstStyle/>
          <a:p>
            <a:r>
              <a:rPr lang="es-ES" sz="3200" dirty="0"/>
              <a:t>Corticosteroides para la gripe</a:t>
            </a:r>
            <a:br/>
            <a:r>
              <a:rPr lang="es-ES" sz="3200" dirty="0"/>
              <a:t>Posibles interacciones</a:t>
            </a:r>
          </a:p>
        </p:txBody>
      </p:sp>
    </p:spTree>
    <p:extLst>
      <p:ext uri="{BB962C8B-B14F-4D97-AF65-F5344CB8AC3E}">
        <p14:creationId xmlns:p14="http://schemas.microsoft.com/office/powerpoint/2010/main" val="1639479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25B38-4503-6E45-9E3F-977751B9EDC6}"/>
              </a:ext>
            </a:extLst>
          </p:cNvPr>
          <p:cNvSpPr>
            <a:spLocks noGrp="1"/>
          </p:cNvSpPr>
          <p:nvPr>
            <p:ph type="title"/>
          </p:nvPr>
        </p:nvSpPr>
        <p:spPr>
          <a:xfrm>
            <a:off x="504202" y="56169"/>
            <a:ext cx="10515600" cy="1325563"/>
          </a:xfrm>
        </p:spPr>
        <p:txBody>
          <a:bodyPr>
            <a:normAutofit/>
          </a:bodyPr>
          <a:lstStyle/>
          <a:p>
            <a:r>
              <a:rPr lang="es-ES" sz="3200" dirty="0"/>
              <a:t>Resumen: tratamientos de la gripe </a:t>
            </a:r>
          </a:p>
        </p:txBody>
      </p:sp>
      <p:sp>
        <p:nvSpPr>
          <p:cNvPr id="3" name="Content Placeholder 2">
            <a:extLst>
              <a:ext uri="{FF2B5EF4-FFF2-40B4-BE49-F238E27FC236}">
                <a16:creationId xmlns:a16="http://schemas.microsoft.com/office/drawing/2014/main" id="{BC0DC997-BAB2-E147-9D89-FE2082913C22}"/>
              </a:ext>
            </a:extLst>
          </p:cNvPr>
          <p:cNvSpPr>
            <a:spLocks noGrp="1"/>
          </p:cNvSpPr>
          <p:nvPr>
            <p:ph idx="1"/>
          </p:nvPr>
        </p:nvSpPr>
        <p:spPr>
          <a:xfrm>
            <a:off x="504202" y="1596885"/>
            <a:ext cx="10375833" cy="4580078"/>
          </a:xfrm>
        </p:spPr>
        <p:txBody>
          <a:bodyPr>
            <a:normAutofit/>
          </a:bodyPr>
          <a:lstStyle/>
          <a:p>
            <a:r>
              <a:rPr lang="es-ES" sz="2400" dirty="0"/>
              <a:t>La gripe mata a cientos de miles de personas al año, y una pandemia de gripe podría ser cien veces peor</a:t>
            </a:r>
          </a:p>
          <a:p>
            <a:pPr marL="0" indent="0">
              <a:buNone/>
            </a:pPr>
            <a:endParaRPr lang="es-ES" sz="2400" dirty="0"/>
          </a:p>
          <a:p>
            <a:r>
              <a:rPr lang="es-ES" sz="2400" dirty="0"/>
              <a:t>A diferencia de la COVID-19, no se ha evaluado adecuadamente ningún tratamiento prometedor contra la gripe en ensayos aleatorios con pacientes hospitalizados</a:t>
            </a:r>
          </a:p>
          <a:p>
            <a:endParaRPr lang="es-ES" sz="2400" dirty="0"/>
          </a:p>
          <a:p>
            <a:r>
              <a:rPr lang="es-ES" sz="2400" dirty="0"/>
              <a:t>¡Gracias por unirse a nosotros para mejorar el tratamiento de la gripe!</a:t>
            </a:r>
          </a:p>
        </p:txBody>
      </p:sp>
    </p:spTree>
    <p:extLst>
      <p:ext uri="{BB962C8B-B14F-4D97-AF65-F5344CB8AC3E}">
        <p14:creationId xmlns:p14="http://schemas.microsoft.com/office/powerpoint/2010/main" val="16057326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Left-Right Arrow 76">
            <a:extLst>
              <a:ext uri="{FF2B5EF4-FFF2-40B4-BE49-F238E27FC236}">
                <a16:creationId xmlns:a16="http://schemas.microsoft.com/office/drawing/2014/main" id="{F43932C0-7A8F-734B-8CF5-CFDAF2026B74}"/>
              </a:ext>
            </a:extLst>
          </p:cNvPr>
          <p:cNvSpPr/>
          <p:nvPr/>
        </p:nvSpPr>
        <p:spPr>
          <a:xfrm rot="5400000" flipV="1">
            <a:off x="5398291" y="3924689"/>
            <a:ext cx="1588943" cy="386025"/>
          </a:xfrm>
          <a:prstGeom prst="leftRightArrow">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0" name="Left-Right Arrow 49"/>
          <p:cNvSpPr/>
          <p:nvPr/>
        </p:nvSpPr>
        <p:spPr>
          <a:xfrm rot="9579837" flipV="1">
            <a:off x="4126121" y="4218809"/>
            <a:ext cx="2300487" cy="400042"/>
          </a:xfrm>
          <a:prstGeom prst="leftRightArrow">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Rounded Rectangle 3"/>
          <p:cNvSpPr/>
          <p:nvPr/>
        </p:nvSpPr>
        <p:spPr>
          <a:xfrm>
            <a:off x="105714" y="1438732"/>
            <a:ext cx="616065" cy="5274075"/>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t"/>
          <a:lstStyle/>
          <a:p>
            <a:pPr algn="ctr"/>
            <a:r>
              <a:rPr lang="es-ES" sz="2000" b="1" dirty="0"/>
              <a:t>PACIENTES HOSPITALIZADOS CON NEUMONÍA</a:t>
            </a:r>
          </a:p>
        </p:txBody>
      </p:sp>
      <p:sp>
        <p:nvSpPr>
          <p:cNvPr id="11" name="Rounded Rectangle 10"/>
          <p:cNvSpPr/>
          <p:nvPr/>
        </p:nvSpPr>
        <p:spPr>
          <a:xfrm>
            <a:off x="11511239" y="1447823"/>
            <a:ext cx="575093" cy="5274074"/>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ES" sz="2000" b="1" dirty="0"/>
              <a:t>ANÁLISIS</a:t>
            </a:r>
            <a:endParaRPr lang="es-ES" sz="2400" b="1" dirty="0"/>
          </a:p>
        </p:txBody>
      </p:sp>
      <p:sp>
        <p:nvSpPr>
          <p:cNvPr id="77" name="Left-Right Arrow 76"/>
          <p:cNvSpPr/>
          <p:nvPr/>
        </p:nvSpPr>
        <p:spPr>
          <a:xfrm rot="1152713" flipV="1">
            <a:off x="5971502" y="4222127"/>
            <a:ext cx="2303727" cy="366785"/>
          </a:xfrm>
          <a:prstGeom prst="leftRightArrow">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Oval 5"/>
          <p:cNvSpPr/>
          <p:nvPr/>
        </p:nvSpPr>
        <p:spPr>
          <a:xfrm>
            <a:off x="5765595" y="3636361"/>
            <a:ext cx="861040" cy="861040"/>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6600" b="1" dirty="0"/>
              <a:t>R</a:t>
            </a:r>
            <a:endParaRPr lang="es-ES" b="1" dirty="0"/>
          </a:p>
        </p:txBody>
      </p:sp>
      <p:grpSp>
        <p:nvGrpSpPr>
          <p:cNvPr id="86" name="Group 85">
            <a:extLst>
              <a:ext uri="{FF2B5EF4-FFF2-40B4-BE49-F238E27FC236}">
                <a16:creationId xmlns:a16="http://schemas.microsoft.com/office/drawing/2014/main" id="{D8AFADE8-6D42-8141-AD4C-AE9A461943B3}"/>
              </a:ext>
            </a:extLst>
          </p:cNvPr>
          <p:cNvGrpSpPr/>
          <p:nvPr/>
        </p:nvGrpSpPr>
        <p:grpSpPr>
          <a:xfrm>
            <a:off x="8003238" y="5111544"/>
            <a:ext cx="3423100" cy="1414800"/>
            <a:chOff x="8003238" y="1576210"/>
            <a:chExt cx="3423100" cy="1414800"/>
          </a:xfrm>
        </p:grpSpPr>
        <p:sp>
          <p:nvSpPr>
            <p:cNvPr id="87" name="Rounded Rectangle 86">
              <a:extLst>
                <a:ext uri="{FF2B5EF4-FFF2-40B4-BE49-F238E27FC236}">
                  <a16:creationId xmlns:a16="http://schemas.microsoft.com/office/drawing/2014/main" id="{83BAD84E-273B-D34E-8FCE-57CB4D80DBB1}"/>
                </a:ext>
              </a:extLst>
            </p:cNvPr>
            <p:cNvSpPr/>
            <p:nvPr/>
          </p:nvSpPr>
          <p:spPr>
            <a:xfrm>
              <a:off x="8003238" y="1576210"/>
              <a:ext cx="3393651" cy="1414800"/>
            </a:xfrm>
            <a:prstGeom prst="roundRect">
              <a:avLst/>
            </a:prstGeom>
            <a:solidFill>
              <a:schemeClr val="accent1">
                <a:lumMod val="75000"/>
                <a:alpha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8" name="Rounded Rectangle 87">
              <a:extLst>
                <a:ext uri="{FF2B5EF4-FFF2-40B4-BE49-F238E27FC236}">
                  <a16:creationId xmlns:a16="http://schemas.microsoft.com/office/drawing/2014/main" id="{CD4C8879-9A8B-9743-80DA-1F684C8A8F64}"/>
                </a:ext>
              </a:extLst>
            </p:cNvPr>
            <p:cNvSpPr/>
            <p:nvPr/>
          </p:nvSpPr>
          <p:spPr>
            <a:xfrm>
              <a:off x="8692614" y="2273674"/>
              <a:ext cx="1116000" cy="648000"/>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s-ES" sz="1200" b="1" dirty="0">
                  <a:solidFill>
                    <a:schemeClr val="bg1"/>
                  </a:solidFill>
                </a:rPr>
                <a:t>Dexametasona</a:t>
              </a:r>
            </a:p>
          </p:txBody>
        </p:sp>
        <p:sp>
          <p:nvSpPr>
            <p:cNvPr id="89" name="Rounded Rectangle 88">
              <a:extLst>
                <a:ext uri="{FF2B5EF4-FFF2-40B4-BE49-F238E27FC236}">
                  <a16:creationId xmlns:a16="http://schemas.microsoft.com/office/drawing/2014/main" id="{58EC706C-402F-CE45-BC22-6FC4D5FB6E15}"/>
                </a:ext>
              </a:extLst>
            </p:cNvPr>
            <p:cNvSpPr/>
            <p:nvPr/>
          </p:nvSpPr>
          <p:spPr>
            <a:xfrm>
              <a:off x="10154872" y="2256534"/>
              <a:ext cx="1116208" cy="648000"/>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s-ES" sz="1200" b="1" dirty="0">
                  <a:solidFill>
                    <a:schemeClr val="bg1"/>
                  </a:solidFill>
                </a:rPr>
                <a:t>Tratamiento habitual sin corticosteroides</a:t>
              </a:r>
            </a:p>
          </p:txBody>
        </p:sp>
        <p:sp>
          <p:nvSpPr>
            <p:cNvPr id="90" name="Oval 89">
              <a:extLst>
                <a:ext uri="{FF2B5EF4-FFF2-40B4-BE49-F238E27FC236}">
                  <a16:creationId xmlns:a16="http://schemas.microsoft.com/office/drawing/2014/main" id="{622B9BA5-372F-B84C-99F9-5E062FD54087}"/>
                </a:ext>
              </a:extLst>
            </p:cNvPr>
            <p:cNvSpPr/>
            <p:nvPr/>
          </p:nvSpPr>
          <p:spPr>
            <a:xfrm>
              <a:off x="8074653" y="2260867"/>
              <a:ext cx="560997" cy="550964"/>
            </a:xfrm>
            <a:prstGeom prst="ellips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t>I</a:t>
              </a:r>
            </a:p>
          </p:txBody>
        </p:sp>
        <p:sp>
          <p:nvSpPr>
            <p:cNvPr id="91" name="TextBox 90">
              <a:extLst>
                <a:ext uri="{FF2B5EF4-FFF2-40B4-BE49-F238E27FC236}">
                  <a16:creationId xmlns:a16="http://schemas.microsoft.com/office/drawing/2014/main" id="{10968DC4-6CC1-714A-8E7F-F7B64C0FB3F3}"/>
                </a:ext>
              </a:extLst>
            </p:cNvPr>
            <p:cNvSpPr txBox="1"/>
            <p:nvPr/>
          </p:nvSpPr>
          <p:spPr>
            <a:xfrm>
              <a:off x="9799575" y="2401880"/>
              <a:ext cx="422052" cy="338554"/>
            </a:xfrm>
            <a:prstGeom prst="rect">
              <a:avLst/>
            </a:prstGeom>
            <a:noFill/>
          </p:spPr>
          <p:txBody>
            <a:bodyPr wrap="square" rtlCol="0">
              <a:spAutoFit/>
            </a:bodyPr>
            <a:lstStyle/>
            <a:p>
              <a:r>
                <a:rPr lang="es-ES" sz="1600" b="1" i="1" dirty="0"/>
                <a:t>o</a:t>
              </a:r>
              <a:endParaRPr lang="es-ES" sz="1400" b="1" i="1" dirty="0"/>
            </a:p>
          </p:txBody>
        </p:sp>
        <p:sp>
          <p:nvSpPr>
            <p:cNvPr id="93" name="TextBox 92">
              <a:extLst>
                <a:ext uri="{FF2B5EF4-FFF2-40B4-BE49-F238E27FC236}">
                  <a16:creationId xmlns:a16="http://schemas.microsoft.com/office/drawing/2014/main" id="{ECBA9FA1-20DC-A341-8CF4-2E97C762F7A3}"/>
                </a:ext>
              </a:extLst>
            </p:cNvPr>
            <p:cNvSpPr txBox="1"/>
            <p:nvPr/>
          </p:nvSpPr>
          <p:spPr>
            <a:xfrm>
              <a:off x="8582363" y="1659756"/>
              <a:ext cx="2843975" cy="523220"/>
            </a:xfrm>
            <a:prstGeom prst="rect">
              <a:avLst/>
            </a:prstGeom>
            <a:noFill/>
          </p:spPr>
          <p:txBody>
            <a:bodyPr wrap="square" rtlCol="0">
              <a:spAutoFit/>
            </a:bodyPr>
            <a:lstStyle/>
            <a:p>
              <a:r>
                <a:rPr lang="es-ES" sz="1400" b="1" dirty="0"/>
                <a:t>Comparación con corticosteroides para la gripe (pacientes con hipoxia)</a:t>
              </a:r>
            </a:p>
          </p:txBody>
        </p:sp>
      </p:grpSp>
      <p:grpSp>
        <p:nvGrpSpPr>
          <p:cNvPr id="94" name="Group 93">
            <a:extLst>
              <a:ext uri="{FF2B5EF4-FFF2-40B4-BE49-F238E27FC236}">
                <a16:creationId xmlns:a16="http://schemas.microsoft.com/office/drawing/2014/main" id="{ADAD2F31-7492-F84D-9855-EF44F47A31BD}"/>
              </a:ext>
            </a:extLst>
          </p:cNvPr>
          <p:cNvGrpSpPr/>
          <p:nvPr/>
        </p:nvGrpSpPr>
        <p:grpSpPr>
          <a:xfrm>
            <a:off x="849410" y="5102038"/>
            <a:ext cx="3393651" cy="1415377"/>
            <a:chOff x="849410" y="1566704"/>
            <a:chExt cx="3393651" cy="1415377"/>
          </a:xfrm>
        </p:grpSpPr>
        <p:sp>
          <p:nvSpPr>
            <p:cNvPr id="95" name="Rounded Rectangle 94">
              <a:extLst>
                <a:ext uri="{FF2B5EF4-FFF2-40B4-BE49-F238E27FC236}">
                  <a16:creationId xmlns:a16="http://schemas.microsoft.com/office/drawing/2014/main" id="{9D5D6A46-844C-0E41-9615-6A6452BC651A}"/>
                </a:ext>
              </a:extLst>
            </p:cNvPr>
            <p:cNvSpPr/>
            <p:nvPr/>
          </p:nvSpPr>
          <p:spPr>
            <a:xfrm>
              <a:off x="849410" y="1566704"/>
              <a:ext cx="3393651" cy="1415377"/>
            </a:xfrm>
            <a:prstGeom prst="roundRect">
              <a:avLst/>
            </a:prstGeom>
            <a:solidFill>
              <a:srgbClr val="FF0000">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6" name="Rounded Rectangle 95">
              <a:extLst>
                <a:ext uri="{FF2B5EF4-FFF2-40B4-BE49-F238E27FC236}">
                  <a16:creationId xmlns:a16="http://schemas.microsoft.com/office/drawing/2014/main" id="{1EFB7BF6-F1F2-E541-9082-F803C4A8CD0E}"/>
                </a:ext>
              </a:extLst>
            </p:cNvPr>
            <p:cNvSpPr/>
            <p:nvPr/>
          </p:nvSpPr>
          <p:spPr>
            <a:xfrm>
              <a:off x="1538786" y="2264169"/>
              <a:ext cx="1116000" cy="6480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a:solidFill>
                    <a:schemeClr val="bg1"/>
                  </a:solidFill>
                </a:rPr>
                <a:t>Baloxavir</a:t>
              </a:r>
            </a:p>
          </p:txBody>
        </p:sp>
        <p:sp>
          <p:nvSpPr>
            <p:cNvPr id="97" name="Rounded Rectangle 96">
              <a:extLst>
                <a:ext uri="{FF2B5EF4-FFF2-40B4-BE49-F238E27FC236}">
                  <a16:creationId xmlns:a16="http://schemas.microsoft.com/office/drawing/2014/main" id="{7486FF0E-9F46-7B4C-9FB2-B176F4A0B138}"/>
                </a:ext>
              </a:extLst>
            </p:cNvPr>
            <p:cNvSpPr/>
            <p:nvPr/>
          </p:nvSpPr>
          <p:spPr>
            <a:xfrm>
              <a:off x="3001044" y="2247029"/>
              <a:ext cx="1116208" cy="6480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s-ES" sz="1200" b="1" dirty="0">
                  <a:solidFill>
                    <a:schemeClr val="bg1"/>
                  </a:solidFill>
                </a:rPr>
                <a:t>Tratamiento habitual sin baloxavir</a:t>
              </a:r>
            </a:p>
          </p:txBody>
        </p:sp>
        <p:sp>
          <p:nvSpPr>
            <p:cNvPr id="98" name="Oval 97">
              <a:extLst>
                <a:ext uri="{FF2B5EF4-FFF2-40B4-BE49-F238E27FC236}">
                  <a16:creationId xmlns:a16="http://schemas.microsoft.com/office/drawing/2014/main" id="{3FC0B548-4A6B-BC4B-9381-BB0B22669809}"/>
                </a:ext>
              </a:extLst>
            </p:cNvPr>
            <p:cNvSpPr/>
            <p:nvPr/>
          </p:nvSpPr>
          <p:spPr>
            <a:xfrm>
              <a:off x="920825" y="2251362"/>
              <a:ext cx="560997" cy="550964"/>
            </a:xfrm>
            <a:prstGeom prst="ellips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t>G</a:t>
              </a:r>
            </a:p>
          </p:txBody>
        </p:sp>
        <p:sp>
          <p:nvSpPr>
            <p:cNvPr id="99" name="TextBox 98">
              <a:extLst>
                <a:ext uri="{FF2B5EF4-FFF2-40B4-BE49-F238E27FC236}">
                  <a16:creationId xmlns:a16="http://schemas.microsoft.com/office/drawing/2014/main" id="{1B0C20BD-204C-D74D-879B-296826D9D31F}"/>
                </a:ext>
              </a:extLst>
            </p:cNvPr>
            <p:cNvSpPr txBox="1"/>
            <p:nvPr/>
          </p:nvSpPr>
          <p:spPr>
            <a:xfrm>
              <a:off x="2645747" y="2403526"/>
              <a:ext cx="422052" cy="338554"/>
            </a:xfrm>
            <a:prstGeom prst="rect">
              <a:avLst/>
            </a:prstGeom>
            <a:noFill/>
          </p:spPr>
          <p:txBody>
            <a:bodyPr wrap="square" rtlCol="0">
              <a:spAutoFit/>
            </a:bodyPr>
            <a:lstStyle/>
            <a:p>
              <a:r>
                <a:rPr lang="es-ES" sz="1600" b="1" i="1" dirty="0"/>
                <a:t>o</a:t>
              </a:r>
              <a:endParaRPr lang="es-ES" sz="1400" b="1" i="1" dirty="0"/>
            </a:p>
          </p:txBody>
        </p:sp>
        <p:sp>
          <p:nvSpPr>
            <p:cNvPr id="101" name="TextBox 100">
              <a:extLst>
                <a:ext uri="{FF2B5EF4-FFF2-40B4-BE49-F238E27FC236}">
                  <a16:creationId xmlns:a16="http://schemas.microsoft.com/office/drawing/2014/main" id="{1C9C61F0-1ED7-5049-A2A7-AE7FAFF12F96}"/>
                </a:ext>
              </a:extLst>
            </p:cNvPr>
            <p:cNvSpPr txBox="1"/>
            <p:nvPr/>
          </p:nvSpPr>
          <p:spPr>
            <a:xfrm>
              <a:off x="1467460" y="1584619"/>
              <a:ext cx="2651732" cy="584775"/>
            </a:xfrm>
            <a:prstGeom prst="rect">
              <a:avLst/>
            </a:prstGeom>
            <a:noFill/>
          </p:spPr>
          <p:txBody>
            <a:bodyPr wrap="square" rtlCol="0">
              <a:spAutoFit/>
            </a:bodyPr>
            <a:lstStyle/>
            <a:p>
              <a:r>
                <a:rPr lang="es-ES" sz="1600" b="1" dirty="0"/>
                <a:t>Comparación con baloxavir</a:t>
              </a:r>
            </a:p>
            <a:p>
              <a:r>
                <a:rPr lang="es-ES" sz="1600" b="1" dirty="0"/>
                <a:t>NO ABIERTO ACTUALMENTE EN LA UE</a:t>
              </a:r>
              <a:endParaRPr lang="es-ES" sz="2400" b="1" dirty="0"/>
            </a:p>
          </p:txBody>
        </p:sp>
      </p:grpSp>
      <p:grpSp>
        <p:nvGrpSpPr>
          <p:cNvPr id="102" name="Group 101">
            <a:extLst>
              <a:ext uri="{FF2B5EF4-FFF2-40B4-BE49-F238E27FC236}">
                <a16:creationId xmlns:a16="http://schemas.microsoft.com/office/drawing/2014/main" id="{650F3EB1-C981-B740-82D6-F54DE5AFF985}"/>
              </a:ext>
            </a:extLst>
          </p:cNvPr>
          <p:cNvGrpSpPr/>
          <p:nvPr/>
        </p:nvGrpSpPr>
        <p:grpSpPr>
          <a:xfrm>
            <a:off x="4441699" y="5107796"/>
            <a:ext cx="3393651" cy="1415377"/>
            <a:chOff x="4441699" y="1572462"/>
            <a:chExt cx="3393651" cy="1415377"/>
          </a:xfrm>
        </p:grpSpPr>
        <p:sp>
          <p:nvSpPr>
            <p:cNvPr id="103" name="Rounded Rectangle 102">
              <a:extLst>
                <a:ext uri="{FF2B5EF4-FFF2-40B4-BE49-F238E27FC236}">
                  <a16:creationId xmlns:a16="http://schemas.microsoft.com/office/drawing/2014/main" id="{4F5F2D03-AB19-F045-BFB2-0F27BF1C1A04}"/>
                </a:ext>
              </a:extLst>
            </p:cNvPr>
            <p:cNvSpPr/>
            <p:nvPr/>
          </p:nvSpPr>
          <p:spPr>
            <a:xfrm>
              <a:off x="4441699" y="1572462"/>
              <a:ext cx="3393651" cy="1415377"/>
            </a:xfrm>
            <a:prstGeom prst="roundRect">
              <a:avLst/>
            </a:prstGeom>
            <a:solidFill>
              <a:srgbClr val="FFC000">
                <a:alpha val="3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4" name="Rounded Rectangle 103">
              <a:extLst>
                <a:ext uri="{FF2B5EF4-FFF2-40B4-BE49-F238E27FC236}">
                  <a16:creationId xmlns:a16="http://schemas.microsoft.com/office/drawing/2014/main" id="{7D7E2DA0-3318-B34D-9DBA-8976C66C4BDF}"/>
                </a:ext>
              </a:extLst>
            </p:cNvPr>
            <p:cNvSpPr/>
            <p:nvPr/>
          </p:nvSpPr>
          <p:spPr>
            <a:xfrm>
              <a:off x="5131075" y="2269927"/>
              <a:ext cx="1116000" cy="64800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lang="es-ES" sz="1200" b="1" dirty="0">
                  <a:solidFill>
                    <a:schemeClr val="bg1"/>
                  </a:solidFill>
                </a:rPr>
                <a:t>Oseltamivir</a:t>
              </a:r>
            </a:p>
          </p:txBody>
        </p:sp>
        <p:sp>
          <p:nvSpPr>
            <p:cNvPr id="105" name="Rounded Rectangle 104">
              <a:extLst>
                <a:ext uri="{FF2B5EF4-FFF2-40B4-BE49-F238E27FC236}">
                  <a16:creationId xmlns:a16="http://schemas.microsoft.com/office/drawing/2014/main" id="{0378DF22-74BF-5D4D-86EE-65EAF417A84F}"/>
                </a:ext>
              </a:extLst>
            </p:cNvPr>
            <p:cNvSpPr/>
            <p:nvPr/>
          </p:nvSpPr>
          <p:spPr>
            <a:xfrm>
              <a:off x="6593333" y="2252787"/>
              <a:ext cx="1116208" cy="64800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s-ES" sz="1200" b="1" dirty="0">
                  <a:solidFill>
                    <a:schemeClr val="bg1"/>
                  </a:solidFill>
                </a:rPr>
                <a:t>Tratamiento habitual sin oseltamivir</a:t>
              </a:r>
            </a:p>
          </p:txBody>
        </p:sp>
        <p:sp>
          <p:nvSpPr>
            <p:cNvPr id="106" name="Oval 105">
              <a:extLst>
                <a:ext uri="{FF2B5EF4-FFF2-40B4-BE49-F238E27FC236}">
                  <a16:creationId xmlns:a16="http://schemas.microsoft.com/office/drawing/2014/main" id="{5E1F665A-1FA0-7D49-9F48-4E79E39E8087}"/>
                </a:ext>
              </a:extLst>
            </p:cNvPr>
            <p:cNvSpPr/>
            <p:nvPr/>
          </p:nvSpPr>
          <p:spPr>
            <a:xfrm>
              <a:off x="4513114" y="2257120"/>
              <a:ext cx="560997" cy="550964"/>
            </a:xfrm>
            <a:prstGeom prst="ellips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t>H</a:t>
              </a:r>
            </a:p>
          </p:txBody>
        </p:sp>
        <p:sp>
          <p:nvSpPr>
            <p:cNvPr id="107" name="TextBox 106">
              <a:extLst>
                <a:ext uri="{FF2B5EF4-FFF2-40B4-BE49-F238E27FC236}">
                  <a16:creationId xmlns:a16="http://schemas.microsoft.com/office/drawing/2014/main" id="{4015A8B3-F5AE-4941-A698-D51DA4E46924}"/>
                </a:ext>
              </a:extLst>
            </p:cNvPr>
            <p:cNvSpPr txBox="1"/>
            <p:nvPr/>
          </p:nvSpPr>
          <p:spPr>
            <a:xfrm>
              <a:off x="6238036" y="2431586"/>
              <a:ext cx="422052" cy="338554"/>
            </a:xfrm>
            <a:prstGeom prst="rect">
              <a:avLst/>
            </a:prstGeom>
            <a:noFill/>
          </p:spPr>
          <p:txBody>
            <a:bodyPr wrap="square" rtlCol="0">
              <a:spAutoFit/>
            </a:bodyPr>
            <a:lstStyle/>
            <a:p>
              <a:r>
                <a:rPr lang="es-ES" sz="1600" b="1" i="1" dirty="0"/>
                <a:t>o</a:t>
              </a:r>
              <a:endParaRPr lang="es-ES" sz="1400" b="1" i="1" dirty="0"/>
            </a:p>
          </p:txBody>
        </p:sp>
        <p:sp>
          <p:nvSpPr>
            <p:cNvPr id="108" name="TextBox 107">
              <a:extLst>
                <a:ext uri="{FF2B5EF4-FFF2-40B4-BE49-F238E27FC236}">
                  <a16:creationId xmlns:a16="http://schemas.microsoft.com/office/drawing/2014/main" id="{2ED6A60D-D187-6142-95D6-173A8F77EAF0}"/>
                </a:ext>
              </a:extLst>
            </p:cNvPr>
            <p:cNvSpPr txBox="1"/>
            <p:nvPr/>
          </p:nvSpPr>
          <p:spPr>
            <a:xfrm>
              <a:off x="5074111" y="1733283"/>
              <a:ext cx="2301508" cy="338554"/>
            </a:xfrm>
            <a:prstGeom prst="rect">
              <a:avLst/>
            </a:prstGeom>
            <a:noFill/>
          </p:spPr>
          <p:txBody>
            <a:bodyPr wrap="square" rtlCol="0">
              <a:spAutoFit/>
            </a:bodyPr>
            <a:lstStyle/>
            <a:p>
              <a:r>
                <a:rPr lang="es-ES" sz="1600" b="1" dirty="0"/>
                <a:t>Comparación con oseltamivir</a:t>
              </a:r>
              <a:endParaRPr lang="es-ES" sz="1500" b="1" dirty="0"/>
            </a:p>
          </p:txBody>
        </p:sp>
      </p:grpSp>
      <p:sp>
        <p:nvSpPr>
          <p:cNvPr id="110" name="Rounded Rectangle 109">
            <a:extLst>
              <a:ext uri="{FF2B5EF4-FFF2-40B4-BE49-F238E27FC236}">
                <a16:creationId xmlns:a16="http://schemas.microsoft.com/office/drawing/2014/main" id="{D408BB89-59C7-0D4C-97BE-80BEFDF28C77}"/>
              </a:ext>
            </a:extLst>
          </p:cNvPr>
          <p:cNvSpPr/>
          <p:nvPr/>
        </p:nvSpPr>
        <p:spPr>
          <a:xfrm>
            <a:off x="803537" y="4936222"/>
            <a:ext cx="10652251" cy="1888647"/>
          </a:xfrm>
          <a:prstGeom prst="roundRect">
            <a:avLst/>
          </a:prstGeom>
          <a:noFill/>
          <a:ln w="22225">
            <a:solidFill>
              <a:schemeClr val="bg2">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2">
                  <a:lumMod val="25000"/>
                </a:schemeClr>
              </a:solidFill>
            </a:endParaRPr>
          </a:p>
        </p:txBody>
      </p:sp>
      <p:sp>
        <p:nvSpPr>
          <p:cNvPr id="112" name="TextBox 111">
            <a:extLst>
              <a:ext uri="{FF2B5EF4-FFF2-40B4-BE49-F238E27FC236}">
                <a16:creationId xmlns:a16="http://schemas.microsoft.com/office/drawing/2014/main" id="{B9053A9B-718A-EC42-B5E3-A8D50C67C0BC}"/>
              </a:ext>
            </a:extLst>
          </p:cNvPr>
          <p:cNvSpPr txBox="1"/>
          <p:nvPr/>
        </p:nvSpPr>
        <p:spPr>
          <a:xfrm>
            <a:off x="4413863" y="6493574"/>
            <a:ext cx="3728200" cy="369332"/>
          </a:xfrm>
          <a:prstGeom prst="rect">
            <a:avLst/>
          </a:prstGeom>
          <a:noFill/>
        </p:spPr>
        <p:txBody>
          <a:bodyPr wrap="none" rtlCol="0">
            <a:spAutoFit/>
          </a:bodyPr>
          <a:lstStyle/>
          <a:p>
            <a:r>
              <a:rPr lang="es-ES" b="1" dirty="0"/>
              <a:t>Pacientes con GRIPE confirmada</a:t>
            </a:r>
          </a:p>
        </p:txBody>
      </p:sp>
      <p:pic>
        <p:nvPicPr>
          <p:cNvPr id="19" name="Picture 18" descr="Shape&#10;&#10;Description automatically generated with low confidence">
            <a:extLst>
              <a:ext uri="{FF2B5EF4-FFF2-40B4-BE49-F238E27FC236}">
                <a16:creationId xmlns:a16="http://schemas.microsoft.com/office/drawing/2014/main" id="{C6617597-64B1-3240-97B1-C1901F2A154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3730" y="5143075"/>
            <a:ext cx="601261" cy="601261"/>
          </a:xfrm>
          <a:prstGeom prst="rect">
            <a:avLst/>
          </a:prstGeom>
        </p:spPr>
      </p:pic>
      <p:pic>
        <p:nvPicPr>
          <p:cNvPr id="115" name="Picture 114" descr="Shape&#10;&#10;Description automatically generated with low confidence">
            <a:extLst>
              <a:ext uri="{FF2B5EF4-FFF2-40B4-BE49-F238E27FC236}">
                <a16:creationId xmlns:a16="http://schemas.microsoft.com/office/drawing/2014/main" id="{F52B941E-08D5-6D4F-9994-B1282A12E41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92981" y="5141752"/>
            <a:ext cx="601261" cy="601261"/>
          </a:xfrm>
          <a:prstGeom prst="rect">
            <a:avLst/>
          </a:prstGeom>
        </p:spPr>
      </p:pic>
      <p:pic>
        <p:nvPicPr>
          <p:cNvPr id="116" name="Graphic 31" descr="Lungs with solid fill">
            <a:extLst>
              <a:ext uri="{FF2B5EF4-FFF2-40B4-BE49-F238E27FC236}">
                <a16:creationId xmlns:a16="http://schemas.microsoft.com/office/drawing/2014/main" id="{CFD11E2D-AD21-154F-B98A-16F4806B959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33988" y="5097874"/>
            <a:ext cx="649602" cy="703876"/>
          </a:xfrm>
          <a:prstGeom prst="rect">
            <a:avLst/>
          </a:prstGeom>
        </p:spPr>
      </p:pic>
      <p:sp>
        <p:nvSpPr>
          <p:cNvPr id="69" name="TextBox 68">
            <a:extLst>
              <a:ext uri="{FF2B5EF4-FFF2-40B4-BE49-F238E27FC236}">
                <a16:creationId xmlns:a16="http://schemas.microsoft.com/office/drawing/2014/main" id="{AD82BCED-226B-0448-B8FC-891B5F6E3209}"/>
              </a:ext>
            </a:extLst>
          </p:cNvPr>
          <p:cNvSpPr txBox="1"/>
          <p:nvPr/>
        </p:nvSpPr>
        <p:spPr>
          <a:xfrm>
            <a:off x="4414132" y="2655973"/>
            <a:ext cx="3700980" cy="738664"/>
          </a:xfrm>
          <a:prstGeom prst="rect">
            <a:avLst/>
          </a:prstGeom>
          <a:noFill/>
        </p:spPr>
        <p:txBody>
          <a:bodyPr wrap="square" rtlCol="0">
            <a:spAutoFit/>
          </a:bodyPr>
          <a:lstStyle/>
          <a:p>
            <a:pPr algn="ctr"/>
            <a:r>
              <a:rPr lang="es-ES" sz="1400" b="1" dirty="0"/>
              <a:t>Pacientes con NAC (sin sospecha de SARS-CoV-2/gripe/neumonía por Pneumocystis/tuberculosis)</a:t>
            </a:r>
          </a:p>
        </p:txBody>
      </p:sp>
      <p:grpSp>
        <p:nvGrpSpPr>
          <p:cNvPr id="7" name="Group 6"/>
          <p:cNvGrpSpPr/>
          <p:nvPr/>
        </p:nvGrpSpPr>
        <p:grpSpPr>
          <a:xfrm>
            <a:off x="4547129" y="1429068"/>
            <a:ext cx="3550350" cy="1420915"/>
            <a:chOff x="7960889" y="1429068"/>
            <a:chExt cx="3550350" cy="1420915"/>
          </a:xfrm>
        </p:grpSpPr>
        <p:grpSp>
          <p:nvGrpSpPr>
            <p:cNvPr id="70" name="Group 69">
              <a:extLst>
                <a:ext uri="{FF2B5EF4-FFF2-40B4-BE49-F238E27FC236}">
                  <a16:creationId xmlns:a16="http://schemas.microsoft.com/office/drawing/2014/main" id="{D8AFADE8-6D42-8141-AD4C-AE9A461943B3}"/>
                </a:ext>
              </a:extLst>
            </p:cNvPr>
            <p:cNvGrpSpPr/>
            <p:nvPr/>
          </p:nvGrpSpPr>
          <p:grpSpPr>
            <a:xfrm>
              <a:off x="7960889" y="1435183"/>
              <a:ext cx="3550350" cy="1414800"/>
              <a:chOff x="8003238" y="1576210"/>
              <a:chExt cx="3550350" cy="1414800"/>
            </a:xfrm>
          </p:grpSpPr>
          <p:sp>
            <p:nvSpPr>
              <p:cNvPr id="71" name="Rounded Rectangle 70">
                <a:extLst>
                  <a:ext uri="{FF2B5EF4-FFF2-40B4-BE49-F238E27FC236}">
                    <a16:creationId xmlns:a16="http://schemas.microsoft.com/office/drawing/2014/main" id="{83BAD84E-273B-D34E-8FCE-57CB4D80DBB1}"/>
                  </a:ext>
                </a:extLst>
              </p:cNvPr>
              <p:cNvSpPr/>
              <p:nvPr/>
            </p:nvSpPr>
            <p:spPr>
              <a:xfrm>
                <a:off x="8003238" y="1576210"/>
                <a:ext cx="3393651" cy="1414800"/>
              </a:xfrm>
              <a:prstGeom prst="roundRect">
                <a:avLst/>
              </a:prstGeom>
              <a:solidFill>
                <a:schemeClr val="accent1">
                  <a:lumMod val="75000"/>
                  <a:alpha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2" name="Rounded Rectangle 71">
                <a:extLst>
                  <a:ext uri="{FF2B5EF4-FFF2-40B4-BE49-F238E27FC236}">
                    <a16:creationId xmlns:a16="http://schemas.microsoft.com/office/drawing/2014/main" id="{CD4C8879-9A8B-9743-80DA-1F684C8A8F64}"/>
                  </a:ext>
                </a:extLst>
              </p:cNvPr>
              <p:cNvSpPr/>
              <p:nvPr/>
            </p:nvSpPr>
            <p:spPr>
              <a:xfrm>
                <a:off x="8692614" y="2273674"/>
                <a:ext cx="1116000" cy="648000"/>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s-ES" sz="1200" b="1" dirty="0">
                    <a:solidFill>
                      <a:schemeClr val="bg1"/>
                    </a:solidFill>
                  </a:rPr>
                  <a:t>Dexametasona</a:t>
                </a:r>
                <a:endParaRPr lang="es-ES" sz="1400" b="1" dirty="0">
                  <a:solidFill>
                    <a:schemeClr val="bg1"/>
                  </a:solidFill>
                </a:endParaRPr>
              </a:p>
            </p:txBody>
          </p:sp>
          <p:sp>
            <p:nvSpPr>
              <p:cNvPr id="73" name="Rounded Rectangle 72">
                <a:extLst>
                  <a:ext uri="{FF2B5EF4-FFF2-40B4-BE49-F238E27FC236}">
                    <a16:creationId xmlns:a16="http://schemas.microsoft.com/office/drawing/2014/main" id="{58EC706C-402F-CE45-BC22-6FC4D5FB6E15}"/>
                  </a:ext>
                </a:extLst>
              </p:cNvPr>
              <p:cNvSpPr/>
              <p:nvPr/>
            </p:nvSpPr>
            <p:spPr>
              <a:xfrm>
                <a:off x="10154872" y="2256534"/>
                <a:ext cx="1116208" cy="648000"/>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s-ES" sz="1200" b="1" dirty="0">
                    <a:solidFill>
                      <a:schemeClr val="bg1"/>
                    </a:solidFill>
                  </a:rPr>
                  <a:t>Tratamiento habitual sin corticosteroides</a:t>
                </a:r>
              </a:p>
            </p:txBody>
          </p:sp>
          <p:sp>
            <p:nvSpPr>
              <p:cNvPr id="74" name="Oval 73">
                <a:extLst>
                  <a:ext uri="{FF2B5EF4-FFF2-40B4-BE49-F238E27FC236}">
                    <a16:creationId xmlns:a16="http://schemas.microsoft.com/office/drawing/2014/main" id="{622B9BA5-372F-B84C-99F9-5E062FD54087}"/>
                  </a:ext>
                </a:extLst>
              </p:cNvPr>
              <p:cNvSpPr/>
              <p:nvPr/>
            </p:nvSpPr>
            <p:spPr>
              <a:xfrm>
                <a:off x="8074653" y="2260867"/>
                <a:ext cx="560997" cy="550964"/>
              </a:xfrm>
              <a:prstGeom prst="ellips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t>M</a:t>
                </a:r>
              </a:p>
            </p:txBody>
          </p:sp>
          <p:sp>
            <p:nvSpPr>
              <p:cNvPr id="75" name="TextBox 74">
                <a:extLst>
                  <a:ext uri="{FF2B5EF4-FFF2-40B4-BE49-F238E27FC236}">
                    <a16:creationId xmlns:a16="http://schemas.microsoft.com/office/drawing/2014/main" id="{10968DC4-6CC1-714A-8E7F-F7B64C0FB3F3}"/>
                  </a:ext>
                </a:extLst>
              </p:cNvPr>
              <p:cNvSpPr txBox="1"/>
              <p:nvPr/>
            </p:nvSpPr>
            <p:spPr>
              <a:xfrm>
                <a:off x="9799575" y="2435333"/>
                <a:ext cx="422052" cy="338554"/>
              </a:xfrm>
              <a:prstGeom prst="rect">
                <a:avLst/>
              </a:prstGeom>
              <a:noFill/>
            </p:spPr>
            <p:txBody>
              <a:bodyPr wrap="square" rtlCol="0">
                <a:spAutoFit/>
              </a:bodyPr>
              <a:lstStyle/>
              <a:p>
                <a:r>
                  <a:rPr lang="es-ES" sz="1600" b="1" i="1" dirty="0"/>
                  <a:t>o</a:t>
                </a:r>
                <a:endParaRPr lang="es-ES" sz="1400" b="1" i="1" dirty="0"/>
              </a:p>
            </p:txBody>
          </p:sp>
          <p:sp>
            <p:nvSpPr>
              <p:cNvPr id="76" name="TextBox 75">
                <a:extLst>
                  <a:ext uri="{FF2B5EF4-FFF2-40B4-BE49-F238E27FC236}">
                    <a16:creationId xmlns:a16="http://schemas.microsoft.com/office/drawing/2014/main" id="{ECBA9FA1-20DC-A341-8CF4-2E97C762F7A3}"/>
                  </a:ext>
                </a:extLst>
              </p:cNvPr>
              <p:cNvSpPr txBox="1"/>
              <p:nvPr/>
            </p:nvSpPr>
            <p:spPr>
              <a:xfrm>
                <a:off x="8576816" y="1658721"/>
                <a:ext cx="2976772" cy="523220"/>
              </a:xfrm>
              <a:prstGeom prst="rect">
                <a:avLst/>
              </a:prstGeom>
              <a:noFill/>
            </p:spPr>
            <p:txBody>
              <a:bodyPr wrap="square" rtlCol="0">
                <a:spAutoFit/>
              </a:bodyPr>
              <a:lstStyle/>
              <a:p>
                <a:r>
                  <a:rPr lang="es-ES" sz="1400" b="1" dirty="0"/>
                  <a:t>Comparación de corticosteroides para la neumonía adquirida en la comunidad (NAC)</a:t>
                </a:r>
              </a:p>
            </p:txBody>
          </p:sp>
        </p:grpSp>
        <p:pic>
          <p:nvPicPr>
            <p:cNvPr id="78" name="Graphic 31" descr="Lungs with solid fill">
              <a:extLst>
                <a:ext uri="{FF2B5EF4-FFF2-40B4-BE49-F238E27FC236}">
                  <a16:creationId xmlns:a16="http://schemas.microsoft.com/office/drawing/2014/main" id="{CFD11E2D-AD21-154F-B98A-16F4806B959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983206" y="1429068"/>
              <a:ext cx="649602" cy="703876"/>
            </a:xfrm>
            <a:prstGeom prst="rect">
              <a:avLst/>
            </a:prstGeom>
          </p:spPr>
        </p:pic>
      </p:grpSp>
      <p:sp>
        <p:nvSpPr>
          <p:cNvPr id="68" name="Right Arrow 67"/>
          <p:cNvSpPr/>
          <p:nvPr/>
        </p:nvSpPr>
        <p:spPr>
          <a:xfrm>
            <a:off x="868948" y="3274393"/>
            <a:ext cx="3600000" cy="1620000"/>
          </a:xfrm>
          <a:prstGeom prst="rightArrow">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b="1" dirty="0">
              <a:solidFill>
                <a:schemeClr val="tx1"/>
              </a:solidFill>
            </a:endParaRPr>
          </a:p>
        </p:txBody>
      </p:sp>
      <p:sp>
        <p:nvSpPr>
          <p:cNvPr id="80" name="TextBox 79"/>
          <p:cNvSpPr txBox="1"/>
          <p:nvPr/>
        </p:nvSpPr>
        <p:spPr>
          <a:xfrm>
            <a:off x="857302" y="3655707"/>
            <a:ext cx="3415501" cy="738664"/>
          </a:xfrm>
          <a:prstGeom prst="rect">
            <a:avLst/>
          </a:prstGeom>
          <a:noFill/>
        </p:spPr>
        <p:txBody>
          <a:bodyPr wrap="square" rtlCol="0">
            <a:spAutoFit/>
          </a:bodyPr>
          <a:lstStyle/>
          <a:p>
            <a:r>
              <a:rPr lang="es-ES" sz="1400" b="1" dirty="0"/>
              <a:t>Datos iniciales recopilados, idoneidad determinada, aleatorización 1:1 en cada comparación adecuada.</a:t>
            </a:r>
          </a:p>
        </p:txBody>
      </p:sp>
      <p:sp>
        <p:nvSpPr>
          <p:cNvPr id="92" name="Right Arrow 91"/>
          <p:cNvSpPr/>
          <p:nvPr/>
        </p:nvSpPr>
        <p:spPr>
          <a:xfrm>
            <a:off x="7844142" y="3282142"/>
            <a:ext cx="3600000" cy="1620000"/>
          </a:xfrm>
          <a:prstGeom prst="rightArrow">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b="1" dirty="0">
              <a:solidFill>
                <a:schemeClr val="tx1"/>
              </a:solidFill>
            </a:endParaRPr>
          </a:p>
        </p:txBody>
      </p:sp>
      <p:sp>
        <p:nvSpPr>
          <p:cNvPr id="100" name="TextBox 99"/>
          <p:cNvSpPr txBox="1"/>
          <p:nvPr/>
        </p:nvSpPr>
        <p:spPr>
          <a:xfrm>
            <a:off x="7844142" y="3630422"/>
            <a:ext cx="4524389" cy="907941"/>
          </a:xfrm>
          <a:prstGeom prst="rect">
            <a:avLst/>
          </a:prstGeom>
          <a:noFill/>
        </p:spPr>
        <p:txBody>
          <a:bodyPr wrap="square" rtlCol="0">
            <a:spAutoFit/>
          </a:bodyPr>
          <a:lstStyle/>
          <a:p>
            <a:r>
              <a:rPr lang="es-ES" sz="1400" b="1" dirty="0"/>
              <a:t>Resultados a los 28 días y 6 meses</a:t>
            </a:r>
          </a:p>
          <a:p>
            <a:pPr marL="285750" indent="-285750">
              <a:buFont typeface="Arial" panose="020B0604020202020204" pitchFamily="34" charset="0"/>
              <a:buChar char="•"/>
            </a:pPr>
            <a:r>
              <a:rPr lang="es-ES" sz="1300" b="1" dirty="0"/>
              <a:t>Mortalidad</a:t>
            </a:r>
          </a:p>
          <a:p>
            <a:pPr marL="285750" indent="-285750">
              <a:buFont typeface="Arial" panose="020B0604020202020204" pitchFamily="34" charset="0"/>
              <a:buChar char="•"/>
            </a:pPr>
            <a:r>
              <a:rPr lang="es-ES" sz="1300" b="1" dirty="0"/>
              <a:t>Tiempo hasta el alta con vida</a:t>
            </a:r>
          </a:p>
          <a:p>
            <a:pPr marL="285750" indent="-285750">
              <a:buFont typeface="Arial" panose="020B0604020202020204" pitchFamily="34" charset="0"/>
              <a:buChar char="•"/>
            </a:pPr>
            <a:r>
              <a:rPr lang="es-ES" sz="1300" b="1" dirty="0"/>
              <a:t>Progresión a ventilación mecánica o muerte</a:t>
            </a:r>
          </a:p>
        </p:txBody>
      </p:sp>
      <p:sp>
        <p:nvSpPr>
          <p:cNvPr id="58" name="Rounded Rectangle 57">
            <a:extLst>
              <a:ext uri="{FF2B5EF4-FFF2-40B4-BE49-F238E27FC236}">
                <a16:creationId xmlns:a16="http://schemas.microsoft.com/office/drawing/2014/main" id="{38B586F1-F3FA-8C47-9702-A236829F5589}"/>
              </a:ext>
            </a:extLst>
          </p:cNvPr>
          <p:cNvSpPr/>
          <p:nvPr/>
        </p:nvSpPr>
        <p:spPr>
          <a:xfrm>
            <a:off x="4419396" y="1390072"/>
            <a:ext cx="3622632" cy="1889226"/>
          </a:xfrm>
          <a:prstGeom prst="roundRect">
            <a:avLst/>
          </a:prstGeom>
          <a:solidFill>
            <a:schemeClr val="bg1">
              <a:alpha val="90000"/>
            </a:schemeClr>
          </a:solidFill>
          <a:ln w="22225">
            <a:solidFill>
              <a:schemeClr val="bg2">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2">
                  <a:lumMod val="25000"/>
                </a:schemeClr>
              </a:solidFill>
            </a:endParaRPr>
          </a:p>
        </p:txBody>
      </p:sp>
      <p:sp>
        <p:nvSpPr>
          <p:cNvPr id="111" name="Title 1"/>
          <p:cNvSpPr txBox="1">
            <a:spLocks/>
          </p:cNvSpPr>
          <p:nvPr/>
        </p:nvSpPr>
        <p:spPr>
          <a:xfrm>
            <a:off x="611391" y="59174"/>
            <a:ext cx="809625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a:lstStyle>
          <a:p>
            <a:r>
              <a:rPr lang="es-ES" sz="3200" dirty="0"/>
              <a:t>Diseño de RECOVERY: </a:t>
            </a:r>
          </a:p>
          <a:p>
            <a:r>
              <a:rPr lang="es-ES" sz="3200" dirty="0"/>
              <a:t>Comparaciones de la gripe en la UE</a:t>
            </a:r>
          </a:p>
        </p:txBody>
      </p:sp>
    </p:spTree>
    <p:extLst>
      <p:ext uri="{BB962C8B-B14F-4D97-AF65-F5344CB8AC3E}">
        <p14:creationId xmlns:p14="http://schemas.microsoft.com/office/powerpoint/2010/main" val="30816070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67937" y="0"/>
            <a:ext cx="10515600" cy="1325563"/>
          </a:xfrm>
        </p:spPr>
        <p:txBody>
          <a:bodyPr>
            <a:normAutofit/>
          </a:bodyPr>
          <a:lstStyle/>
          <a:p>
            <a:r>
              <a:rPr lang="es-ES" sz="3600" dirty="0"/>
              <a:t>Criterios de admisión de RECOVERY</a:t>
            </a:r>
          </a:p>
        </p:txBody>
      </p:sp>
      <p:sp>
        <p:nvSpPr>
          <p:cNvPr id="6" name="Content Placeholder 5"/>
          <p:cNvSpPr>
            <a:spLocks noGrp="1"/>
          </p:cNvSpPr>
          <p:nvPr>
            <p:ph idx="1"/>
          </p:nvPr>
        </p:nvSpPr>
        <p:spPr>
          <a:xfrm>
            <a:off x="51289" y="1531357"/>
            <a:ext cx="12089421" cy="4786662"/>
          </a:xfrm>
        </p:spPr>
        <p:txBody>
          <a:bodyPr>
            <a:noAutofit/>
          </a:bodyPr>
          <a:lstStyle/>
          <a:p>
            <a:pPr marL="514350" indent="-514350">
              <a:spcBef>
                <a:spcPts val="600"/>
              </a:spcBef>
              <a:buFont typeface="+mj-lt"/>
              <a:buAutoNum type="arabicPeriod"/>
            </a:pPr>
            <a:r>
              <a:rPr lang="es-ES" sz="1800" dirty="0"/>
              <a:t>Pacientes hospitalizados de ≥18 años</a:t>
            </a:r>
          </a:p>
          <a:p>
            <a:pPr marL="514350" indent="-514350">
              <a:spcBef>
                <a:spcPts val="600"/>
              </a:spcBef>
              <a:buFont typeface="+mj-lt"/>
              <a:buAutoNum type="arabicPeriod"/>
            </a:pPr>
            <a:r>
              <a:rPr lang="es-ES" sz="1800" dirty="0"/>
              <a:t>Síndrome de neumonía, por ejemplo:</a:t>
            </a:r>
          </a:p>
          <a:p>
            <a:pPr marL="914400" lvl="1" indent="-457200">
              <a:buFont typeface="+mj-lt"/>
              <a:buAutoNum type="alphaLcPeriod"/>
            </a:pPr>
            <a:r>
              <a:rPr lang="es-ES" sz="1800" dirty="0"/>
              <a:t>Síntomas típicos de una nueva infección de las vías respiratorias (tos, dificultad respiratoria, fiebre, etc.); y</a:t>
            </a:r>
          </a:p>
          <a:p>
            <a:pPr marL="914400" lvl="1" indent="-457200">
              <a:buFont typeface="+mj-lt"/>
              <a:buAutoNum type="alphaLcPeriod"/>
            </a:pPr>
            <a:r>
              <a:rPr lang="es-ES" sz="1800" dirty="0"/>
              <a:t>Evidencia objetiva de enfermedad pulmonar aguda (por ejemplo, cambios en las radiografías/TC/Ultrasonido, hipoxia o examen clínico); y</a:t>
            </a:r>
          </a:p>
          <a:p>
            <a:pPr marL="914400" lvl="1" indent="-457200">
              <a:buFont typeface="+mj-lt"/>
              <a:buAutoNum type="alphaLcPeriod"/>
            </a:pPr>
            <a:r>
              <a:rPr lang="es-ES" sz="1800" dirty="0"/>
              <a:t>Causas alternativas consideradas improbables o excluidas (por ejemplo, insuficiencia cardíaca)</a:t>
            </a:r>
          </a:p>
          <a:p>
            <a:pPr marL="457200" lvl="1" indent="0">
              <a:spcBef>
                <a:spcPts val="0"/>
              </a:spcBef>
              <a:buNone/>
            </a:pPr>
            <a:r>
              <a:rPr lang="es-ES" sz="1800" i="1" dirty="0"/>
              <a:t>Sin embargo, el diagnóstico es clínico según la opinión del médico responsable (estos criterios son orientativos)</a:t>
            </a:r>
          </a:p>
          <a:p>
            <a:pPr marL="457200" lvl="1" indent="0">
              <a:spcBef>
                <a:spcPts val="0"/>
              </a:spcBef>
              <a:buNone/>
            </a:pPr>
            <a:r>
              <a:rPr lang="es-ES" sz="1600" b="1" dirty="0"/>
              <a:t>Nota: El tratamiento de una infección bacteriana secundaria no se considera criterio de exclusión si el investigador también sospecha que la gripe está contribuyendo a la enfermedad pulmonar del paciente.</a:t>
            </a:r>
            <a:endParaRPr lang="en-NL" sz="1600" dirty="0"/>
          </a:p>
          <a:p>
            <a:pPr marL="457200" lvl="1" indent="0">
              <a:spcBef>
                <a:spcPts val="0"/>
              </a:spcBef>
              <a:buNone/>
            </a:pPr>
            <a:endParaRPr lang="es-ES" sz="800" i="1" dirty="0"/>
          </a:p>
          <a:p>
            <a:pPr marL="514350" indent="-514350">
              <a:spcBef>
                <a:spcPts val="1800"/>
              </a:spcBef>
              <a:buFont typeface="+mj-lt"/>
              <a:buAutoNum type="arabicPeriod"/>
            </a:pPr>
            <a:r>
              <a:rPr lang="es-ES" sz="1800" dirty="0"/>
              <a:t>Uno de los siguientes diagnósticos:</a:t>
            </a:r>
            <a:endParaRPr lang="es-ES" sz="1800" dirty="0">
              <a:solidFill>
                <a:schemeClr val="bg1">
                  <a:lumMod val="75000"/>
                </a:schemeClr>
              </a:solidFill>
            </a:endParaRPr>
          </a:p>
          <a:p>
            <a:pPr marL="914400" lvl="1" indent="-457200">
              <a:buFont typeface="+mj-lt"/>
              <a:buAutoNum type="alphaLcPeriod"/>
            </a:pPr>
            <a:r>
              <a:rPr lang="es-ES" sz="1800" b="1" dirty="0"/>
              <a:t>Infección confirmada por Influenza A o B  </a:t>
            </a:r>
          </a:p>
          <a:p>
            <a:pPr marL="914400" lvl="1" indent="-457200">
              <a:buFont typeface="+mj-lt"/>
              <a:buAutoNum type="alphaLcPeriod"/>
            </a:pPr>
            <a:r>
              <a:rPr lang="es-ES" sz="1800" dirty="0">
                <a:solidFill>
                  <a:schemeClr val="bg1">
                    <a:lumMod val="75000"/>
                  </a:schemeClr>
                </a:solidFill>
              </a:rPr>
              <a:t>Neumonía adquirida en la comunidad con antibióticos planificados (sin sospecha de COVID-19/gripe/Neumonía por Pneumocystis/Tuberculosis)</a:t>
            </a:r>
          </a:p>
          <a:p>
            <a:pPr marL="457200" indent="-457200">
              <a:spcBef>
                <a:spcPts val="600"/>
              </a:spcBef>
              <a:buFont typeface="+mj-lt"/>
              <a:buAutoNum type="arabicPeriod"/>
            </a:pPr>
            <a:r>
              <a:rPr lang="es-ES" sz="1800" dirty="0"/>
              <a:t>Sin antecedentes médicos que pudieran poner en riesgo al paciente en caso de participar</a:t>
            </a:r>
          </a:p>
          <a:p>
            <a:pPr marL="457200" indent="-457200">
              <a:spcBef>
                <a:spcPts val="600"/>
              </a:spcBef>
              <a:buFont typeface="+mj-lt"/>
              <a:buAutoNum type="arabicPeriod"/>
            </a:pPr>
            <a:r>
              <a:rPr lang="es-ES" sz="1800" dirty="0"/>
              <a:t>El médico que le atiende no cree que esté indicado o contraindicado un tratamiento específico para el ensayo</a:t>
            </a:r>
          </a:p>
        </p:txBody>
      </p:sp>
    </p:spTree>
    <p:extLst>
      <p:ext uri="{BB962C8B-B14F-4D97-AF65-F5344CB8AC3E}">
        <p14:creationId xmlns:p14="http://schemas.microsoft.com/office/powerpoint/2010/main" val="27020344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GB" dirty="0"/>
          </a:p>
        </p:txBody>
      </p:sp>
      <p:sp>
        <p:nvSpPr>
          <p:cNvPr id="6" name="Text Placeholder 5"/>
          <p:cNvSpPr>
            <a:spLocks noGrp="1"/>
          </p:cNvSpPr>
          <p:nvPr>
            <p:ph type="body" idx="1"/>
          </p:nvPr>
        </p:nvSpPr>
        <p:spPr/>
        <p:txBody>
          <a:bodyPr/>
          <a:lstStyle/>
          <a:p>
            <a:r>
              <a:rPr lang="es-ES" dirty="0"/>
              <a:t>BALOXAVIR MARBOXIL (XOFLUZA)</a:t>
            </a:r>
          </a:p>
        </p:txBody>
      </p:sp>
    </p:spTree>
    <p:extLst>
      <p:ext uri="{BB962C8B-B14F-4D97-AF65-F5344CB8AC3E}">
        <p14:creationId xmlns:p14="http://schemas.microsoft.com/office/powerpoint/2010/main" val="20816297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75E045E-5FD0-4BAD-B170-15E95FC815E0}"/>
              </a:ext>
            </a:extLst>
          </p:cNvPr>
          <p:cNvSpPr>
            <a:spLocks noGrp="1"/>
          </p:cNvSpPr>
          <p:nvPr>
            <p:ph type="title"/>
          </p:nvPr>
        </p:nvSpPr>
        <p:spPr>
          <a:xfrm>
            <a:off x="838200" y="-2998"/>
            <a:ext cx="10515600" cy="1325563"/>
          </a:xfrm>
        </p:spPr>
        <p:txBody>
          <a:bodyPr>
            <a:normAutofit/>
          </a:bodyPr>
          <a:lstStyle/>
          <a:p>
            <a:r>
              <a:rPr lang="nl-NL" sz="3200" dirty="0" err="1"/>
              <a:t>Baloxavir</a:t>
            </a:r>
            <a:r>
              <a:rPr lang="nl-NL" sz="3200" dirty="0"/>
              <a:t> </a:t>
            </a:r>
            <a:br>
              <a:rPr lang="nl-NL" sz="3200" dirty="0"/>
            </a:br>
            <a:r>
              <a:rPr lang="es-ES" sz="3200" dirty="0"/>
              <a:t>Antecedentes</a:t>
            </a:r>
            <a:endParaRPr lang="nl-NL" sz="3200" dirty="0"/>
          </a:p>
        </p:txBody>
      </p:sp>
      <p:sp>
        <p:nvSpPr>
          <p:cNvPr id="3" name="Tijdelijke aanduiding voor inhoud 2">
            <a:extLst>
              <a:ext uri="{FF2B5EF4-FFF2-40B4-BE49-F238E27FC236}">
                <a16:creationId xmlns:a16="http://schemas.microsoft.com/office/drawing/2014/main" id="{F4CCBE30-8CE0-4075-216C-F7B129534A17}"/>
              </a:ext>
            </a:extLst>
          </p:cNvPr>
          <p:cNvSpPr>
            <a:spLocks noGrp="1"/>
          </p:cNvSpPr>
          <p:nvPr>
            <p:ph idx="1"/>
          </p:nvPr>
        </p:nvSpPr>
        <p:spPr/>
        <p:txBody>
          <a:bodyPr>
            <a:normAutofit fontScale="85000" lnSpcReduction="20000"/>
          </a:bodyPr>
          <a:lstStyle/>
          <a:p>
            <a:r>
              <a:rPr lang="es-ES" dirty="0" err="1"/>
              <a:t>Baloxavir</a:t>
            </a:r>
            <a:r>
              <a:rPr lang="es-ES" dirty="0"/>
              <a:t> </a:t>
            </a:r>
            <a:r>
              <a:rPr lang="es-ES" dirty="0" err="1"/>
              <a:t>marboxil</a:t>
            </a:r>
            <a:r>
              <a:rPr lang="es-ES" dirty="0"/>
              <a:t> ("</a:t>
            </a:r>
            <a:r>
              <a:rPr lang="es-ES" dirty="0" err="1"/>
              <a:t>baloxavir</a:t>
            </a:r>
            <a:r>
              <a:rPr lang="es-ES" dirty="0"/>
              <a:t>") es un antiviral relativamente nuevo contra la gripe, actualmente autorizado en EE.UU., Japón, Australia, la UE y el Reino Unido para el tratamiento de gripe no complicada y para profilaxis </a:t>
            </a:r>
            <a:r>
              <a:rPr lang="es-ES" dirty="0" err="1"/>
              <a:t>posexposición</a:t>
            </a:r>
            <a:r>
              <a:rPr lang="es-ES" dirty="0"/>
              <a:t>. </a:t>
            </a:r>
          </a:p>
          <a:p>
            <a:endParaRPr lang="en-NL" dirty="0"/>
          </a:p>
          <a:p>
            <a:r>
              <a:rPr lang="es-ES" dirty="0"/>
              <a:t>Actúa como inhibidor de la endonucleasa dependiente de </a:t>
            </a:r>
            <a:r>
              <a:rPr lang="es-ES" dirty="0" err="1"/>
              <a:t>cap</a:t>
            </a:r>
            <a:r>
              <a:rPr lang="es-ES" dirty="0"/>
              <a:t> (ECD). La ECD roba el </a:t>
            </a:r>
            <a:r>
              <a:rPr lang="es-ES" dirty="0" err="1"/>
              <a:t>cap</a:t>
            </a:r>
            <a:r>
              <a:rPr lang="es-ES" dirty="0"/>
              <a:t> del ARNm huésped para permitir la transcripción del genoma viral; de este modo, </a:t>
            </a:r>
            <a:r>
              <a:rPr lang="es-ES" dirty="0" err="1"/>
              <a:t>baloxavir</a:t>
            </a:r>
            <a:r>
              <a:rPr lang="es-ES" dirty="0"/>
              <a:t> interfiere en la replicación viral.</a:t>
            </a:r>
          </a:p>
          <a:p>
            <a:endParaRPr lang="en-NL" dirty="0"/>
          </a:p>
          <a:p>
            <a:r>
              <a:rPr lang="es-ES" dirty="0"/>
              <a:t>Reduce la carga viral más rápidamente que los inhibidores de la neuraminidasa, pero pueden producirse mutaciones de resistencia con mayor frecuencia durante el tratamiento.</a:t>
            </a:r>
          </a:p>
          <a:p>
            <a:endParaRPr lang="en-NL" dirty="0"/>
          </a:p>
          <a:p>
            <a:r>
              <a:rPr lang="es-ES" dirty="0"/>
              <a:t>Su mecanismo de acción es independiente de los inhibidores de la neuraminidasa (</a:t>
            </a:r>
            <a:r>
              <a:rPr lang="es-ES" dirty="0" err="1"/>
              <a:t>NAIs</a:t>
            </a:r>
            <a:r>
              <a:rPr lang="es-ES" dirty="0"/>
              <a:t>), por lo que ambos medicamentos pueden tener efectos aditivos.</a:t>
            </a:r>
            <a:endParaRPr lang="en-NL" dirty="0"/>
          </a:p>
          <a:p>
            <a:endParaRPr lang="nl-NL" dirty="0"/>
          </a:p>
        </p:txBody>
      </p:sp>
    </p:spTree>
    <p:extLst>
      <p:ext uri="{BB962C8B-B14F-4D97-AF65-F5344CB8AC3E}">
        <p14:creationId xmlns:p14="http://schemas.microsoft.com/office/powerpoint/2010/main" val="23184685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F05BB24-19AF-26DF-A42C-0888D6A3159C}"/>
              </a:ext>
            </a:extLst>
          </p:cNvPr>
          <p:cNvSpPr>
            <a:spLocks noGrp="1"/>
          </p:cNvSpPr>
          <p:nvPr>
            <p:ph type="title"/>
          </p:nvPr>
        </p:nvSpPr>
        <p:spPr>
          <a:xfrm>
            <a:off x="838200" y="-2998"/>
            <a:ext cx="10515600" cy="1325563"/>
          </a:xfrm>
        </p:spPr>
        <p:txBody>
          <a:bodyPr>
            <a:normAutofit/>
          </a:bodyPr>
          <a:lstStyle/>
          <a:p>
            <a:r>
              <a:rPr lang="nl-NL" sz="3200" dirty="0" err="1"/>
              <a:t>Baloxavir</a:t>
            </a:r>
            <a:r>
              <a:rPr lang="nl-NL" sz="3200" dirty="0"/>
              <a:t> </a:t>
            </a:r>
            <a:br>
              <a:rPr lang="nl-NL" sz="3200" dirty="0"/>
            </a:br>
            <a:r>
              <a:rPr lang="es-ES" sz="3200" dirty="0"/>
              <a:t>Antecedentes</a:t>
            </a:r>
            <a:endParaRPr lang="nl-NL" sz="3200" dirty="0"/>
          </a:p>
        </p:txBody>
      </p:sp>
      <p:sp>
        <p:nvSpPr>
          <p:cNvPr id="3" name="Tijdelijke aanduiding voor inhoud 2">
            <a:extLst>
              <a:ext uri="{FF2B5EF4-FFF2-40B4-BE49-F238E27FC236}">
                <a16:creationId xmlns:a16="http://schemas.microsoft.com/office/drawing/2014/main" id="{4A132523-F724-4EC6-4220-202D7E34E8BB}"/>
              </a:ext>
            </a:extLst>
          </p:cNvPr>
          <p:cNvSpPr>
            <a:spLocks noGrp="1"/>
          </p:cNvSpPr>
          <p:nvPr>
            <p:ph idx="1"/>
          </p:nvPr>
        </p:nvSpPr>
        <p:spPr>
          <a:xfrm>
            <a:off x="504201" y="1505445"/>
            <a:ext cx="11177899" cy="4580078"/>
          </a:xfrm>
        </p:spPr>
        <p:txBody>
          <a:bodyPr/>
          <a:lstStyle/>
          <a:p>
            <a:r>
              <a:rPr lang="es-ES" sz="2400" dirty="0"/>
              <a:t>Tanto el </a:t>
            </a:r>
            <a:r>
              <a:rPr lang="es-ES" sz="2400" dirty="0" err="1"/>
              <a:t>baloxavir</a:t>
            </a:r>
            <a:r>
              <a:rPr lang="es-ES" sz="2400" dirty="0"/>
              <a:t> como el oseltamivir han mostrado reducir la duración de los síntomas de la gripe no complicada en ~1 día, si se inicia el tratamiento dentro de las 48 horas a partir de la aparición de los síntomas.</a:t>
            </a:r>
            <a:endParaRPr lang="en-NL" sz="2400" dirty="0"/>
          </a:p>
          <a:p>
            <a:r>
              <a:rPr lang="es-ES" sz="2400" dirty="0"/>
              <a:t>Ninguno de ellos ha sido adecuadamente evaluado en ensayos clínicos aleatorizados en pacientes hospitalizados, ni en aquellos con una mayor duración de los síntomas.</a:t>
            </a:r>
            <a:endParaRPr lang="en-NL" sz="2400" dirty="0"/>
          </a:p>
          <a:p>
            <a:endParaRPr lang="nl-NL" dirty="0"/>
          </a:p>
        </p:txBody>
      </p:sp>
      <p:grpSp>
        <p:nvGrpSpPr>
          <p:cNvPr id="4" name="Group 3">
            <a:extLst>
              <a:ext uri="{FF2B5EF4-FFF2-40B4-BE49-F238E27FC236}">
                <a16:creationId xmlns:a16="http://schemas.microsoft.com/office/drawing/2014/main" id="{727F3E9C-3B8E-4514-8D88-D94774B180AF}"/>
              </a:ext>
            </a:extLst>
          </p:cNvPr>
          <p:cNvGrpSpPr>
            <a:grpSpLocks noChangeAspect="1"/>
          </p:cNvGrpSpPr>
          <p:nvPr/>
        </p:nvGrpSpPr>
        <p:grpSpPr>
          <a:xfrm>
            <a:off x="414174" y="3404632"/>
            <a:ext cx="8722051" cy="3428486"/>
            <a:chOff x="914400" y="2310504"/>
            <a:chExt cx="8735786" cy="3433885"/>
          </a:xfrm>
        </p:grpSpPr>
        <p:grpSp>
          <p:nvGrpSpPr>
            <p:cNvPr id="5" name="Group 4">
              <a:extLst>
                <a:ext uri="{FF2B5EF4-FFF2-40B4-BE49-F238E27FC236}">
                  <a16:creationId xmlns:a16="http://schemas.microsoft.com/office/drawing/2014/main" id="{7092BA97-4782-4B31-8949-16CD6C104E49}"/>
                </a:ext>
              </a:extLst>
            </p:cNvPr>
            <p:cNvGrpSpPr/>
            <p:nvPr/>
          </p:nvGrpSpPr>
          <p:grpSpPr>
            <a:xfrm>
              <a:off x="914400" y="2317012"/>
              <a:ext cx="8735786" cy="3427377"/>
              <a:chOff x="914400" y="3525339"/>
              <a:chExt cx="8404167" cy="3186786"/>
            </a:xfrm>
          </p:grpSpPr>
          <p:pic>
            <p:nvPicPr>
              <p:cNvPr id="11" name="Picture 10" descr="Chart, line chart&#10;&#10;Description automatically generated">
                <a:extLst>
                  <a:ext uri="{FF2B5EF4-FFF2-40B4-BE49-F238E27FC236}">
                    <a16:creationId xmlns:a16="http://schemas.microsoft.com/office/drawing/2014/main" id="{F5E7C21D-40F1-47AF-B61F-44BB72AD460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8546"/>
              <a:stretch/>
            </p:blipFill>
            <p:spPr>
              <a:xfrm>
                <a:off x="914400" y="3525339"/>
                <a:ext cx="8404167" cy="2908205"/>
              </a:xfrm>
              <a:prstGeom prst="rect">
                <a:avLst/>
              </a:prstGeom>
            </p:spPr>
          </p:pic>
          <p:sp>
            <p:nvSpPr>
              <p:cNvPr id="12" name="TextBox 11">
                <a:extLst>
                  <a:ext uri="{FF2B5EF4-FFF2-40B4-BE49-F238E27FC236}">
                    <a16:creationId xmlns:a16="http://schemas.microsoft.com/office/drawing/2014/main" id="{FB49C50E-C6E3-4414-B640-BB347E8EA083}"/>
                  </a:ext>
                </a:extLst>
              </p:cNvPr>
              <p:cNvSpPr txBox="1"/>
              <p:nvPr/>
            </p:nvSpPr>
            <p:spPr>
              <a:xfrm>
                <a:off x="4364068" y="6425953"/>
                <a:ext cx="2455167" cy="28617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400" b="0" i="0" u="none" strike="noStrike" cap="none" normalizeH="0" baseline="0" noProof="0">
                    <a:ln>
                      <a:noFill/>
                    </a:ln>
                    <a:solidFill>
                      <a:prstClr val="black"/>
                    </a:solidFill>
                    <a:uLnTx/>
                    <a:uFillTx/>
                    <a:latin typeface="Calibri" panose="020F0502020204030204"/>
                    <a:ea typeface="+mn-ea"/>
                    <a:cs typeface="+mn-cs"/>
                  </a:rPr>
                  <a:t>Tiempo desde el inicio del tratamiento (h)</a:t>
                </a:r>
              </a:p>
            </p:txBody>
          </p:sp>
        </p:grpSp>
        <p:cxnSp>
          <p:nvCxnSpPr>
            <p:cNvPr id="6" name="Straight Connector 5">
              <a:extLst>
                <a:ext uri="{FF2B5EF4-FFF2-40B4-BE49-F238E27FC236}">
                  <a16:creationId xmlns:a16="http://schemas.microsoft.com/office/drawing/2014/main" id="{7FA5804C-1F87-48C1-9E45-AFED2605FD04}"/>
                </a:ext>
              </a:extLst>
            </p:cNvPr>
            <p:cNvCxnSpPr>
              <a:cxnSpLocks/>
            </p:cNvCxnSpPr>
            <p:nvPr/>
          </p:nvCxnSpPr>
          <p:spPr>
            <a:xfrm>
              <a:off x="2073729" y="3795840"/>
              <a:ext cx="211455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73F2B2A0-6A33-42C4-9936-727EFC90A6BD}"/>
                </a:ext>
              </a:extLst>
            </p:cNvPr>
            <p:cNvCxnSpPr>
              <a:cxnSpLocks/>
            </p:cNvCxnSpPr>
            <p:nvPr/>
          </p:nvCxnSpPr>
          <p:spPr>
            <a:xfrm>
              <a:off x="4188279" y="3804560"/>
              <a:ext cx="0" cy="1399409"/>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A3D42A4C-ECCE-4157-BCFE-F43D055F014D}"/>
                </a:ext>
              </a:extLst>
            </p:cNvPr>
            <p:cNvCxnSpPr>
              <a:cxnSpLocks/>
            </p:cNvCxnSpPr>
            <p:nvPr/>
          </p:nvCxnSpPr>
          <p:spPr>
            <a:xfrm flipV="1">
              <a:off x="3763736" y="3804560"/>
              <a:ext cx="1" cy="1399409"/>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8C8766D4-D718-4F67-A461-F3219A18C7A2}"/>
                </a:ext>
              </a:extLst>
            </p:cNvPr>
            <p:cNvSpPr txBox="1"/>
            <p:nvPr/>
          </p:nvSpPr>
          <p:spPr>
            <a:xfrm>
              <a:off x="2402351" y="4602113"/>
              <a:ext cx="830703" cy="553998"/>
            </a:xfrm>
            <a:prstGeom prst="rect">
              <a:avLst/>
            </a:prstGeom>
            <a:solidFill>
              <a:schemeClr val="bg1"/>
            </a:solid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200" b="0" i="0" u="none" strike="noStrike" cap="none" normalizeH="0" baseline="0" noProof="0">
                  <a:ln>
                    <a:noFill/>
                  </a:ln>
                  <a:solidFill>
                    <a:prstClr val="black"/>
                  </a:solidFill>
                  <a:uLnTx/>
                  <a:uFillTx/>
                  <a:latin typeface="Calibri" panose="020F0502020204030204"/>
                  <a:ea typeface="+mn-ea"/>
                  <a:cs typeface="+mn-cs"/>
                </a:rPr>
                <a:t>Baloxavir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200" b="0" i="0" u="none" strike="noStrike" cap="none" normalizeH="0" baseline="0" noProof="0">
                  <a:ln>
                    <a:noFill/>
                  </a:ln>
                  <a:solidFill>
                    <a:prstClr val="black"/>
                  </a:solidFill>
                  <a:uLnTx/>
                  <a:uFillTx/>
                  <a:latin typeface="Calibri" panose="020F0502020204030204"/>
                  <a:ea typeface="+mn-ea"/>
                  <a:cs typeface="+mn-cs"/>
                </a:rPr>
                <a:t>Placebo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200" b="0" i="0" u="none" strike="noStrike" cap="none" normalizeH="0" baseline="0" noProof="0">
                  <a:ln>
                    <a:noFill/>
                  </a:ln>
                  <a:solidFill>
                    <a:prstClr val="black"/>
                  </a:solidFill>
                  <a:uLnTx/>
                  <a:uFillTx/>
                  <a:latin typeface="Calibri" panose="020F0502020204030204"/>
                  <a:ea typeface="+mn-ea"/>
                  <a:cs typeface="+mn-cs"/>
                </a:rPr>
                <a:t>Oseltamivir</a:t>
              </a:r>
            </a:p>
          </p:txBody>
        </p:sp>
        <p:sp>
          <p:nvSpPr>
            <p:cNvPr id="10" name="TextBox 9">
              <a:extLst>
                <a:ext uri="{FF2B5EF4-FFF2-40B4-BE49-F238E27FC236}">
                  <a16:creationId xmlns:a16="http://schemas.microsoft.com/office/drawing/2014/main" id="{8766E570-3D4E-4EB1-B616-FCC1A613FA26}"/>
                </a:ext>
              </a:extLst>
            </p:cNvPr>
            <p:cNvSpPr txBox="1"/>
            <p:nvPr/>
          </p:nvSpPr>
          <p:spPr>
            <a:xfrm rot="16200000">
              <a:off x="282592" y="3573378"/>
              <a:ext cx="2741191" cy="215444"/>
            </a:xfrm>
            <a:prstGeom prst="rect">
              <a:avLst/>
            </a:prstGeom>
            <a:solidFill>
              <a:schemeClr val="bg1"/>
            </a:solid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400" b="0" i="0" u="none" strike="noStrike" cap="none" normalizeH="0" baseline="0" noProof="0">
                  <a:ln>
                    <a:noFill/>
                  </a:ln>
                  <a:solidFill>
                    <a:prstClr val="black"/>
                  </a:solidFill>
                  <a:uLnTx/>
                  <a:uFillTx/>
                  <a:latin typeface="Calibri" panose="020F0502020204030204"/>
                  <a:ea typeface="+mn-ea"/>
                  <a:cs typeface="+mn-cs"/>
                </a:rPr>
                <a:t>% sin mejora de los síntomas</a:t>
              </a:r>
            </a:p>
          </p:txBody>
        </p:sp>
      </p:grpSp>
      <p:sp>
        <p:nvSpPr>
          <p:cNvPr id="13" name="TextBox 13">
            <a:extLst>
              <a:ext uri="{FF2B5EF4-FFF2-40B4-BE49-F238E27FC236}">
                <a16:creationId xmlns:a16="http://schemas.microsoft.com/office/drawing/2014/main" id="{B437CF65-D123-42EB-B77D-67AF1E1187B8}"/>
              </a:ext>
            </a:extLst>
          </p:cNvPr>
          <p:cNvSpPr txBox="1"/>
          <p:nvPr/>
        </p:nvSpPr>
        <p:spPr>
          <a:xfrm>
            <a:off x="2493219" y="3432443"/>
            <a:ext cx="7205562" cy="338554"/>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600" b="1" i="0" u="none" strike="noStrike" cap="none" normalizeH="0" baseline="0" noProof="0">
                <a:ln>
                  <a:noFill/>
                </a:ln>
                <a:solidFill>
                  <a:prstClr val="black"/>
                </a:solidFill>
                <a:uLnTx/>
                <a:uFillTx/>
                <a:latin typeface="Calibri" panose="020F0502020204030204"/>
                <a:ea typeface="+mn-ea"/>
                <a:cs typeface="+mn-cs"/>
              </a:rPr>
              <a:t>Effect of antivirals on influenza symptoms in uncomplicated infection (outpatients)</a:t>
            </a:r>
          </a:p>
        </p:txBody>
      </p:sp>
      <p:sp>
        <p:nvSpPr>
          <p:cNvPr id="14" name="TextBox 12">
            <a:extLst>
              <a:ext uri="{FF2B5EF4-FFF2-40B4-BE49-F238E27FC236}">
                <a16:creationId xmlns:a16="http://schemas.microsoft.com/office/drawing/2014/main" id="{ADC754C0-F070-4D10-A39A-31C4D0AA21B5}"/>
              </a:ext>
            </a:extLst>
          </p:cNvPr>
          <p:cNvSpPr txBox="1"/>
          <p:nvPr/>
        </p:nvSpPr>
        <p:spPr>
          <a:xfrm>
            <a:off x="9414789" y="6245765"/>
            <a:ext cx="3220306"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0" lang="es-ES" sz="1200" b="0" i="0" u="none" strike="noStrike" cap="none" normalizeH="0" baseline="0" noProof="0">
                <a:ln>
                  <a:noFill/>
                </a:ln>
                <a:solidFill>
                  <a:prstClr val="black"/>
                </a:solidFill>
                <a:uLnTx/>
                <a:uFillTx/>
                <a:latin typeface="Calibri" panose="020F0502020204030204"/>
                <a:ea typeface="+mn-ea"/>
                <a:cs typeface="+mn-cs"/>
              </a:rPr>
              <a:t>Ison MG et al. Lancet Infect Dis. 2020 Oct;20(10):1204-1214. PMID32526195</a:t>
            </a:r>
          </a:p>
        </p:txBody>
      </p:sp>
    </p:spTree>
    <p:extLst>
      <p:ext uri="{BB962C8B-B14F-4D97-AF65-F5344CB8AC3E}">
        <p14:creationId xmlns:p14="http://schemas.microsoft.com/office/powerpoint/2010/main" val="38410181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7E5CA4-BF8D-86AB-6443-EDAE0AAF0393}"/>
              </a:ext>
            </a:extLst>
          </p:cNvPr>
          <p:cNvSpPr>
            <a:spLocks noGrp="1"/>
          </p:cNvSpPr>
          <p:nvPr>
            <p:ph type="title"/>
          </p:nvPr>
        </p:nvSpPr>
        <p:spPr>
          <a:xfrm>
            <a:off x="838200" y="17322"/>
            <a:ext cx="10515600" cy="1325563"/>
          </a:xfrm>
        </p:spPr>
        <p:txBody>
          <a:bodyPr>
            <a:normAutofit/>
          </a:bodyPr>
          <a:lstStyle/>
          <a:p>
            <a:r>
              <a:rPr lang="nl-NL" sz="3200" dirty="0" err="1"/>
              <a:t>Baloxavir</a:t>
            </a:r>
            <a:r>
              <a:rPr lang="nl-NL" sz="3200" dirty="0"/>
              <a:t> </a:t>
            </a:r>
            <a:br>
              <a:rPr lang="nl-NL" sz="3200" dirty="0"/>
            </a:br>
            <a:r>
              <a:rPr lang="es-ES" sz="3200" dirty="0"/>
              <a:t>Antecedentes</a:t>
            </a:r>
            <a:endParaRPr lang="nl-NL" sz="3200" dirty="0"/>
          </a:p>
        </p:txBody>
      </p:sp>
      <p:sp>
        <p:nvSpPr>
          <p:cNvPr id="3" name="Tijdelijke aanduiding voor inhoud 2">
            <a:extLst>
              <a:ext uri="{FF2B5EF4-FFF2-40B4-BE49-F238E27FC236}">
                <a16:creationId xmlns:a16="http://schemas.microsoft.com/office/drawing/2014/main" id="{7C58D245-A811-EE0D-DA86-F036E9B6ACF1}"/>
              </a:ext>
            </a:extLst>
          </p:cNvPr>
          <p:cNvSpPr>
            <a:spLocks noGrp="1"/>
          </p:cNvSpPr>
          <p:nvPr>
            <p:ph idx="1"/>
          </p:nvPr>
        </p:nvSpPr>
        <p:spPr>
          <a:xfrm>
            <a:off x="504201" y="1505445"/>
            <a:ext cx="11177899" cy="4580078"/>
          </a:xfrm>
        </p:spPr>
        <p:txBody>
          <a:bodyPr>
            <a:normAutofit/>
          </a:bodyPr>
          <a:lstStyle/>
          <a:p>
            <a:r>
              <a:rPr lang="es-ES" sz="2000" dirty="0"/>
              <a:t>La evidencia en estudios aleatorizados para </a:t>
            </a:r>
            <a:r>
              <a:rPr lang="es-ES" sz="2000" dirty="0" err="1"/>
              <a:t>baloxavir</a:t>
            </a:r>
            <a:r>
              <a:rPr lang="es-ES" sz="2000" dirty="0"/>
              <a:t> en pacientes hospitalizados se limita al ensayo FLAGSTONE, realizado en 366 pacientes, que comparó </a:t>
            </a:r>
            <a:r>
              <a:rPr lang="es-ES" sz="2000" dirty="0" err="1"/>
              <a:t>baloxavir</a:t>
            </a:r>
            <a:r>
              <a:rPr lang="es-ES" sz="2000" dirty="0"/>
              <a:t> + oseltamivir frente a monoterapia con oseltamivir.</a:t>
            </a:r>
            <a:endParaRPr lang="en-NL" sz="2000" dirty="0"/>
          </a:p>
          <a:p>
            <a:r>
              <a:rPr lang="es-ES" sz="2000" dirty="0"/>
              <a:t>El estudio no demostró una reducción significativa en el tiempo hasta la mejoría clínica; sin embargo, no tuvo la potencia estadística suficiente para descartar posibles beneficios en otros desenlaces clínicos relevantes, como el tiempo hasta alcanzar la estabilidad clínica o la reducción de la mortalidad.</a:t>
            </a:r>
            <a:endParaRPr lang="en-NL" sz="2000" dirty="0"/>
          </a:p>
          <a:p>
            <a:r>
              <a:rPr lang="es-ES" sz="2000" dirty="0"/>
              <a:t>Existe cierta evidencia observacional en pacientes hospitalizados.</a:t>
            </a:r>
            <a:endParaRPr lang="nl-NL" sz="2200" dirty="0"/>
          </a:p>
        </p:txBody>
      </p:sp>
      <p:pic>
        <p:nvPicPr>
          <p:cNvPr id="4" name="Picture 14">
            <a:extLst>
              <a:ext uri="{FF2B5EF4-FFF2-40B4-BE49-F238E27FC236}">
                <a16:creationId xmlns:a16="http://schemas.microsoft.com/office/drawing/2014/main" id="{32D591FC-7B7E-4D25-80B0-23AB4B4DBED2}"/>
              </a:ext>
            </a:extLst>
          </p:cNvPr>
          <p:cNvPicPr>
            <a:picLocks noChangeAspect="1"/>
          </p:cNvPicPr>
          <p:nvPr/>
        </p:nvPicPr>
        <p:blipFill>
          <a:blip r:embed="rId2"/>
          <a:stretch>
            <a:fillRect/>
          </a:stretch>
        </p:blipFill>
        <p:spPr>
          <a:xfrm>
            <a:off x="1098273" y="3941187"/>
            <a:ext cx="7475773" cy="2802416"/>
          </a:xfrm>
          <a:prstGeom prst="rect">
            <a:avLst/>
          </a:prstGeom>
        </p:spPr>
      </p:pic>
      <p:sp>
        <p:nvSpPr>
          <p:cNvPr id="5" name="TextBox 12">
            <a:extLst>
              <a:ext uri="{FF2B5EF4-FFF2-40B4-BE49-F238E27FC236}">
                <a16:creationId xmlns:a16="http://schemas.microsoft.com/office/drawing/2014/main" id="{ADC754C0-F070-4D10-A39A-31C4D0AA21B5}"/>
              </a:ext>
            </a:extLst>
          </p:cNvPr>
          <p:cNvSpPr txBox="1"/>
          <p:nvPr/>
        </p:nvSpPr>
        <p:spPr>
          <a:xfrm>
            <a:off x="8883638" y="6194347"/>
            <a:ext cx="348510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0" lang="es-ES" sz="1200" b="0" i="0" u="none" strike="noStrike" cap="none" normalizeH="0" baseline="0" noProof="0">
                <a:ln>
                  <a:noFill/>
                </a:ln>
                <a:solidFill>
                  <a:prstClr val="black"/>
                </a:solidFill>
                <a:uLnTx/>
                <a:uFillTx/>
                <a:latin typeface="Calibri" panose="020F0502020204030204"/>
                <a:ea typeface="+mn-ea"/>
                <a:cs typeface="+mn-cs"/>
              </a:rPr>
              <a:t>Kumar, Deepali et al. Lancet Infect Dis. </a:t>
            </a:r>
            <a:r>
              <a:rPr lang="es-ES" sz="1200" b="0" i="0">
                <a:solidFill>
                  <a:srgbClr val="212121"/>
                </a:solidFill>
                <a:latin typeface="BlinkMacSystemFont"/>
                <a:ea typeface="+mn-ea"/>
                <a:cs typeface="+mn-cs"/>
              </a:rPr>
              <a:t>2022 May;22(5):718-730. doi: 10.1016/S1473-3099(21)00469-2</a:t>
            </a:r>
          </a:p>
        </p:txBody>
      </p:sp>
    </p:spTree>
    <p:extLst>
      <p:ext uri="{BB962C8B-B14F-4D97-AF65-F5344CB8AC3E}">
        <p14:creationId xmlns:p14="http://schemas.microsoft.com/office/powerpoint/2010/main" val="20880973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B51897F-2205-9EDB-8F58-C45657921669}"/>
              </a:ext>
            </a:extLst>
          </p:cNvPr>
          <p:cNvSpPr>
            <a:spLocks noGrp="1"/>
          </p:cNvSpPr>
          <p:nvPr>
            <p:ph type="title"/>
          </p:nvPr>
        </p:nvSpPr>
        <p:spPr>
          <a:xfrm>
            <a:off x="838200" y="-2998"/>
            <a:ext cx="10515600" cy="1325563"/>
          </a:xfrm>
        </p:spPr>
        <p:txBody>
          <a:bodyPr>
            <a:normAutofit/>
          </a:bodyPr>
          <a:lstStyle/>
          <a:p>
            <a:r>
              <a:rPr lang="es-ES" sz="3200" dirty="0" err="1"/>
              <a:t>Baloxavir</a:t>
            </a:r>
            <a:r>
              <a:rPr lang="es-ES" sz="3200" dirty="0"/>
              <a:t> </a:t>
            </a:r>
            <a:br>
              <a:rPr lang="es-ES" sz="3200" dirty="0"/>
            </a:br>
            <a:r>
              <a:rPr lang="es-ES" sz="3200" dirty="0"/>
              <a:t>Elegibilidad</a:t>
            </a:r>
            <a:endParaRPr lang="nl-NL" sz="3200" dirty="0"/>
          </a:p>
        </p:txBody>
      </p:sp>
      <p:sp>
        <p:nvSpPr>
          <p:cNvPr id="3" name="Tijdelijke aanduiding voor inhoud 2">
            <a:extLst>
              <a:ext uri="{FF2B5EF4-FFF2-40B4-BE49-F238E27FC236}">
                <a16:creationId xmlns:a16="http://schemas.microsoft.com/office/drawing/2014/main" id="{EB82451E-E642-5AA4-336E-42ED71B1D335}"/>
              </a:ext>
            </a:extLst>
          </p:cNvPr>
          <p:cNvSpPr>
            <a:spLocks noGrp="1"/>
          </p:cNvSpPr>
          <p:nvPr>
            <p:ph idx="1"/>
          </p:nvPr>
        </p:nvSpPr>
        <p:spPr>
          <a:xfrm>
            <a:off x="308708" y="1596885"/>
            <a:ext cx="8330795" cy="4580078"/>
          </a:xfrm>
        </p:spPr>
        <p:txBody>
          <a:bodyPr>
            <a:normAutofit/>
          </a:bodyPr>
          <a:lstStyle/>
          <a:p>
            <a:pPr marL="0" indent="0">
              <a:buNone/>
            </a:pPr>
            <a:r>
              <a:rPr lang="es-ES" sz="2400" b="1" dirty="0"/>
              <a:t>Contraindicaciones:</a:t>
            </a:r>
            <a:endParaRPr lang="en-NL" sz="2400" dirty="0"/>
          </a:p>
          <a:p>
            <a:pPr lvl="1"/>
            <a:r>
              <a:rPr lang="es-ES" dirty="0"/>
              <a:t>Pacientes con un peso &lt;40 kg</a:t>
            </a:r>
            <a:endParaRPr lang="en-NL" dirty="0"/>
          </a:p>
          <a:p>
            <a:pPr lvl="1"/>
            <a:r>
              <a:rPr lang="es-ES" dirty="0"/>
              <a:t>Uso reciente o planificado de </a:t>
            </a:r>
            <a:r>
              <a:rPr lang="es-ES" dirty="0" err="1"/>
              <a:t>baloxavir</a:t>
            </a:r>
            <a:r>
              <a:rPr lang="es-ES" dirty="0"/>
              <a:t> para esta infección</a:t>
            </a:r>
            <a:endParaRPr lang="en-NL" dirty="0"/>
          </a:p>
          <a:p>
            <a:pPr lvl="1"/>
            <a:r>
              <a:rPr lang="es-ES" dirty="0"/>
              <a:t>Hipersensibilidad conocida a </a:t>
            </a:r>
            <a:r>
              <a:rPr lang="es-ES" dirty="0" err="1"/>
              <a:t>baloxavir</a:t>
            </a:r>
            <a:r>
              <a:rPr lang="es-ES" dirty="0"/>
              <a:t> o a alguno de los excipientes del producto</a:t>
            </a:r>
          </a:p>
          <a:p>
            <a:pPr lvl="1"/>
            <a:endParaRPr lang="es-ES" dirty="0"/>
          </a:p>
          <a:p>
            <a:pPr lvl="1"/>
            <a:endParaRPr lang="en-NL" dirty="0"/>
          </a:p>
          <a:p>
            <a:endParaRPr lang="es-ES" sz="2400" dirty="0"/>
          </a:p>
          <a:p>
            <a:pPr marL="0" indent="0">
              <a:buNone/>
            </a:pPr>
            <a:endParaRPr lang="nl-NL" dirty="0"/>
          </a:p>
        </p:txBody>
      </p:sp>
      <p:pic>
        <p:nvPicPr>
          <p:cNvPr id="4" name="Picture 3">
            <a:extLst>
              <a:ext uri="{FF2B5EF4-FFF2-40B4-BE49-F238E27FC236}">
                <a16:creationId xmlns:a16="http://schemas.microsoft.com/office/drawing/2014/main" id="{F550CDD3-61AC-40A4-86B2-EBF07B8E3A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17876" y="1359434"/>
            <a:ext cx="2648963" cy="2331089"/>
          </a:xfrm>
          <a:prstGeom prst="rect">
            <a:avLst/>
          </a:prstGeom>
        </p:spPr>
      </p:pic>
      <p:sp>
        <p:nvSpPr>
          <p:cNvPr id="5" name="Tijdelijke aanduiding voor inhoud 2">
            <a:extLst>
              <a:ext uri="{FF2B5EF4-FFF2-40B4-BE49-F238E27FC236}">
                <a16:creationId xmlns:a16="http://schemas.microsoft.com/office/drawing/2014/main" id="{8760CC97-E655-696F-1C67-E38102B26400}"/>
              </a:ext>
            </a:extLst>
          </p:cNvPr>
          <p:cNvSpPr txBox="1">
            <a:spLocks/>
          </p:cNvSpPr>
          <p:nvPr/>
        </p:nvSpPr>
        <p:spPr>
          <a:xfrm>
            <a:off x="726413" y="3886924"/>
            <a:ext cx="11177899" cy="229003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sz="2400" dirty="0"/>
              <a:t>Mujeres embarazadas y en periodo de lactancia están excluidas de esta comparación</a:t>
            </a:r>
            <a:endParaRPr lang="en-NL" sz="2400" dirty="0"/>
          </a:p>
          <a:p>
            <a:r>
              <a:rPr lang="es-ES" sz="2400" dirty="0" err="1"/>
              <a:t>Baloxavir</a:t>
            </a:r>
            <a:r>
              <a:rPr lang="es-ES" sz="2400" dirty="0"/>
              <a:t> puede utilizarse en pacientes con insuficiencia hepática o renal</a:t>
            </a:r>
            <a:endParaRPr lang="en-NL" sz="2400" dirty="0"/>
          </a:p>
          <a:p>
            <a:endParaRPr lang="es-ES" sz="2400" dirty="0"/>
          </a:p>
          <a:p>
            <a:r>
              <a:rPr lang="es-ES" sz="2400" dirty="0"/>
              <a:t>No se han identificado interacciones significativas con otros medicamentos</a:t>
            </a:r>
            <a:endParaRPr lang="en-NL" sz="2400" dirty="0"/>
          </a:p>
          <a:p>
            <a:endParaRPr lang="nl-NL" dirty="0"/>
          </a:p>
        </p:txBody>
      </p:sp>
    </p:spTree>
    <p:extLst>
      <p:ext uri="{BB962C8B-B14F-4D97-AF65-F5344CB8AC3E}">
        <p14:creationId xmlns:p14="http://schemas.microsoft.com/office/powerpoint/2010/main" val="189308178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GUID" val="e6e23f2f-d118-4b80-9c8f-3a17b410c8e7"/>
</p:tagLst>
</file>

<file path=ppt/theme/theme1.xml><?xml version="1.0" encoding="utf-8"?>
<a:theme xmlns:a="http://schemas.openxmlformats.org/drawingml/2006/main" name="Office Theme">
  <a:themeElements>
    <a:clrScheme name="Custom 1">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E315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087CB800A9B36468AE789B4D0B46C3C" ma:contentTypeVersion="4" ma:contentTypeDescription="Create a new document." ma:contentTypeScope="" ma:versionID="a91f5a192bcc494757e2f29f08e7809e">
  <xsd:schema xmlns:xsd="http://www.w3.org/2001/XMLSchema" xmlns:xs="http://www.w3.org/2001/XMLSchema" xmlns:p="http://schemas.microsoft.com/office/2006/metadata/properties" xmlns:ns2="e24a5490-9448-43da-8423-b3a3f301c12f" targetNamespace="http://schemas.microsoft.com/office/2006/metadata/properties" ma:root="true" ma:fieldsID="ede3017834afda6a082afc0bf35e348a" ns2:_="">
    <xsd:import namespace="e24a5490-9448-43da-8423-b3a3f301c12f"/>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24a5490-9448-43da-8423-b3a3f301c12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07CE862-1B85-472C-BB83-D4F2CD5CB23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24a5490-9448-43da-8423-b3a3f301c12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A2729FF-E1F5-43DA-A95B-34B39733FEAD}">
  <ds:schemaRefs>
    <ds:schemaRef ds:uri="http://schemas.microsoft.com/sharepoint/v3/contenttype/forms"/>
  </ds:schemaRefs>
</ds:datastoreItem>
</file>

<file path=customXml/itemProps3.xml><?xml version="1.0" encoding="utf-8"?>
<ds:datastoreItem xmlns:ds="http://schemas.openxmlformats.org/officeDocument/2006/customXml" ds:itemID="{B412AD73-C1FD-49B0-ACF6-15D917CCBFA5}">
  <ds:schemaRefs>
    <ds:schemaRef ds:uri="cf0dfbcc-b360-4cf7-9bf5-370ba522dbe9"/>
    <ds:schemaRef ds:uri="http://purl.org/dc/dcmitype/"/>
    <ds:schemaRef ds:uri="83c9eb58-c16a-4eef-9abf-4aeec758fe01"/>
    <ds:schemaRef ds:uri="http://schemas.microsoft.com/office/2006/metadata/properties"/>
    <ds:schemaRef ds:uri="http://schemas.microsoft.com/office/2006/documentManagement/types"/>
    <ds:schemaRef ds:uri="http://schemas.microsoft.com/office/infopath/2007/PartnerControls"/>
    <ds:schemaRef ds:uri="http://purl.org/dc/terms/"/>
    <ds:schemaRef ds:uri="http://schemas.openxmlformats.org/package/2006/metadata/core-properties"/>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
  <TotalTime>5829</TotalTime>
  <Words>2404</Words>
  <Application>Microsoft Office PowerPoint</Application>
  <PresentationFormat>Breedbeeld</PresentationFormat>
  <Paragraphs>209</Paragraphs>
  <Slides>23</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23</vt:i4>
      </vt:variant>
    </vt:vector>
  </HeadingPairs>
  <TitlesOfParts>
    <vt:vector size="27" baseType="lpstr">
      <vt:lpstr>Calibri</vt:lpstr>
      <vt:lpstr>Arial</vt:lpstr>
      <vt:lpstr>BlinkMacSystemFont</vt:lpstr>
      <vt:lpstr>Office Theme</vt:lpstr>
      <vt:lpstr>Ensayo RECOVERY</vt:lpstr>
      <vt:lpstr>Antecedentes de la gripe </vt:lpstr>
      <vt:lpstr>PowerPoint-presentatie</vt:lpstr>
      <vt:lpstr>Criterios de admisión de RECOVERY</vt:lpstr>
      <vt:lpstr>PowerPoint-presentatie</vt:lpstr>
      <vt:lpstr>Baloxavir  Antecedentes</vt:lpstr>
      <vt:lpstr>Baloxavir  Antecedentes</vt:lpstr>
      <vt:lpstr>Baloxavir  Antecedentes</vt:lpstr>
      <vt:lpstr>Baloxavir  Elegibilidad</vt:lpstr>
      <vt:lpstr>Baloxavir Posología y efectos secundarios</vt:lpstr>
      <vt:lpstr>PowerPoint-presentatie</vt:lpstr>
      <vt:lpstr>Oseltamivir (Tamiflu) Antecedentes</vt:lpstr>
      <vt:lpstr>PowerPoint-presentatie</vt:lpstr>
      <vt:lpstr>Oseltamivir (Tamiflu) Antecedentes</vt:lpstr>
      <vt:lpstr>Oseltamivir (Tamiflu) Elegibilidad</vt:lpstr>
      <vt:lpstr>Oseltamivir (Tamiflu) Posología y efectos secundarios</vt:lpstr>
      <vt:lpstr>Nota sobre la comparasion entre  antivirales contra la gripe</vt:lpstr>
      <vt:lpstr>PowerPoint-presentatie</vt:lpstr>
      <vt:lpstr>Corticosteroides para la gripe Antecedentes</vt:lpstr>
      <vt:lpstr>PowerPoint-presentatie</vt:lpstr>
      <vt:lpstr>PowerPoint-presentatie</vt:lpstr>
      <vt:lpstr>Corticosteroides para la gripe Posibles interacciones</vt:lpstr>
      <vt:lpstr>Resumen: tratamientos de la gripe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Randomised Evaluation of COVID-19 Therapies: the RECOVERY trial</dc:title>
  <dc:creator>Richard Haynes</dc:creator>
  <cp:lastModifiedBy>Pardo Sanchez, M.L. (Maria Lidia)</cp:lastModifiedBy>
  <cp:revision>653</cp:revision>
  <cp:lastPrinted>2020-03-18T19:42:16Z</cp:lastPrinted>
  <dcterms:created xsi:type="dcterms:W3CDTF">2020-03-14T13:47:38Z</dcterms:created>
  <dcterms:modified xsi:type="dcterms:W3CDTF">2025-10-31T14:34:29Z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0x010100E087CB800A9B36468AE789B4D0B46C3C</vt:lpwstr>
  </property>
</Properties>
</file>