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72" r:id="rId6"/>
    <p:sldId id="369" r:id="rId7"/>
    <p:sldId id="370" r:id="rId8"/>
    <p:sldId id="362" r:id="rId9"/>
    <p:sldId id="376" r:id="rId10"/>
    <p:sldId id="377" r:id="rId11"/>
    <p:sldId id="378" r:id="rId12"/>
    <p:sldId id="379" r:id="rId13"/>
    <p:sldId id="380" r:id="rId14"/>
    <p:sldId id="375" r:id="rId15"/>
    <p:sldId id="357" r:id="rId16"/>
    <p:sldId id="363" r:id="rId17"/>
    <p:sldId id="358" r:id="rId18"/>
    <p:sldId id="359" r:id="rId19"/>
    <p:sldId id="360" r:id="rId20"/>
    <p:sldId id="381" r:id="rId21"/>
    <p:sldId id="364" r:id="rId22"/>
    <p:sldId id="365" r:id="rId23"/>
    <p:sldId id="366" r:id="rId24"/>
    <p:sldId id="374" r:id="rId25"/>
    <p:sldId id="373" r:id="rId26"/>
    <p:sldId id="331" r:id="rId27"/>
  </p:sldIdLst>
  <p:sldSz cx="12192000" cy="6858000"/>
  <p:notesSz cx="6881813" cy="966152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904189/" TargetMode="External"/><Relationship Id="rId2" Type="http://schemas.openxmlformats.org/officeDocument/2006/relationships/hyperlink" Target="https://www.ncbi.nlm.nih.gov/pmc/articles/PMC6637757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9E3159"/>
                </a:solidFill>
                <a:latin typeface="+mn-lt"/>
              </a:rPr>
              <a:t>RECOVERY uuring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580"/>
            <a:ext cx="9144000" cy="1655762"/>
          </a:xfrm>
        </p:spPr>
        <p:txBody>
          <a:bodyPr>
            <a:normAutofit/>
          </a:bodyPr>
          <a:lstStyle/>
          <a:p>
            <a:r>
              <a:rPr lang="et-EE" sz="3200" b="1" dirty="0"/>
              <a:t>ELi gripiravi koolitus</a:t>
            </a:r>
          </a:p>
          <a:p>
            <a:endParaRPr lang="et-EE" sz="2800" b="1" dirty="0"/>
          </a:p>
          <a:p>
            <a:r>
              <a:rPr lang="et-EE" sz="2000" b="1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t-EE" sz="2000" b="1" dirty="0">
                <a:solidFill>
                  <a:schemeClr val="bg1">
                    <a:lumMod val="50000"/>
                  </a:schemeClr>
                </a:solidFill>
              </a:rPr>
              <a:t>.0 202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t-EE" sz="2000" b="1" dirty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t-EE" sz="20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et-EE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C672C-031F-5874-3C12-4C1CEAD1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8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Baloksaviirmarboksiil</a:t>
            </a:r>
            <a:br>
              <a:rPr lang="nl-NL" sz="3200" dirty="0"/>
            </a:br>
            <a:r>
              <a:rPr lang="et-EE" sz="3200" dirty="0"/>
              <a:t>Annustamine ja kõrvaltoimed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256BB-F56B-49EB-CB6E-70DC54D26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5054081"/>
          </a:xfrm>
        </p:spPr>
        <p:txBody>
          <a:bodyPr>
            <a:normAutofit fontScale="40000" lnSpcReduction="20000"/>
          </a:bodyPr>
          <a:lstStyle/>
          <a:p>
            <a:r>
              <a:rPr lang="et-EE" sz="5000" dirty="0"/>
              <a:t>Manustamine suukaudselt või nasogastraalsondi kaudu</a:t>
            </a:r>
            <a:endParaRPr lang="en-NL" sz="5000" dirty="0"/>
          </a:p>
          <a:p>
            <a:r>
              <a:rPr lang="et-EE" sz="5000" dirty="0"/>
              <a:t>Ravikuur koosneb kahest annusest: esimene 1. päeval ja teine 4. päeval; kui patsient kirjutatakse vahepeal haiglast välja, siis võetakse teine annus kodus.</a:t>
            </a:r>
            <a:endParaRPr lang="en-NL" sz="5000" dirty="0"/>
          </a:p>
          <a:p>
            <a:r>
              <a:rPr lang="et-EE" sz="5000" dirty="0"/>
              <a:t>Ravi peaks algama võimalikult kiiresti pärast randomiseerimist (eesmärgiga &lt; 6 tundi).</a:t>
            </a:r>
            <a:endParaRPr lang="en-NL" sz="5000" dirty="0"/>
          </a:p>
          <a:p>
            <a:r>
              <a:rPr lang="et-EE" sz="5000" dirty="0"/>
              <a:t>Kui ravi ei ole võimalik alustada randomiseerimise päeval, tuleb sama 72-tunnist intervalli annuste vahel siiski säilitada</a:t>
            </a:r>
            <a:endParaRPr lang="nl-NL" sz="5000" dirty="0"/>
          </a:p>
          <a:p>
            <a:pPr marL="0" indent="0">
              <a:buNone/>
            </a:pPr>
            <a:endParaRPr lang="en-NL" sz="5000" dirty="0"/>
          </a:p>
          <a:p>
            <a:pPr marL="0" indent="0">
              <a:buNone/>
            </a:pPr>
            <a:r>
              <a:rPr lang="et-EE" sz="5000" dirty="0"/>
              <a:t>Annus oleneb kehakaalust:</a:t>
            </a:r>
            <a:endParaRPr lang="en-NL" sz="5000" dirty="0"/>
          </a:p>
          <a:p>
            <a:r>
              <a:rPr lang="et-EE" sz="5000" dirty="0"/>
              <a:t>40 mg 1. päeval ja 4. päeval, kui kehakaal on &lt; 80 kg.</a:t>
            </a:r>
            <a:endParaRPr lang="en-NL" sz="5000" dirty="0"/>
          </a:p>
          <a:p>
            <a:r>
              <a:rPr lang="et-EE" sz="5000" dirty="0"/>
              <a:t>80 mg 1. päeval ja 4. päeval, kui kehakaal on ≥ 80 kg.</a:t>
            </a:r>
            <a:endParaRPr lang="en-NL" sz="5000" dirty="0"/>
          </a:p>
          <a:p>
            <a:r>
              <a:rPr lang="et-EE" sz="5000" dirty="0"/>
              <a:t>Neerufunktsiooni järgi annust ei kohandata</a:t>
            </a:r>
            <a:endParaRPr lang="en-NL" sz="5000" dirty="0"/>
          </a:p>
          <a:p>
            <a:r>
              <a:rPr lang="et-EE" sz="5000" dirty="0"/>
              <a:t>Seda raviskeemi kasutati uuringus FLAGSTONE ning see erineb müügiloaga ravimi puhul kasutatavast ühekordsest annusest, kuna hospitaliseeritud patsientide puhul peeti ühekordset annust võimalikuks aladoosiks.</a:t>
            </a:r>
            <a:endParaRPr lang="nl-NL" sz="5000" dirty="0"/>
          </a:p>
          <a:p>
            <a:endParaRPr lang="en-NL" sz="5000" dirty="0"/>
          </a:p>
          <a:p>
            <a:r>
              <a:rPr lang="et-EE" sz="5000" dirty="0"/>
              <a:t>Tõendatud kõrvaltoimeid peale harva esinevate allergiliste reaktsioonide ei ole</a:t>
            </a:r>
            <a:endParaRPr lang="en-NL" sz="5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898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AE450-A560-1476-A0F3-85497D965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4323E5-B661-9975-6DB9-919F8A3A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6D812C-BB89-F741-FC99-822A1FB57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Oseltamiviir (TAMIFLU)</a:t>
            </a:r>
          </a:p>
        </p:txBody>
      </p:sp>
    </p:spTree>
    <p:extLst>
      <p:ext uri="{BB962C8B-B14F-4D97-AF65-F5344CB8AC3E}">
        <p14:creationId xmlns:p14="http://schemas.microsoft.com/office/powerpoint/2010/main" val="222606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0" y="1705691"/>
            <a:ext cx="11767939" cy="4580078"/>
          </a:xfrm>
        </p:spPr>
        <p:txBody>
          <a:bodyPr>
            <a:normAutofit/>
          </a:bodyPr>
          <a:lstStyle/>
          <a:p>
            <a:r>
              <a:rPr lang="et-EE" sz="2400" dirty="0"/>
              <a:t>Oseltamiviir on neuraminidaasi inhibiitor (NAI)</a:t>
            </a:r>
            <a:endParaRPr lang="nl-NL" sz="2400" dirty="0"/>
          </a:p>
          <a:p>
            <a:endParaRPr lang="et-EE" sz="2400" dirty="0"/>
          </a:p>
          <a:p>
            <a:r>
              <a:rPr lang="et-EE" sz="2400" dirty="0"/>
              <a:t>Neuraminidaas võimaldab nakatunud rakkudest viiruse väljumist, seega häirivad NAI-d viiruse replikatsioonitsüklit</a:t>
            </a:r>
            <a:endParaRPr lang="nl-NL" sz="2400" dirty="0"/>
          </a:p>
          <a:p>
            <a:endParaRPr lang="et-EE" sz="2400" dirty="0"/>
          </a:p>
          <a:p>
            <a:r>
              <a:rPr lang="et-EE" sz="2400" dirty="0"/>
              <a:t>Sarnaselt baloksaviirile on ka neuraminidaasi inhibiitorite (NAI-d) puhul näidatud, et need vähendavad tüsistumata gripi sümptomite kestust ligikaudu ühe päeva võrra, kui ravi alustatakse 48 tunni jooksul pärast sümptomite algust.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Oseltamiviir (Tamiflu)</a:t>
            </a:r>
            <a:br/>
            <a:r>
              <a:rPr lang="et-EE" sz="3200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380186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516725"/>
            <a:ext cx="11767939" cy="4580078"/>
          </a:xfrm>
        </p:spPr>
        <p:txBody>
          <a:bodyPr>
            <a:normAutofit fontScale="92500" lnSpcReduction="20000"/>
          </a:bodyPr>
          <a:lstStyle/>
          <a:p>
            <a:r>
              <a:rPr lang="et-EE"/>
              <a:t>Mõned vaatlusuuringud on näidanud oseltamiviiri kasulikkust haiglaravil olevate patsientide puhul, kuid teistes ei ole seda täheldatud ning puuduvad randomiseeritud uuringutest saadud tõendid.</a:t>
            </a:r>
            <a:r>
              <a:rPr lang="et-EE" baseline="30000" dirty="0"/>
              <a:t>1,2</a:t>
            </a:r>
          </a:p>
          <a:p>
            <a:endParaRPr lang="et-EE" baseline="30000" dirty="0"/>
          </a:p>
          <a:p>
            <a:r>
              <a:rPr lang="et-EE"/>
              <a:t>Sellised vaatlusandmed kipuvad olema kallutatud ja seda ei saa usaldusväärselt vältida</a:t>
            </a:r>
          </a:p>
          <a:p>
            <a:endParaRPr lang="et-EE" baseline="30000" dirty="0"/>
          </a:p>
          <a:p>
            <a:r>
              <a:rPr lang="et-EE"/>
              <a:t>Pandeemia ajal olid mitme COVID-19 ravi (nt asitromütsiin, läbipõdenute plasma) vaatlusandmed eksitavad ja hilisemad suured randomiseeritud uuringud olid neile vastukäivad</a:t>
            </a:r>
          </a:p>
          <a:p>
            <a:endParaRPr lang="et-EE" dirty="0"/>
          </a:p>
          <a:p>
            <a:r>
              <a:rPr lang="et-EE"/>
              <a:t>Ilma randomiseeritud tõenditeta on oseltamiviiri tõhusus ja ohutus haiglaravil olevate patsientide puhul ebaselge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1215" y="6273225"/>
            <a:ext cx="705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/>
              <a:t>1 Muthuri SG, et al. Lancet Respir Med. 2014 May;2(5):395-404. </a:t>
            </a:r>
            <a:r>
              <a:rPr lang="et-EE" sz="1600" u="sng" dirty="0">
                <a:hlinkClick r:id="rId2"/>
              </a:rPr>
              <a:t>PMC6637757</a:t>
            </a:r>
            <a:endParaRPr lang="et-EE" sz="1600" dirty="0"/>
          </a:p>
          <a:p>
            <a:r>
              <a:rPr lang="et-EE" sz="1600" dirty="0"/>
              <a:t>2 Heneghan CJ, et al. Health Technol Assess. 2016 May;20(42):1-242. </a:t>
            </a:r>
            <a:r>
              <a:rPr lang="et-EE" sz="1600" u="sng" dirty="0">
                <a:hlinkClick r:id="rId3"/>
              </a:rPr>
              <a:t>PMC4904189</a:t>
            </a:r>
            <a:endParaRPr lang="et-EE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328" y="29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t-EE" sz="3200" dirty="0"/>
              <a:t>Oseltamiviir (Tamiflu)</a:t>
            </a:r>
            <a:br>
              <a:rPr dirty="0"/>
            </a:br>
            <a:r>
              <a:rPr lang="et-EE" sz="3200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299917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87" y="1459126"/>
            <a:ext cx="6379814" cy="3957558"/>
          </a:xfrm>
        </p:spPr>
        <p:txBody>
          <a:bodyPr>
            <a:normAutofit/>
          </a:bodyPr>
          <a:lstStyle/>
          <a:p>
            <a:r>
              <a:rPr lang="et-EE" sz="2400" dirty="0"/>
              <a:t>Paljudes ravijuhistes soovitatakse gripiga hospitaliseeritud patsientidele NAI-sid</a:t>
            </a:r>
          </a:p>
          <a:p>
            <a:r>
              <a:rPr lang="et-EE" sz="2400" dirty="0"/>
              <a:t>2023. aastal kirjutas Inglismaa peaarst kõigile Ühendkuningriigi haiglatele, et toetada uuringuid, milles üks rühm ei saa viirusevastaseid ravimeid</a:t>
            </a:r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162" y="2415209"/>
            <a:ext cx="3222490" cy="4371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15" y="1449635"/>
            <a:ext cx="3118829" cy="4258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8647" y="3604815"/>
            <a:ext cx="6605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i="1" dirty="0"/>
              <a:t>„[...] just nende haiglate ja arstide puhul, kes viivad läbi riiklikke uuringuid, peame seda olevat täielikult kooskõlas hea kliinilise tavaga ja meie randomiseerimise juhistega.”</a:t>
            </a:r>
          </a:p>
          <a:p>
            <a:endParaRPr lang="et-EE" b="1" i="1" dirty="0"/>
          </a:p>
          <a:p>
            <a:r>
              <a:rPr lang="et-EE" b="1" i="1" dirty="0"/>
              <a:t>„Praegu ei ole ühegi nende viirusevastaste ravimite randomiseeritud kontrollitud uuringutes tõestatud, et need parandavad haiglaravile võetud patsientide kliinilisi tulemusi.“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387" y="5708362"/>
            <a:ext cx="822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Selle konteksti selgitamiseks võib vaja minna kohalikke arutelusid/suhtlust</a:t>
            </a:r>
            <a:endParaRPr lang="et-E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Oseltamiviir (Tamiflu)</a:t>
            </a:r>
            <a:br/>
            <a:r>
              <a:rPr lang="et-EE" sz="3200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1806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1" y="1596885"/>
            <a:ext cx="7357060" cy="2546851"/>
          </a:xfrm>
        </p:spPr>
        <p:txBody>
          <a:bodyPr>
            <a:noAutofit/>
          </a:bodyPr>
          <a:lstStyle/>
          <a:p>
            <a:r>
              <a:rPr lang="et-EE" sz="2400" dirty="0"/>
              <a:t>Patsiendid, kes on hiljuti võtnud või kavatsevad praeguse infektsiooni raviks kasutada NAI-d (oseltamiviir või zanamiviir), ei ole uuringusse kaasamiseks sobivad</a:t>
            </a:r>
            <a:endParaRPr lang="nl-NL" sz="2400" dirty="0"/>
          </a:p>
          <a:p>
            <a:endParaRPr lang="nl-NL" sz="2400" dirty="0"/>
          </a:p>
          <a:p>
            <a:endParaRPr lang="et-E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82" y="1426938"/>
            <a:ext cx="3396567" cy="19761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731" y="3480756"/>
            <a:ext cx="11423741" cy="16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dirty="0"/>
              <a:t>Uuringusse kaasamiseks sobivad rasedad ja imetavad naised (vt protseduuri uuringuplaani lisast 4)</a:t>
            </a:r>
            <a:endParaRPr lang="nl-NL" sz="2400" dirty="0"/>
          </a:p>
          <a:p>
            <a:endParaRPr lang="et-EE" sz="2400" dirty="0"/>
          </a:p>
          <a:p>
            <a:r>
              <a:rPr lang="et-EE" sz="2400" dirty="0"/>
              <a:t>Võib kasutada maksa- ja neerupuudulikkusega patsientidel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Oseltamiviir (Tamiflu)</a:t>
            </a:r>
            <a:br>
              <a:rPr dirty="0"/>
            </a:br>
            <a:r>
              <a:rPr lang="et-EE" sz="3200" dirty="0"/>
              <a:t>Sobivus</a:t>
            </a:r>
          </a:p>
        </p:txBody>
      </p:sp>
    </p:spTree>
    <p:extLst>
      <p:ext uri="{BB962C8B-B14F-4D97-AF65-F5344CB8AC3E}">
        <p14:creationId xmlns:p14="http://schemas.microsoft.com/office/powerpoint/2010/main" val="157420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Oseltamiviir (Tamiflu)</a:t>
            </a:r>
            <a:br>
              <a:rPr dirty="0"/>
            </a:br>
            <a:r>
              <a:rPr lang="et-EE" sz="3200" dirty="0"/>
              <a:t>Annustamine ja kõrvaltoimed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26" y="1450823"/>
            <a:ext cx="9410906" cy="4580078"/>
          </a:xfrm>
        </p:spPr>
        <p:txBody>
          <a:bodyPr>
            <a:noAutofit/>
          </a:bodyPr>
          <a:lstStyle/>
          <a:p>
            <a:r>
              <a:rPr lang="et-EE" sz="2400" dirty="0"/>
              <a:t>Ainult suukaudne või nasogastraalne (ilma intravenoosse manustamiseta)</a:t>
            </a:r>
          </a:p>
          <a:p>
            <a:endParaRPr lang="et-EE" sz="800" dirty="0"/>
          </a:p>
          <a:p>
            <a:r>
              <a:rPr lang="et-EE" sz="2400" dirty="0"/>
              <a:t>Ravi 5 ööpäeva (10 ööpäeva immuunpuudulikkuse korral), mis lõpetatakse haiglast väljakirjutamise korral kodus</a:t>
            </a:r>
          </a:p>
          <a:p>
            <a:endParaRPr lang="et-EE" sz="800" b="1" i="1" dirty="0"/>
          </a:p>
          <a:p>
            <a:r>
              <a:rPr lang="et-EE" sz="2400" dirty="0"/>
              <a:t>Annus: normaalse neerufunktsiooniga </a:t>
            </a:r>
            <a:r>
              <a:rPr lang="et-EE" sz="2400" b="1" dirty="0"/>
              <a:t>75 mg kaks korda ööpäevas</a:t>
            </a:r>
          </a:p>
          <a:p>
            <a:pPr lvl="1"/>
            <a:r>
              <a:rPr lang="et-EE" sz="2000" dirty="0"/>
              <a:t>75 mg üks kord ööpäevas, kui eGFR 10–29 ml/min</a:t>
            </a:r>
          </a:p>
          <a:p>
            <a:pPr lvl="1"/>
            <a:r>
              <a:rPr lang="et-EE" sz="2000" dirty="0"/>
              <a:t>75 mg ühekordse annusena, kui eGFR &lt; 10 ml/min (või dialüüsi/hemofiltratsiooni korral)</a:t>
            </a:r>
          </a:p>
          <a:p>
            <a:pPr lvl="1"/>
            <a:r>
              <a:rPr lang="et-EE" sz="2000" dirty="0"/>
              <a:t>Kohandamine on vajalik, kui kehakaal on &lt; 40 kg (vt uuringuplaani)</a:t>
            </a:r>
          </a:p>
          <a:p>
            <a:pPr lvl="1"/>
            <a:r>
              <a:rPr lang="et-EE" sz="2000" dirty="0"/>
              <a:t>Arvestage, et annuse kohandamine neeruhaiguse korral erineb RECOVERY uuringus ravimi omaduste kokkuvõttes esitatust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69" y="1764678"/>
            <a:ext cx="3396567" cy="19761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327" y="5268096"/>
            <a:ext cx="11745673" cy="179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2400" dirty="0"/>
          </a:p>
          <a:p>
            <a:r>
              <a:rPr lang="et-EE" sz="2400" dirty="0"/>
              <a:t>Olulisi ravimite koostoimeid ei ole teada</a:t>
            </a:r>
          </a:p>
          <a:p>
            <a:r>
              <a:rPr lang="et-EE" sz="2400" dirty="0"/>
              <a:t>Sagedasemad kõrvaltoimed on peavalu, iiveldus ja oksendamine (&lt; 10%), harva on teatatud tõsistest ülitundlikkusreaktsioonidest</a:t>
            </a:r>
          </a:p>
          <a:p>
            <a:endParaRPr lang="et-EE" sz="2400" i="1" dirty="0"/>
          </a:p>
        </p:txBody>
      </p:sp>
    </p:spTree>
    <p:extLst>
      <p:ext uri="{BB962C8B-B14F-4D97-AF65-F5344CB8AC3E}">
        <p14:creationId xmlns:p14="http://schemas.microsoft.com/office/powerpoint/2010/main" val="193409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615F8-04B2-F029-37D7-C21F9482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Märkus gripi viirusevastaste </a:t>
            </a:r>
            <a:br>
              <a:rPr lang="fi-FI" sz="3200" dirty="0"/>
            </a:br>
            <a:r>
              <a:rPr lang="fi-FI" sz="3200" dirty="0"/>
              <a:t>ravimite alamuuringu kohta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A77DC8-86FD-7D46-4D08-235FF634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/>
              <a:t>Iga RECOVERY alamuuring on eraldiseisev 1 : 1 randomiseerimine vastava ravi ja ravita (standardravi) vahel.</a:t>
            </a:r>
            <a:endParaRPr lang="en-NL" dirty="0"/>
          </a:p>
          <a:p>
            <a:r>
              <a:rPr lang="et-EE" dirty="0"/>
              <a:t>See tähendab, et kui patsient randomiseeritakse </a:t>
            </a:r>
            <a:r>
              <a:rPr lang="et-EE" i="1" dirty="0"/>
              <a:t>mõlemas</a:t>
            </a:r>
            <a:r>
              <a:rPr lang="et-EE" dirty="0"/>
              <a:t> viirusevastaste ravimite võrdluses, võib ta saada mõlemad viirusevastased ravimid koos, kumbagi eraldi või mitte kumbagi. </a:t>
            </a:r>
            <a:endParaRPr lang="nl-NL" dirty="0"/>
          </a:p>
          <a:p>
            <a:endParaRPr lang="en-NL" dirty="0"/>
          </a:p>
          <a:p>
            <a:r>
              <a:rPr lang="et-EE" dirty="0"/>
              <a:t>Kui ravimeeskond leiab, et viirusevastane ravi on patsiendile kindlasti näidustatud, tuleb seda manustada tavapärase ravi korras. </a:t>
            </a:r>
            <a:endParaRPr lang="en-NL" dirty="0"/>
          </a:p>
          <a:p>
            <a:r>
              <a:rPr lang="et-EE" dirty="0"/>
              <a:t>Sellisel juhul võib patsient siiski osaleda teistes RECOVERY uuringu võrdlustes (nt kui patsiendile määratakse tavaraviks oseltamiviiri, võib ta siiski osaleda baloksaviiri võrdluses, mis annab väärtuslikku teavet monoteraapia </a:t>
            </a:r>
            <a:r>
              <a:rPr lang="et-EE" i="1" dirty="0"/>
              <a:t>vs</a:t>
            </a:r>
            <a:r>
              <a:rPr lang="et-EE" dirty="0"/>
              <a:t>. kombineeritud viirusevastase ravi kohta). </a:t>
            </a:r>
            <a:endParaRPr lang="nl-NL" dirty="0"/>
          </a:p>
          <a:p>
            <a:endParaRPr lang="en-NL" dirty="0"/>
          </a:p>
          <a:p>
            <a:r>
              <a:rPr lang="et-EE" dirty="0"/>
              <a:t>Otsus selle kohta, kas viirusevastane ravi on patsiendile kindlasti näidustatud, tuleb teha </a:t>
            </a:r>
            <a:r>
              <a:rPr lang="et-EE" i="1" dirty="0"/>
              <a:t>enne</a:t>
            </a:r>
            <a:r>
              <a:rPr lang="et-EE" dirty="0"/>
              <a:t> uuringus osalemise sobivuse hindamist ning seda ei tohi mõjutada RECOVERY uuringu randomiseerimise tulemus (nt patsiente ei tohi randomiseerida baloksaviiri võrdlusesse ja seejärel anda NAI-d ainult põhjusel, et ta randomiseeriti tavaravi rühma ilma baloksaviirita).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1406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KORTIKOSTOROIDID GRIPI KORRAL</a:t>
            </a:r>
          </a:p>
        </p:txBody>
      </p:sp>
    </p:spTree>
    <p:extLst>
      <p:ext uri="{BB962C8B-B14F-4D97-AF65-F5344CB8AC3E}">
        <p14:creationId xmlns:p14="http://schemas.microsoft.com/office/powerpoint/2010/main" val="204441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et-EE" sz="3200" dirty="0"/>
              <a:t>Kortikosteroidid gripi korral</a:t>
            </a:r>
            <a:br/>
            <a:r>
              <a:rPr lang="et-EE" sz="3200" dirty="0"/>
              <a:t>Taust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702250" cy="4580078"/>
          </a:xfrm>
        </p:spPr>
        <p:txBody>
          <a:bodyPr>
            <a:normAutofit/>
          </a:bodyPr>
          <a:lstStyle/>
          <a:p>
            <a:r>
              <a:rPr lang="et-EE" sz="2400" dirty="0"/>
              <a:t>Kortikosteroidid on COVID-19 kopsupõletikku põdevate patsientide standardraviks, vähendades hapnikku saavatel patsientidel surma riski ~1/5 võrra</a:t>
            </a:r>
          </a:p>
          <a:p>
            <a:endParaRPr lang="et-EE" sz="2400" dirty="0"/>
          </a:p>
          <a:p>
            <a:r>
              <a:rPr lang="et-EE" sz="2400" dirty="0"/>
              <a:t>Varem pakuti seda gripi kopsupõletiku raviks, kuid seda polehospitaliseeritud patsientidel kunagi korralikult uuritud</a:t>
            </a:r>
          </a:p>
          <a:p>
            <a:endParaRPr lang="et-EE" sz="2400" dirty="0"/>
          </a:p>
          <a:p>
            <a:r>
              <a:rPr lang="et-EE" sz="2400" dirty="0"/>
              <a:t>Immuunvahendatud kopsukahjustuste vähendamine võib parandada elulemust raske gripi, nagu ka COVID-19 korral</a:t>
            </a:r>
          </a:p>
          <a:p>
            <a:endParaRPr lang="et-EE" sz="2400" dirty="0"/>
          </a:p>
        </p:txBody>
      </p:sp>
      <p:pic>
        <p:nvPicPr>
          <p:cNvPr id="2050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682" y="0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/>
              <a:t>Gripi taust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896" y="1473319"/>
            <a:ext cx="8257411" cy="4753862"/>
          </a:xfrm>
        </p:spPr>
        <p:txBody>
          <a:bodyPr>
            <a:normAutofit fontScale="92500"/>
          </a:bodyPr>
          <a:lstStyle/>
          <a:p>
            <a:r>
              <a:rPr lang="et-EE" sz="2400" dirty="0"/>
              <a:t>Hooajaline gripp tapab maailmas ~400 000 inimest aastas (neist kolmandik on alla 65-aastased)</a:t>
            </a:r>
          </a:p>
          <a:p>
            <a:endParaRPr lang="et-EE" sz="2400" dirty="0"/>
          </a:p>
          <a:p>
            <a:r>
              <a:rPr lang="et-EE" sz="2400" dirty="0"/>
              <a:t>Gripipandeemia võib tappa kümneid miljoneid inimesi</a:t>
            </a:r>
          </a:p>
          <a:p>
            <a:endParaRPr lang="et-EE" sz="2400" dirty="0"/>
          </a:p>
          <a:p>
            <a:r>
              <a:rPr lang="et-EE" sz="2400" dirty="0"/>
              <a:t>RECOVERY ja muud uuringud leidsid COVID-19 puhul kiiresti elupäästvad ravimeetodid, randomiseerides tuhandeid patsiente</a:t>
            </a:r>
          </a:p>
          <a:p>
            <a:endParaRPr lang="et-EE" sz="2400" dirty="0"/>
          </a:p>
          <a:p>
            <a:r>
              <a:rPr lang="et-EE" sz="2400" dirty="0"/>
              <a:t>Paljud teised paljutõotavad ravimeetodid leiti olevat ebatõhusad</a:t>
            </a:r>
          </a:p>
          <a:p>
            <a:pPr marL="0" indent="0">
              <a:buNone/>
            </a:pPr>
            <a:endParaRPr lang="et-EE" sz="2400" dirty="0"/>
          </a:p>
          <a:p>
            <a:r>
              <a:rPr lang="et-EE" sz="2400" dirty="0"/>
              <a:t>Erinevalt COVID-19-st ei ole meil gripiravi suunamiseks häid (st randomiseeritud) tõendeid</a:t>
            </a:r>
          </a:p>
          <a:p>
            <a:endParaRPr lang="et-EE" sz="2400" dirty="0"/>
          </a:p>
          <a:p>
            <a:endParaRPr lang="et-EE" sz="2400" dirty="0"/>
          </a:p>
        </p:txBody>
      </p:sp>
      <p:pic>
        <p:nvPicPr>
          <p:cNvPr id="4" name="Picture 3" descr="A picture containing cake, decorated, colorful, several&#10;&#10;Description automatically generated">
            <a:extLst>
              <a:ext uri="{FF2B5EF4-FFF2-40B4-BE49-F238E27FC236}">
                <a16:creationId xmlns:a16="http://schemas.microsoft.com/office/drawing/2014/main" id="{D8E2B7A5-8C49-E44E-9A1F-DFF16746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22" y="1939785"/>
            <a:ext cx="3898870" cy="3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50238"/>
            <a:ext cx="8168410" cy="4580078"/>
          </a:xfrm>
        </p:spPr>
        <p:txBody>
          <a:bodyPr>
            <a:normAutofit/>
          </a:bodyPr>
          <a:lstStyle/>
          <a:p>
            <a:r>
              <a:rPr lang="et-EE" sz="2000" dirty="0"/>
              <a:t>Uuring on avatud gripist tingitud kopsupõletiku </a:t>
            </a:r>
            <a:r>
              <a:rPr lang="et-EE" sz="2000" b="1" i="1" dirty="0"/>
              <a:t>ja hüpoksiaga</a:t>
            </a:r>
            <a:r>
              <a:rPr lang="et-EE" sz="2000" dirty="0"/>
              <a:t> patsientidele (lisahapnik või SpO2 &lt; 92% õhus)</a:t>
            </a:r>
          </a:p>
          <a:p>
            <a:r>
              <a:rPr lang="et-EE" sz="2000" dirty="0"/>
              <a:t>Vastunäidustatud, </a:t>
            </a:r>
            <a:r>
              <a:rPr lang="et-EE" sz="2000" b="1" dirty="0"/>
              <a:t>kui kasutatakse süsteemseid kortikosteroide </a:t>
            </a:r>
            <a:r>
              <a:rPr lang="et-EE" sz="2000" dirty="0"/>
              <a:t>või kavandatakse nende kasutamist või kui samaaegselt nakatunud SARS-CoV-2-ga</a:t>
            </a:r>
            <a:endParaRPr lang="nl-NL" sz="2000" dirty="0"/>
          </a:p>
          <a:p>
            <a:endParaRPr lang="et-EE" sz="2000" dirty="0"/>
          </a:p>
          <a:p>
            <a:r>
              <a:rPr lang="et-EE" sz="2000" dirty="0"/>
              <a:t>Uuringusse kaasamiseks sobivad rasedad ja rinnaga toitvad naised (kuid kasutage deksametasooni asemel prednisolooni/hüdrokortisooni – vt uuringuplaani) </a:t>
            </a:r>
          </a:p>
          <a:p>
            <a:r>
              <a:rPr lang="et-EE" sz="2000" dirty="0"/>
              <a:t>Sobivad maksa- või neerupuudulikkusega patsiendid</a:t>
            </a:r>
            <a:endParaRPr lang="nl-NL" sz="2000" dirty="0"/>
          </a:p>
          <a:p>
            <a:endParaRPr lang="nl-NL" sz="2000" dirty="0"/>
          </a:p>
          <a:p>
            <a:endParaRPr lang="et-EE" sz="2000" dirty="0"/>
          </a:p>
          <a:p>
            <a:endParaRPr lang="et-EE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8225" y="4404573"/>
            <a:ext cx="11655552" cy="13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/>
          </a:p>
          <a:p>
            <a:endParaRPr lang="et-EE" sz="2400" dirty="0"/>
          </a:p>
          <a:p>
            <a:r>
              <a:rPr lang="et-EE" sz="2000" dirty="0"/>
              <a:t>Kui pärast randomiseerimist muutub näidustatuks kortikosteroidide kasutamine patsiendil, kellele on määratud tavaline ravi, tuleb neid talle anda (see peab juhtuma ainult kliinilise seisundi muutumise tõttu)</a:t>
            </a:r>
          </a:p>
          <a:p>
            <a:endParaRPr lang="et-EE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t-EE" sz="3200" dirty="0"/>
              <a:t>Kortikosteroidid gripi korral</a:t>
            </a:r>
          </a:p>
          <a:p>
            <a:r>
              <a:rPr lang="et-EE" sz="3200" dirty="0"/>
              <a:t>Sobivus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94EA4A1-C883-409D-A3E6-F1F40480E1A7}"/>
              </a:ext>
            </a:extLst>
          </p:cNvPr>
          <p:cNvSpPr txBox="1"/>
          <p:nvPr/>
        </p:nvSpPr>
        <p:spPr>
          <a:xfrm>
            <a:off x="331767" y="6186847"/>
            <a:ext cx="10488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t-EE" b="1" i="0" u="none" strike="noStrike" cap="none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*kortikosteroidravi &gt; 24 tunni jooksul käesoleva haigusjuhtumi ajal glükokortikoidide ekvivalendiga ≥ 10 mg prednisolooni päevas (või ≥ 1,5 mg deksametasooni või ≥ 40 mg hüdrokortisooni).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642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6" y="1482585"/>
            <a:ext cx="10167292" cy="4580078"/>
          </a:xfrm>
        </p:spPr>
        <p:txBody>
          <a:bodyPr>
            <a:noAutofit/>
          </a:bodyPr>
          <a:lstStyle/>
          <a:p>
            <a:r>
              <a:rPr lang="et-EE" sz="2200" dirty="0"/>
              <a:t>Deksametasoon 6 mg üks kord ööpäevas, suukaudne/nasogastraalne või intravenoosne </a:t>
            </a:r>
          </a:p>
          <a:p>
            <a:r>
              <a:rPr lang="et-EE" sz="2200" dirty="0"/>
              <a:t>Ravida 10 päeva või kuni väljakirjutamiseni, olenevalt sellest, kumb juhtub varem</a:t>
            </a:r>
          </a:p>
          <a:p>
            <a:r>
              <a:rPr lang="et-EE" sz="2200" dirty="0"/>
              <a:t>Algseisundi ega järelkontrolli proove pole</a:t>
            </a:r>
          </a:p>
          <a:p>
            <a:pPr marL="0" indent="0">
              <a:buNone/>
            </a:pPr>
            <a:endParaRPr lang="et-EE" sz="1000" dirty="0"/>
          </a:p>
          <a:p>
            <a:r>
              <a:rPr lang="et-EE" sz="2200" dirty="0"/>
              <a:t>Kortikosteroidide olulisi kõrvaltoimeid tuleb arvestada ja ette näha nagu tavapraktikas, nt</a:t>
            </a:r>
          </a:p>
          <a:p>
            <a:pPr lvl="1"/>
            <a:r>
              <a:rPr lang="et-EE" sz="2200" dirty="0"/>
              <a:t>hüperglükeemia oht (arvestage vajadust pingsama jälgimise järele)</a:t>
            </a:r>
          </a:p>
          <a:p>
            <a:pPr lvl="1"/>
            <a:r>
              <a:rPr lang="et-EE" sz="2200" dirty="0"/>
              <a:t>peptiline haavand (suure riski korral kaaluge vajadust seedetrakti kaitse järele)</a:t>
            </a:r>
          </a:p>
          <a:p>
            <a:pPr lvl="1"/>
            <a:r>
              <a:rPr lang="et-EE" sz="2200" dirty="0"/>
              <a:t>infektsioon (eriti kui on muid immuunsupressiooni põhjuseid)</a:t>
            </a:r>
          </a:p>
          <a:p>
            <a:pPr lvl="1"/>
            <a:r>
              <a:rPr lang="et-EE" sz="2200" dirty="0"/>
              <a:t>psühhiaatrilised reaktsioonid</a:t>
            </a:r>
          </a:p>
          <a:p>
            <a:pPr lvl="1"/>
            <a:r>
              <a:rPr lang="et-EE" sz="2200" dirty="0"/>
              <a:t>vedelikupeetus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73" y="1968107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/>
          </a:p>
          <a:p>
            <a:endParaRPr lang="en-GB" sz="24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00" y="5817503"/>
            <a:ext cx="11760200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t-EE" sz="2200" dirty="0"/>
              <a:t>mõnel patsiendil esineb seoses äkilise ärajätmisega neerupealiste puudulikkuse risk, nt varasemal märkimisväärsel kortikosteroidide kasutamisel, või muud neerupealiste puudulikkuse põhjused (kaaluge järkjärgulist ärajätmist tavapärast praktikat järgides)</a:t>
            </a:r>
          </a:p>
          <a:p>
            <a:pPr lvl="1"/>
            <a:endParaRPr lang="et-EE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t-EE" sz="3200" dirty="0"/>
              <a:t>Kortikosteroidid gripi korral</a:t>
            </a:r>
          </a:p>
          <a:p>
            <a:r>
              <a:rPr lang="et-EE" sz="3200" dirty="0"/>
              <a:t>Annustamine ja kõrvaltoimed</a:t>
            </a:r>
          </a:p>
        </p:txBody>
      </p:sp>
    </p:spTree>
    <p:extLst>
      <p:ext uri="{BB962C8B-B14F-4D97-AF65-F5344CB8AC3E}">
        <p14:creationId xmlns:p14="http://schemas.microsoft.com/office/powerpoint/2010/main" val="17033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et-EE" sz="2200" dirty="0"/>
              <a:t>Deksametasoon on CYP3A4 substraat, seega esineb suurenenud ekspositsiooni ja kõrvaltoimete risk, kui seda manustatakse koos tugevate CYP3A4 inhibiitoritega, nagu </a:t>
            </a:r>
          </a:p>
          <a:p>
            <a:pPr lvl="1"/>
            <a:r>
              <a:rPr lang="et-EE" sz="2200" dirty="0"/>
              <a:t>klaritromütsiin/erütromütsiin (</a:t>
            </a:r>
            <a:r>
              <a:rPr lang="et-EE" sz="2200" u="sng" dirty="0"/>
              <a:t>kuid mitte asitromütsiin</a:t>
            </a:r>
            <a:r>
              <a:rPr lang="et-EE" sz="2200" dirty="0"/>
              <a:t>)</a:t>
            </a:r>
          </a:p>
          <a:p>
            <a:pPr lvl="1"/>
            <a:r>
              <a:rPr lang="et-EE" sz="2200" dirty="0"/>
              <a:t>ritonaviir/kobitsistaat</a:t>
            </a:r>
          </a:p>
          <a:p>
            <a:pPr lvl="1"/>
            <a:r>
              <a:rPr lang="et-EE" sz="2200" dirty="0"/>
              <a:t>asooliga seenevastased ravimid </a:t>
            </a:r>
          </a:p>
          <a:p>
            <a:endParaRPr lang="et-EE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2400" dirty="0"/>
          </a:p>
          <a:p>
            <a:r>
              <a:rPr lang="et-EE" sz="2200" dirty="0"/>
              <a:t>Kaaluge, kas tugeva CYP3A4 inhibiitori võib ohutult peatada/asendada või on vaja steroidide kõrvaltoimete pingsamat jälgimist</a:t>
            </a:r>
          </a:p>
          <a:p>
            <a:endParaRPr lang="et-EE" sz="2200" dirty="0"/>
          </a:p>
          <a:p>
            <a:r>
              <a:rPr lang="et-EE" sz="2200" dirty="0"/>
              <a:t>Kui tugevat CYP3A4 inhibiitorit ei saa vältida, ei pruugi patsiendi kaasamine kortikosteroidide võrdlusesse olla asjakohane, kuid see ei ole uuringuplaanis keelatud, kuna ravi peaks põhinema individuaalsete riskide/kasu hindamisel</a:t>
            </a:r>
          </a:p>
          <a:p>
            <a:endParaRPr lang="et-EE" sz="2400" dirty="0"/>
          </a:p>
          <a:p>
            <a:endParaRPr lang="et-EE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et-EE" sz="3200" dirty="0"/>
              <a:t>Kortikosteroidid gripi korral</a:t>
            </a:r>
            <a:br/>
            <a:r>
              <a:rPr lang="et-EE" sz="3200" dirty="0"/>
              <a:t>Võimalikud koostoimed</a:t>
            </a:r>
          </a:p>
        </p:txBody>
      </p:sp>
    </p:spTree>
    <p:extLst>
      <p:ext uri="{BB962C8B-B14F-4D97-AF65-F5344CB8AC3E}">
        <p14:creationId xmlns:p14="http://schemas.microsoft.com/office/powerpoint/2010/main" val="16394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2" y="56169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Kokkuvõte – gripiravimid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et-EE" sz="2400" dirty="0"/>
              <a:t>Gripp tapab aastas sadu tuhandeid inimesi ja gripipandeemia võib olla sada korda hullem</a:t>
            </a:r>
          </a:p>
          <a:p>
            <a:pPr marL="0" indent="0">
              <a:buNone/>
            </a:pPr>
            <a:endParaRPr lang="et-EE" sz="2400" dirty="0"/>
          </a:p>
          <a:p>
            <a:r>
              <a:rPr lang="et-EE" sz="2400" dirty="0"/>
              <a:t>Erinevalt COVID-19-st ei ole ühtegi paljutõotavat gripiravimit hospitaliseeritud patsientidega läbi viidud randomiseeritud uuringutes korralikult hinnatud</a:t>
            </a:r>
          </a:p>
          <a:p>
            <a:endParaRPr lang="et-EE" sz="2400" dirty="0"/>
          </a:p>
          <a:p>
            <a:r>
              <a:rPr lang="et-EE" sz="2400" dirty="0"/>
              <a:t>Täname, et aitate meil täiustada gripiravi!</a:t>
            </a:r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129725" y="4252923"/>
            <a:ext cx="2106671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t-EE" sz="2000" b="1" dirty="0"/>
              <a:t>KOPSUPÕLETIKUGA HAIGLARAVIL PATSIENDID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11239" y="144782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t-EE" sz="2000" b="1" dirty="0"/>
              <a:t>ANALÜÜS</a:t>
            </a:r>
            <a:endParaRPr lang="et-EE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6158194" y="4262874"/>
            <a:ext cx="2110139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6600" b="1" dirty="0"/>
              <a:t>R</a:t>
            </a:r>
            <a:endParaRPr lang="et-EE" b="1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Deksametasoon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kortikosteroidideta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i="1" dirty="0"/>
                <a:t>või</a:t>
              </a:r>
              <a:endParaRPr lang="et-EE" sz="12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dirty="0"/>
                <a:t>Gripi kortikosteroidide võrdlus (hüpoksiaga patsiendid)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Baloksaviir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baloksaviirita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i="1" dirty="0"/>
                <a:t>või</a:t>
              </a:r>
              <a:endParaRPr lang="et-EE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60" y="1584619"/>
              <a:ext cx="2651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Baloksaviiri võrdlus</a:t>
              </a:r>
            </a:p>
            <a:p>
              <a:r>
                <a:rPr lang="et-EE" sz="1600" b="1" dirty="0"/>
                <a:t>EI OLE HETKEL ELis AVATUD</a:t>
              </a:r>
              <a:endParaRPr lang="et-EE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Oseltamiviir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oseltamiviirita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i="1" dirty="0"/>
                <a:t>või</a:t>
              </a:r>
              <a:endParaRPr lang="et-EE" sz="12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Oseltamiviiri võrdlus</a:t>
              </a:r>
              <a:endParaRPr lang="et-EE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/>
              <a:t>Kinnitatud GRIPIGA patsiendid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4428792" y="2758478"/>
            <a:ext cx="340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b="1" dirty="0"/>
              <a:t>Keskkonnatekkese kopsupõletikuga patsiendid (ilma SARS-CoV-2/gripi/pneumotsüsti-pneumoonia/tuberkuloosi kahtluseta)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10336" y="1420442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Deksametasoon</a:t>
                </a:r>
                <a:endParaRPr lang="et-E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Tavaline ravi ilma kortikosteroidideta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600" b="1" i="1" dirty="0"/>
                  <a:t>või</a:t>
                </a:r>
                <a:endParaRPr lang="et-EE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400" b="1" dirty="0"/>
                  <a:t>Keskkonnatekkese kopsupõletiku (CAP) kortikosteroidide võrdlus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6" y="3742951"/>
            <a:ext cx="356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/>
              <a:t>Lähteandmed kogutud, sobivus kindlaks määratud</a:t>
            </a:r>
          </a:p>
          <a:p>
            <a:r>
              <a:rPr lang="et-EE" sz="1400" b="1" dirty="0"/>
              <a:t>1:1 randomiseerimine igas sobivas võrdluses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6" y="3630854"/>
            <a:ext cx="33284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b="1" dirty="0"/>
              <a:t>Tulemused 28 päeva ja 6 kuu pärast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100" b="1" dirty="0"/>
              <a:t>Suremus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100" b="1" dirty="0"/>
              <a:t>Elusalt haiglast väljakirjutamise aeg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100" b="1" dirty="0"/>
              <a:t>Progresseerumine hingamisabi nõudvasse olukorda või surm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4413863" y="1372819"/>
            <a:ext cx="3591372" cy="194225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611391" y="59174"/>
            <a:ext cx="8096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t-EE" sz="3200" dirty="0"/>
              <a:t>RECOVERY ülesehitus: </a:t>
            </a:r>
          </a:p>
          <a:p>
            <a:r>
              <a:rPr lang="et-EE" sz="3200" dirty="0"/>
              <a:t>ELi gripi võrdlused</a:t>
            </a:r>
          </a:p>
        </p:txBody>
      </p:sp>
    </p:spTree>
    <p:extLst>
      <p:ext uri="{BB962C8B-B14F-4D97-AF65-F5344CB8AC3E}">
        <p14:creationId xmlns:p14="http://schemas.microsoft.com/office/powerpoint/2010/main" val="30816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dirty="0"/>
              <a:t>Sobivus RECOVERY jaoks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" y="1406843"/>
            <a:ext cx="12192000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sz="1800" dirty="0"/>
              <a:t>Hospitaliseeritud patsiendid vanuses ≥ 18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t-EE" sz="1800" dirty="0"/>
              <a:t>Pneumoonia sündroom, 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1800" dirty="0"/>
              <a:t>uue hingamisteede infektsiooni tüüpilised sümptomid (köha, õhupuudus, palavik jne) ja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1800" dirty="0"/>
              <a:t>objektiivsed tõendid akuutse kopsuhaiguse kohta (nt röntgeni/kompuutertomograafia/ultraheliga nähtavad muutused, hüpoksia või kliiniline läbivaatus) ja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1800" dirty="0"/>
              <a:t>alternatiivsed põhjused on ebatõenäolised või välistatud (nt südamepuudulikkus)</a:t>
            </a:r>
          </a:p>
          <a:p>
            <a:pPr marL="457200" lvl="1" indent="0">
              <a:buNone/>
            </a:pPr>
            <a:r>
              <a:rPr lang="et-EE" sz="1800" i="1" dirty="0"/>
              <a:t>Siiski on diagnoos kliiniline ja põhineb juhtiva arsti hinnangul (need kriteeriumid on juhised)</a:t>
            </a:r>
            <a:endParaRPr lang="nl-NL" sz="1800" i="1" dirty="0"/>
          </a:p>
          <a:p>
            <a:pPr marL="457200" lvl="1" indent="0">
              <a:buNone/>
            </a:pPr>
            <a:r>
              <a:rPr lang="nl-NL" sz="1600" b="1" dirty="0" err="1"/>
              <a:t>Märkus</a:t>
            </a:r>
            <a:r>
              <a:rPr lang="nl-NL" sz="1600" b="1" dirty="0"/>
              <a:t>. </a:t>
            </a:r>
            <a:r>
              <a:rPr lang="nl-NL" sz="1600" b="1" dirty="0" err="1"/>
              <a:t>Sekundaarse</a:t>
            </a:r>
            <a:r>
              <a:rPr lang="nl-NL" sz="1600" b="1" dirty="0"/>
              <a:t> </a:t>
            </a:r>
            <a:r>
              <a:rPr lang="nl-NL" sz="1600" b="1" dirty="0" err="1"/>
              <a:t>bakteriaalse</a:t>
            </a:r>
            <a:r>
              <a:rPr lang="nl-NL" sz="1600" b="1" dirty="0"/>
              <a:t> </a:t>
            </a:r>
            <a:r>
              <a:rPr lang="nl-NL" sz="1600" b="1" dirty="0" err="1"/>
              <a:t>nakkuse</a:t>
            </a:r>
            <a:r>
              <a:rPr lang="nl-NL" sz="1600" b="1" dirty="0"/>
              <a:t> </a:t>
            </a:r>
            <a:r>
              <a:rPr lang="nl-NL" sz="1600" b="1" dirty="0" err="1"/>
              <a:t>ravi</a:t>
            </a:r>
            <a:r>
              <a:rPr lang="nl-NL" sz="1600" b="1" dirty="0"/>
              <a:t> ei </a:t>
            </a:r>
            <a:r>
              <a:rPr lang="nl-NL" sz="1600" b="1" dirty="0" err="1"/>
              <a:t>ole</a:t>
            </a:r>
            <a:r>
              <a:rPr lang="nl-NL" sz="1600" b="1" dirty="0"/>
              <a:t> </a:t>
            </a:r>
            <a:r>
              <a:rPr lang="nl-NL" sz="1600" b="1" dirty="0" err="1"/>
              <a:t>välistamiskriteerium</a:t>
            </a:r>
            <a:r>
              <a:rPr lang="nl-NL" sz="1600" b="1" dirty="0"/>
              <a:t>, </a:t>
            </a:r>
            <a:r>
              <a:rPr lang="nl-NL" sz="1600" b="1" dirty="0" err="1"/>
              <a:t>kui</a:t>
            </a:r>
            <a:r>
              <a:rPr lang="nl-NL" sz="1600" b="1" dirty="0"/>
              <a:t> </a:t>
            </a:r>
            <a:r>
              <a:rPr lang="nl-NL" sz="1600" b="1" dirty="0" err="1"/>
              <a:t>arst</a:t>
            </a:r>
            <a:r>
              <a:rPr lang="nl-NL" sz="1600" b="1" dirty="0"/>
              <a:t> </a:t>
            </a:r>
            <a:r>
              <a:rPr lang="nl-NL" sz="1600" b="1" dirty="0" err="1"/>
              <a:t>kahtlustab</a:t>
            </a:r>
            <a:r>
              <a:rPr lang="nl-NL" sz="1600" b="1" dirty="0"/>
              <a:t>, et </a:t>
            </a:r>
            <a:r>
              <a:rPr lang="nl-NL" sz="1600" b="1" dirty="0" err="1"/>
              <a:t>gripiviirus</a:t>
            </a:r>
            <a:r>
              <a:rPr lang="nl-NL" sz="1600" b="1" dirty="0"/>
              <a:t> </a:t>
            </a:r>
            <a:r>
              <a:rPr lang="nl-NL" sz="1600" b="1" dirty="0" err="1"/>
              <a:t>süvendab</a:t>
            </a:r>
            <a:r>
              <a:rPr lang="nl-NL" sz="1600" b="1" dirty="0"/>
              <a:t> </a:t>
            </a:r>
            <a:r>
              <a:rPr lang="nl-NL" sz="1600" b="1" dirty="0" err="1"/>
              <a:t>patsiendi</a:t>
            </a:r>
            <a:r>
              <a:rPr lang="nl-NL" sz="1600" b="1" dirty="0"/>
              <a:t> </a:t>
            </a:r>
            <a:r>
              <a:rPr lang="nl-NL" sz="1600" b="1" dirty="0" err="1"/>
              <a:t>kopsuhaigust</a:t>
            </a:r>
            <a:endParaRPr lang="et-EE" sz="1600" b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t-EE" sz="1800" dirty="0"/>
              <a:t>Üks järgmistest diagnoosidest.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1800" b="1" dirty="0"/>
              <a:t>Kinnitatud A- või B-gripi infektsioon 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1800" dirty="0">
                <a:solidFill>
                  <a:schemeClr val="bg1">
                    <a:lumMod val="75000"/>
                  </a:schemeClr>
                </a:solidFill>
              </a:rPr>
              <a:t>Keskkonnatekkene kopsupõletik plaanitud antibiootikumidega (ilma COVID-19/gripi/pneumotsüsti-pneumoonia/tuberkuloosi kahtluseta)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t-EE" sz="1800" dirty="0"/>
              <a:t>Haigusloos puuduvad asjaolud, mis võiksid patsiendi osalemise korral ohtu seada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t-EE" sz="1800" dirty="0"/>
              <a:t>Raviarst ei arva, et konkreetne uuringuravim on kas näidustatud või vastunäidustatud</a:t>
            </a:r>
          </a:p>
        </p:txBody>
      </p:sp>
    </p:spTree>
    <p:extLst>
      <p:ext uri="{BB962C8B-B14F-4D97-AF65-F5344CB8AC3E}">
        <p14:creationId xmlns:p14="http://schemas.microsoft.com/office/powerpoint/2010/main" val="270203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BALOKSAVIIRMARBOKSIIL (XOFLUZA)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162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A777D-9376-FC5E-0AB6-A282B696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8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Baloksaviirmarboksiil</a:t>
            </a:r>
            <a:br>
              <a:rPr lang="nl-NL" sz="3200" dirty="0"/>
            </a:br>
            <a:r>
              <a:rPr lang="et-EE" sz="3200" dirty="0"/>
              <a:t>Taust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888418-19FD-9ECA-F9D9-6735E6A1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Baloksaviirmarboksiil ("</a:t>
            </a:r>
            <a:r>
              <a:rPr lang="nl-NL" sz="2400" dirty="0" err="1"/>
              <a:t>baloksaviir</a:t>
            </a:r>
            <a:r>
              <a:rPr lang="nl-NL" sz="2400" dirty="0"/>
              <a:t>") on </a:t>
            </a:r>
            <a:r>
              <a:rPr lang="nl-NL" sz="2400" dirty="0" err="1"/>
              <a:t>suhteliselt</a:t>
            </a:r>
            <a:r>
              <a:rPr lang="nl-NL" sz="2400" dirty="0"/>
              <a:t> </a:t>
            </a:r>
            <a:r>
              <a:rPr lang="nl-NL" sz="2400" dirty="0" err="1"/>
              <a:t>uus</a:t>
            </a:r>
            <a:r>
              <a:rPr lang="nl-NL" sz="2400" dirty="0"/>
              <a:t> </a:t>
            </a:r>
            <a:r>
              <a:rPr lang="nl-NL" sz="2400" dirty="0" err="1"/>
              <a:t>gripiviiruse</a:t>
            </a:r>
            <a:r>
              <a:rPr lang="nl-NL" sz="2400" dirty="0"/>
              <a:t> </a:t>
            </a:r>
            <a:r>
              <a:rPr lang="nl-NL" sz="2400" dirty="0" err="1"/>
              <a:t>vastane</a:t>
            </a:r>
            <a:r>
              <a:rPr lang="nl-NL" sz="2400" dirty="0"/>
              <a:t> </a:t>
            </a:r>
            <a:r>
              <a:rPr lang="nl-NL" sz="2400" dirty="0" err="1"/>
              <a:t>ravim</a:t>
            </a:r>
            <a:r>
              <a:rPr lang="nl-NL" sz="2400" dirty="0"/>
              <a:t>, </a:t>
            </a:r>
            <a:r>
              <a:rPr lang="nl-NL" sz="2400" dirty="0" err="1"/>
              <a:t>millel</a:t>
            </a:r>
            <a:r>
              <a:rPr lang="nl-NL" sz="2400" dirty="0"/>
              <a:t> on </a:t>
            </a:r>
            <a:r>
              <a:rPr lang="nl-NL" sz="2400" dirty="0" err="1"/>
              <a:t>praegu</a:t>
            </a:r>
            <a:r>
              <a:rPr lang="nl-NL" sz="2400" dirty="0"/>
              <a:t> </a:t>
            </a:r>
            <a:r>
              <a:rPr lang="nl-NL" sz="2400" dirty="0" err="1"/>
              <a:t>müügiluba</a:t>
            </a:r>
            <a:r>
              <a:rPr lang="nl-NL" sz="2400" dirty="0"/>
              <a:t> USA-s, </a:t>
            </a:r>
            <a:r>
              <a:rPr lang="nl-NL" sz="2400" dirty="0" err="1"/>
              <a:t>Jaapanis</a:t>
            </a:r>
            <a:r>
              <a:rPr lang="nl-NL" sz="2400" dirty="0"/>
              <a:t>, </a:t>
            </a:r>
            <a:r>
              <a:rPr lang="nl-NL" sz="2400" dirty="0" err="1"/>
              <a:t>Austraalias</a:t>
            </a:r>
            <a:r>
              <a:rPr lang="nl-NL" sz="2400" dirty="0"/>
              <a:t>, EL-is ja </a:t>
            </a:r>
            <a:r>
              <a:rPr lang="nl-NL" sz="2400" dirty="0" err="1"/>
              <a:t>Ühendkuningriigis</a:t>
            </a:r>
            <a:r>
              <a:rPr lang="nl-NL" sz="2400" dirty="0"/>
              <a:t> </a:t>
            </a:r>
            <a:r>
              <a:rPr lang="nl-NL" sz="2400" dirty="0" err="1"/>
              <a:t>tüsistumata</a:t>
            </a:r>
            <a:r>
              <a:rPr lang="nl-NL" sz="2400" dirty="0"/>
              <a:t> </a:t>
            </a:r>
            <a:r>
              <a:rPr lang="nl-NL" sz="2400" dirty="0" err="1"/>
              <a:t>gripi</a:t>
            </a:r>
            <a:r>
              <a:rPr lang="nl-NL" sz="2400" dirty="0"/>
              <a:t> </a:t>
            </a:r>
            <a:r>
              <a:rPr lang="nl-NL" sz="2400" dirty="0" err="1"/>
              <a:t>raviks</a:t>
            </a:r>
            <a:r>
              <a:rPr lang="nl-NL" sz="2400" dirty="0"/>
              <a:t> ja </a:t>
            </a:r>
            <a:r>
              <a:rPr lang="nl-NL" sz="2400" dirty="0" err="1"/>
              <a:t>kokkupuutejärgseks</a:t>
            </a:r>
            <a:r>
              <a:rPr lang="nl-NL" sz="2400" dirty="0"/>
              <a:t> </a:t>
            </a:r>
            <a:r>
              <a:rPr lang="nl-NL" sz="2400" dirty="0" err="1"/>
              <a:t>profülaktikaks</a:t>
            </a:r>
            <a:r>
              <a:rPr lang="nl-NL" sz="2400" dirty="0"/>
              <a:t>. </a:t>
            </a:r>
          </a:p>
          <a:p>
            <a:endParaRPr lang="nl-NL" sz="2400" dirty="0"/>
          </a:p>
          <a:p>
            <a:r>
              <a:rPr lang="nl-NL" sz="2400" dirty="0"/>
              <a:t>See on </a:t>
            </a:r>
            <a:r>
              <a:rPr lang="nl-NL" sz="2400" dirty="0" err="1"/>
              <a:t>kapsiidist</a:t>
            </a:r>
            <a:r>
              <a:rPr lang="nl-NL" sz="2400" dirty="0"/>
              <a:t> </a:t>
            </a:r>
            <a:r>
              <a:rPr lang="nl-NL" sz="2400" dirty="0" err="1"/>
              <a:t>sõltuva</a:t>
            </a:r>
            <a:r>
              <a:rPr lang="nl-NL" sz="2400" dirty="0"/>
              <a:t> </a:t>
            </a:r>
            <a:r>
              <a:rPr lang="nl-NL" sz="2400" dirty="0" err="1"/>
              <a:t>endonukleaasi</a:t>
            </a:r>
            <a:r>
              <a:rPr lang="nl-NL" sz="2400" dirty="0"/>
              <a:t> </a:t>
            </a:r>
            <a:r>
              <a:rPr lang="nl-NL" sz="2400" dirty="0" err="1"/>
              <a:t>inhibiitor</a:t>
            </a:r>
            <a:r>
              <a:rPr lang="nl-NL" sz="2400" dirty="0"/>
              <a:t>. CEN </a:t>
            </a:r>
            <a:r>
              <a:rPr lang="nl-NL" sz="2400" dirty="0" err="1"/>
              <a:t>hõivab</a:t>
            </a:r>
            <a:r>
              <a:rPr lang="nl-NL" sz="2400" dirty="0"/>
              <a:t> </a:t>
            </a:r>
            <a:r>
              <a:rPr lang="nl-NL" sz="2400" dirty="0" err="1"/>
              <a:t>peremeesraku</a:t>
            </a:r>
            <a:r>
              <a:rPr lang="nl-NL" sz="2400" dirty="0"/>
              <a:t> mRNA </a:t>
            </a:r>
            <a:r>
              <a:rPr lang="nl-NL" sz="2400" dirty="0" err="1"/>
              <a:t>kapsiidi</a:t>
            </a:r>
            <a:r>
              <a:rPr lang="nl-NL" sz="2400" dirty="0"/>
              <a:t>, et </a:t>
            </a:r>
            <a:r>
              <a:rPr lang="nl-NL" sz="2400" dirty="0" err="1"/>
              <a:t>võimaldada</a:t>
            </a:r>
            <a:r>
              <a:rPr lang="nl-NL" sz="2400" dirty="0"/>
              <a:t> </a:t>
            </a:r>
            <a:r>
              <a:rPr lang="nl-NL" sz="2400" dirty="0" err="1"/>
              <a:t>viiruse</a:t>
            </a:r>
            <a:r>
              <a:rPr lang="nl-NL" sz="2400" dirty="0"/>
              <a:t> </a:t>
            </a:r>
            <a:r>
              <a:rPr lang="nl-NL" sz="2400" dirty="0" err="1"/>
              <a:t>genoomi</a:t>
            </a:r>
            <a:r>
              <a:rPr lang="nl-NL" sz="2400" dirty="0"/>
              <a:t> </a:t>
            </a:r>
            <a:r>
              <a:rPr lang="nl-NL" sz="2400" dirty="0" err="1"/>
              <a:t>replikatsiooni</a:t>
            </a:r>
            <a:r>
              <a:rPr lang="nl-NL" sz="2400" dirty="0"/>
              <a:t> ja </a:t>
            </a:r>
            <a:r>
              <a:rPr lang="nl-NL" sz="2400" dirty="0" err="1"/>
              <a:t>baloksaviir</a:t>
            </a:r>
            <a:r>
              <a:rPr lang="nl-NL" sz="2400" dirty="0"/>
              <a:t> </a:t>
            </a:r>
            <a:r>
              <a:rPr lang="nl-NL" sz="2400" dirty="0" err="1"/>
              <a:t>pärsib</a:t>
            </a:r>
            <a:r>
              <a:rPr lang="nl-NL" sz="2400" dirty="0"/>
              <a:t> </a:t>
            </a:r>
            <a:r>
              <a:rPr lang="nl-NL" sz="2400" dirty="0" err="1"/>
              <a:t>viiruse</a:t>
            </a:r>
            <a:r>
              <a:rPr lang="nl-NL" sz="2400" dirty="0"/>
              <a:t> </a:t>
            </a:r>
            <a:r>
              <a:rPr lang="nl-NL" sz="2400" dirty="0" err="1"/>
              <a:t>paljunemist</a:t>
            </a:r>
            <a:r>
              <a:rPr lang="nl-NL" sz="2400" dirty="0"/>
              <a:t>.</a:t>
            </a:r>
          </a:p>
          <a:p>
            <a:endParaRPr lang="nl-NL" sz="2400" dirty="0"/>
          </a:p>
          <a:p>
            <a:r>
              <a:rPr lang="nl-NL" sz="2400" dirty="0"/>
              <a:t>See </a:t>
            </a:r>
            <a:r>
              <a:rPr lang="nl-NL" sz="2400" dirty="0" err="1"/>
              <a:t>vähendab</a:t>
            </a:r>
            <a:r>
              <a:rPr lang="nl-NL" sz="2400" dirty="0"/>
              <a:t> </a:t>
            </a:r>
            <a:r>
              <a:rPr lang="nl-NL" sz="2400" dirty="0" err="1"/>
              <a:t>viiruskoormust</a:t>
            </a:r>
            <a:r>
              <a:rPr lang="nl-NL" sz="2400" dirty="0"/>
              <a:t> </a:t>
            </a:r>
            <a:r>
              <a:rPr lang="nl-NL" sz="2400" dirty="0" err="1"/>
              <a:t>kiiremini</a:t>
            </a:r>
            <a:r>
              <a:rPr lang="nl-NL" sz="2400" dirty="0"/>
              <a:t> </a:t>
            </a:r>
            <a:r>
              <a:rPr lang="nl-NL" sz="2400" dirty="0" err="1"/>
              <a:t>kui</a:t>
            </a:r>
            <a:r>
              <a:rPr lang="nl-NL" sz="2400" dirty="0"/>
              <a:t> </a:t>
            </a:r>
            <a:r>
              <a:rPr lang="nl-NL" sz="2400" dirty="0" err="1"/>
              <a:t>neuraminidaasi</a:t>
            </a:r>
            <a:r>
              <a:rPr lang="nl-NL" sz="2400" dirty="0"/>
              <a:t> </a:t>
            </a:r>
            <a:r>
              <a:rPr lang="nl-NL" sz="2400" dirty="0" err="1"/>
              <a:t>inhibiitorid</a:t>
            </a:r>
            <a:r>
              <a:rPr lang="nl-NL" sz="2400" dirty="0"/>
              <a:t> (NAI), </a:t>
            </a:r>
            <a:r>
              <a:rPr lang="nl-NL" sz="2400" dirty="0" err="1"/>
              <a:t>kuid</a:t>
            </a:r>
            <a:r>
              <a:rPr lang="nl-NL" sz="2400" dirty="0"/>
              <a:t> </a:t>
            </a:r>
            <a:r>
              <a:rPr lang="nl-NL" sz="2400" dirty="0" err="1"/>
              <a:t>ravi</a:t>
            </a:r>
            <a:r>
              <a:rPr lang="nl-NL" sz="2400" dirty="0"/>
              <a:t> </a:t>
            </a:r>
            <a:r>
              <a:rPr lang="nl-NL" sz="2400" dirty="0" err="1"/>
              <a:t>käigus</a:t>
            </a:r>
            <a:r>
              <a:rPr lang="nl-NL" sz="2400" dirty="0"/>
              <a:t> </a:t>
            </a:r>
            <a:r>
              <a:rPr lang="nl-NL" sz="2400" dirty="0" err="1"/>
              <a:t>võib</a:t>
            </a:r>
            <a:r>
              <a:rPr lang="nl-NL" sz="2400" dirty="0"/>
              <a:t> </a:t>
            </a:r>
            <a:r>
              <a:rPr lang="nl-NL" sz="2400" dirty="0" err="1"/>
              <a:t>resistentseid</a:t>
            </a:r>
            <a:r>
              <a:rPr lang="nl-NL" sz="2400" dirty="0"/>
              <a:t> </a:t>
            </a:r>
            <a:r>
              <a:rPr lang="nl-NL" sz="2400" dirty="0" err="1"/>
              <a:t>mutatsioone</a:t>
            </a:r>
            <a:r>
              <a:rPr lang="nl-NL" sz="2400" dirty="0"/>
              <a:t> </a:t>
            </a:r>
            <a:r>
              <a:rPr lang="nl-NL" sz="2400" dirty="0" err="1"/>
              <a:t>sagedamini</a:t>
            </a:r>
            <a:r>
              <a:rPr lang="nl-NL" sz="2400" dirty="0"/>
              <a:t> </a:t>
            </a:r>
            <a:r>
              <a:rPr lang="nl-NL" sz="2400" dirty="0" err="1"/>
              <a:t>tekkida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Selle </a:t>
            </a:r>
            <a:r>
              <a:rPr lang="nl-NL" sz="2400" dirty="0" err="1"/>
              <a:t>toimemehhanism</a:t>
            </a:r>
            <a:r>
              <a:rPr lang="nl-NL" sz="2400" dirty="0"/>
              <a:t> on NAI-</a:t>
            </a:r>
            <a:r>
              <a:rPr lang="nl-NL" sz="2400" dirty="0" err="1"/>
              <a:t>dest</a:t>
            </a:r>
            <a:r>
              <a:rPr lang="nl-NL" sz="2400" dirty="0"/>
              <a:t> </a:t>
            </a:r>
            <a:r>
              <a:rPr lang="nl-NL" sz="2400" dirty="0" err="1"/>
              <a:t>sõltumatu</a:t>
            </a:r>
            <a:r>
              <a:rPr lang="nl-NL" sz="2400" dirty="0"/>
              <a:t>, </a:t>
            </a:r>
            <a:r>
              <a:rPr lang="nl-NL" sz="2400" dirty="0" err="1"/>
              <a:t>mistõttu</a:t>
            </a:r>
            <a:r>
              <a:rPr lang="nl-NL" sz="2400" dirty="0"/>
              <a:t> </a:t>
            </a:r>
            <a:r>
              <a:rPr lang="nl-NL" sz="2400" dirty="0" err="1"/>
              <a:t>ravimitel</a:t>
            </a:r>
            <a:r>
              <a:rPr lang="nl-NL" sz="2400" dirty="0"/>
              <a:t> </a:t>
            </a:r>
            <a:r>
              <a:rPr lang="nl-NL" sz="2400" dirty="0" err="1"/>
              <a:t>võib</a:t>
            </a:r>
            <a:r>
              <a:rPr lang="nl-NL" sz="2400" dirty="0"/>
              <a:t> </a:t>
            </a:r>
            <a:r>
              <a:rPr lang="nl-NL" sz="2400" dirty="0" err="1"/>
              <a:t>olla</a:t>
            </a:r>
            <a:r>
              <a:rPr lang="nl-NL" sz="2400" dirty="0"/>
              <a:t> </a:t>
            </a:r>
            <a:r>
              <a:rPr lang="nl-NL" sz="2400" dirty="0" err="1"/>
              <a:t>lisa</a:t>
            </a:r>
            <a:r>
              <a:rPr lang="nl-NL" sz="2400" dirty="0"/>
              <a:t>- </a:t>
            </a:r>
            <a:r>
              <a:rPr lang="nl-NL" sz="2400" dirty="0" err="1"/>
              <a:t>ehk</a:t>
            </a:r>
            <a:r>
              <a:rPr lang="nl-NL" sz="2400" dirty="0"/>
              <a:t> </a:t>
            </a:r>
            <a:r>
              <a:rPr lang="nl-NL" sz="2400" dirty="0" err="1"/>
              <a:t>täiendav</a:t>
            </a:r>
            <a:r>
              <a:rPr lang="nl-NL" sz="2400" dirty="0"/>
              <a:t> </a:t>
            </a:r>
            <a:r>
              <a:rPr lang="nl-NL" sz="2400" dirty="0" err="1"/>
              <a:t>toime</a:t>
            </a:r>
            <a:r>
              <a:rPr lang="nl-N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68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924D9-7F72-1142-AFE4-B8E4D4DAF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D6124-0747-CBF8-743E-AF9B2538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8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Baloksaviirmarboksiil</a:t>
            </a:r>
            <a:br>
              <a:rPr lang="nl-NL" sz="3200" dirty="0"/>
            </a:br>
            <a:r>
              <a:rPr lang="et-EE" sz="3200" dirty="0"/>
              <a:t>Taust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FD3343-A1BA-F270-D5FC-AABAE8DA5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On </a:t>
            </a:r>
            <a:r>
              <a:rPr lang="nl-NL" sz="2400" dirty="0" err="1"/>
              <a:t>näidatud</a:t>
            </a:r>
            <a:r>
              <a:rPr lang="nl-NL" sz="2400" dirty="0"/>
              <a:t>, et </a:t>
            </a:r>
            <a:r>
              <a:rPr lang="nl-NL" sz="2400" dirty="0" err="1"/>
              <a:t>nii</a:t>
            </a:r>
            <a:r>
              <a:rPr lang="nl-NL" sz="2400" dirty="0"/>
              <a:t> </a:t>
            </a:r>
            <a:r>
              <a:rPr lang="nl-NL" sz="2400" dirty="0" err="1"/>
              <a:t>baloksaviir</a:t>
            </a:r>
            <a:r>
              <a:rPr lang="nl-NL" sz="2400" dirty="0"/>
              <a:t> </a:t>
            </a:r>
            <a:r>
              <a:rPr lang="nl-NL" sz="2400" dirty="0" err="1"/>
              <a:t>kui</a:t>
            </a:r>
            <a:r>
              <a:rPr lang="nl-NL" sz="2400" dirty="0"/>
              <a:t> ka </a:t>
            </a:r>
            <a:r>
              <a:rPr lang="nl-NL" sz="2400" dirty="0" err="1"/>
              <a:t>oseltamiviir</a:t>
            </a:r>
            <a:r>
              <a:rPr lang="nl-NL" sz="2400" dirty="0"/>
              <a:t> </a:t>
            </a:r>
            <a:r>
              <a:rPr lang="nl-NL" sz="2400" dirty="0" err="1"/>
              <a:t>lühendavad</a:t>
            </a:r>
            <a:r>
              <a:rPr lang="nl-NL" sz="2400" dirty="0"/>
              <a:t> </a:t>
            </a:r>
            <a:r>
              <a:rPr lang="nl-NL" sz="2400" dirty="0" err="1"/>
              <a:t>tüsistumata</a:t>
            </a:r>
            <a:r>
              <a:rPr lang="nl-NL" sz="2400" dirty="0"/>
              <a:t> </a:t>
            </a:r>
            <a:r>
              <a:rPr lang="nl-NL" sz="2400" dirty="0" err="1"/>
              <a:t>gripi</a:t>
            </a:r>
            <a:r>
              <a:rPr lang="nl-NL" sz="2400" dirty="0"/>
              <a:t> </a:t>
            </a:r>
            <a:r>
              <a:rPr lang="nl-NL" sz="2400" dirty="0" err="1"/>
              <a:t>sümptomite</a:t>
            </a:r>
            <a:r>
              <a:rPr lang="nl-NL" sz="2400" dirty="0"/>
              <a:t> </a:t>
            </a:r>
            <a:r>
              <a:rPr lang="nl-NL" sz="2400" dirty="0" err="1"/>
              <a:t>kestust</a:t>
            </a:r>
            <a:r>
              <a:rPr lang="nl-NL" sz="2400" dirty="0"/>
              <a:t> </a:t>
            </a:r>
            <a:r>
              <a:rPr lang="nl-NL" sz="2400" dirty="0" err="1"/>
              <a:t>ligikaudu</a:t>
            </a:r>
            <a:r>
              <a:rPr lang="nl-NL" sz="2400" dirty="0"/>
              <a:t> 1 </a:t>
            </a:r>
            <a:r>
              <a:rPr lang="nl-NL" sz="2400" dirty="0" err="1"/>
              <a:t>päeva</a:t>
            </a:r>
            <a:r>
              <a:rPr lang="nl-NL" sz="2400" dirty="0"/>
              <a:t> </a:t>
            </a:r>
            <a:r>
              <a:rPr lang="nl-NL" sz="2400" dirty="0" err="1"/>
              <a:t>võrra</a:t>
            </a:r>
            <a:r>
              <a:rPr lang="nl-NL" sz="2400" dirty="0"/>
              <a:t>, </a:t>
            </a:r>
            <a:r>
              <a:rPr lang="nl-NL" sz="2400" dirty="0" err="1"/>
              <a:t>kui</a:t>
            </a:r>
            <a:r>
              <a:rPr lang="nl-NL" sz="2400" dirty="0"/>
              <a:t> </a:t>
            </a:r>
            <a:r>
              <a:rPr lang="nl-NL" sz="2400" dirty="0" err="1"/>
              <a:t>seda</a:t>
            </a:r>
            <a:r>
              <a:rPr lang="nl-NL" sz="2400" dirty="0"/>
              <a:t> </a:t>
            </a:r>
            <a:r>
              <a:rPr lang="nl-NL" sz="2400" dirty="0" err="1"/>
              <a:t>alustatakse</a:t>
            </a:r>
            <a:r>
              <a:rPr lang="nl-NL" sz="2400" dirty="0"/>
              <a:t> 48 </a:t>
            </a:r>
            <a:r>
              <a:rPr lang="nl-NL" sz="2400" dirty="0" err="1"/>
              <a:t>tunni</a:t>
            </a:r>
            <a:r>
              <a:rPr lang="nl-NL" sz="2400" dirty="0"/>
              <a:t> </a:t>
            </a:r>
            <a:r>
              <a:rPr lang="nl-NL" sz="2400" dirty="0" err="1"/>
              <a:t>jooksul</a:t>
            </a:r>
            <a:r>
              <a:rPr lang="nl-NL" sz="2400" dirty="0"/>
              <a:t> </a:t>
            </a:r>
            <a:r>
              <a:rPr lang="nl-NL" sz="2400" dirty="0" err="1"/>
              <a:t>pärast</a:t>
            </a:r>
            <a:r>
              <a:rPr lang="nl-NL" sz="2400" dirty="0"/>
              <a:t> </a:t>
            </a:r>
            <a:r>
              <a:rPr lang="nl-NL" sz="2400" dirty="0" err="1"/>
              <a:t>sümptomite</a:t>
            </a:r>
            <a:r>
              <a:rPr lang="nl-NL" sz="2400" dirty="0"/>
              <a:t> </a:t>
            </a:r>
            <a:r>
              <a:rPr lang="nl-NL" sz="2400" dirty="0" err="1"/>
              <a:t>tekkimist</a:t>
            </a:r>
            <a:r>
              <a:rPr lang="nl-NL" sz="2400" dirty="0"/>
              <a:t>.</a:t>
            </a:r>
          </a:p>
          <a:p>
            <a:r>
              <a:rPr lang="nl-NL" sz="2400" dirty="0" err="1"/>
              <a:t>Kumbagi</a:t>
            </a:r>
            <a:r>
              <a:rPr lang="nl-NL" sz="2400" dirty="0"/>
              <a:t> </a:t>
            </a:r>
            <a:r>
              <a:rPr lang="nl-NL" sz="2400" dirty="0" err="1"/>
              <a:t>ravimit</a:t>
            </a:r>
            <a:r>
              <a:rPr lang="nl-NL" sz="2400" dirty="0"/>
              <a:t> ei </a:t>
            </a:r>
            <a:r>
              <a:rPr lang="nl-NL" sz="2400" dirty="0" err="1"/>
              <a:t>ole</a:t>
            </a:r>
            <a:r>
              <a:rPr lang="nl-NL" sz="2400" dirty="0"/>
              <a:t> </a:t>
            </a:r>
            <a:r>
              <a:rPr lang="nl-NL" sz="2400" dirty="0" err="1"/>
              <a:t>uuritud</a:t>
            </a:r>
            <a:r>
              <a:rPr lang="nl-NL" sz="2400" dirty="0"/>
              <a:t> </a:t>
            </a:r>
            <a:r>
              <a:rPr lang="nl-NL" sz="2400" dirty="0" err="1"/>
              <a:t>nõuetekohaselt</a:t>
            </a:r>
            <a:r>
              <a:rPr lang="nl-NL" sz="2400" dirty="0"/>
              <a:t> </a:t>
            </a:r>
            <a:r>
              <a:rPr lang="nl-NL" sz="2400" dirty="0" err="1"/>
              <a:t>randomiseeritud</a:t>
            </a:r>
            <a:r>
              <a:rPr lang="nl-NL" sz="2400" dirty="0"/>
              <a:t> </a:t>
            </a:r>
            <a:r>
              <a:rPr lang="nl-NL" sz="2400" dirty="0" err="1"/>
              <a:t>kliinilistes</a:t>
            </a:r>
            <a:r>
              <a:rPr lang="nl-NL" sz="2400" dirty="0"/>
              <a:t> </a:t>
            </a:r>
            <a:r>
              <a:rPr lang="nl-NL" sz="2400" dirty="0" err="1"/>
              <a:t>uuringutes</a:t>
            </a:r>
            <a:r>
              <a:rPr lang="nl-NL" sz="2400" dirty="0"/>
              <a:t> </a:t>
            </a:r>
            <a:r>
              <a:rPr lang="nl-NL" sz="2400" dirty="0" err="1"/>
              <a:t>hospitaliseeritud</a:t>
            </a:r>
            <a:r>
              <a:rPr lang="nl-NL" sz="2400" dirty="0"/>
              <a:t> </a:t>
            </a:r>
            <a:r>
              <a:rPr lang="nl-NL" sz="2400" dirty="0" err="1"/>
              <a:t>patsientidel</a:t>
            </a:r>
            <a:r>
              <a:rPr lang="nl-NL" sz="2400" dirty="0"/>
              <a:t> </a:t>
            </a:r>
            <a:r>
              <a:rPr lang="nl-NL" sz="2400" dirty="0" err="1"/>
              <a:t>ega</a:t>
            </a:r>
            <a:r>
              <a:rPr lang="nl-NL" sz="2400" dirty="0"/>
              <a:t> </a:t>
            </a:r>
            <a:r>
              <a:rPr lang="nl-NL" sz="2400" dirty="0" err="1"/>
              <a:t>patsientidel</a:t>
            </a:r>
            <a:r>
              <a:rPr lang="nl-NL" sz="2400" dirty="0"/>
              <a:t>, </a:t>
            </a:r>
            <a:r>
              <a:rPr lang="nl-NL" sz="2400" dirty="0" err="1"/>
              <a:t>kelle</a:t>
            </a:r>
            <a:r>
              <a:rPr lang="nl-NL" sz="2400" dirty="0"/>
              <a:t> </a:t>
            </a:r>
            <a:r>
              <a:rPr lang="nl-NL" sz="2400" dirty="0" err="1"/>
              <a:t>sümptomid</a:t>
            </a:r>
            <a:r>
              <a:rPr lang="nl-NL" sz="2400" dirty="0"/>
              <a:t> on </a:t>
            </a:r>
            <a:r>
              <a:rPr lang="nl-NL" sz="2400" dirty="0" err="1"/>
              <a:t>kestnud</a:t>
            </a:r>
            <a:r>
              <a:rPr lang="nl-NL" sz="2400" dirty="0"/>
              <a:t> </a:t>
            </a:r>
            <a:r>
              <a:rPr lang="nl-NL" sz="2400" dirty="0" err="1"/>
              <a:t>kauem</a:t>
            </a:r>
            <a:r>
              <a:rPr lang="nl-NL" sz="24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F3E9C-3B8E-4514-8D88-D94774B180AF}"/>
              </a:ext>
            </a:extLst>
          </p:cNvPr>
          <p:cNvGrpSpPr>
            <a:grpSpLocks noChangeAspect="1"/>
          </p:cNvGrpSpPr>
          <p:nvPr/>
        </p:nvGrpSpPr>
        <p:grpSpPr>
          <a:xfrm>
            <a:off x="518651" y="3486490"/>
            <a:ext cx="8722051" cy="3428486"/>
            <a:chOff x="914400" y="2310504"/>
            <a:chExt cx="8735786" cy="34338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92BA97-4782-4B31-8949-16CD6C104E49}"/>
                </a:ext>
              </a:extLst>
            </p:cNvPr>
            <p:cNvGrpSpPr/>
            <p:nvPr/>
          </p:nvGrpSpPr>
          <p:grpSpPr>
            <a:xfrm>
              <a:off x="914400" y="2317012"/>
              <a:ext cx="8735786" cy="3427377"/>
              <a:chOff x="914400" y="3525339"/>
              <a:chExt cx="8404167" cy="3186786"/>
            </a:xfrm>
          </p:grpSpPr>
          <p:pic>
            <p:nvPicPr>
              <p:cNvPr id="11" name="Picture 1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F5E7C21D-40F1-47AF-B61F-44BB72AD4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46"/>
              <a:stretch/>
            </p:blipFill>
            <p:spPr>
              <a:xfrm>
                <a:off x="914400" y="3525339"/>
                <a:ext cx="8404167" cy="290820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49C50E-C6E3-4414-B640-BB347E8EA083}"/>
                  </a:ext>
                </a:extLst>
              </p:cNvPr>
              <p:cNvSpPr txBox="1"/>
              <p:nvPr/>
            </p:nvSpPr>
            <p:spPr>
              <a:xfrm>
                <a:off x="4364068" y="6425953"/>
                <a:ext cx="2455167" cy="28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t-EE" sz="1400" b="0" i="0" u="none" strike="noStrike" cap="none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Aeg alates ravi alustamisest (h)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A5804C-1F87-48C1-9E45-AFED2605FD04}"/>
                </a:ext>
              </a:extLst>
            </p:cNvPr>
            <p:cNvCxnSpPr>
              <a:cxnSpLocks/>
            </p:cNvCxnSpPr>
            <p:nvPr/>
          </p:nvCxnSpPr>
          <p:spPr>
            <a:xfrm>
              <a:off x="2073729" y="3795840"/>
              <a:ext cx="21145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F2B2A0-6A33-42C4-9936-727EFC90A6BD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79" y="3804560"/>
              <a:ext cx="0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D42A4C-ECCE-4157-BCFE-F43D055F0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3736" y="3804560"/>
              <a:ext cx="1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766D4-D718-4F67-A461-F3219A18C7A2}"/>
                </a:ext>
              </a:extLst>
            </p:cNvPr>
            <p:cNvSpPr txBox="1"/>
            <p:nvPr/>
          </p:nvSpPr>
          <p:spPr>
            <a:xfrm>
              <a:off x="2402351" y="4602113"/>
              <a:ext cx="83070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2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Baloksaviir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2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Platseebo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2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Oseltamiviir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6E570-3D4E-4EB1-B616-FCC1A613FA26}"/>
                </a:ext>
              </a:extLst>
            </p:cNvPr>
            <p:cNvSpPr txBox="1"/>
            <p:nvPr/>
          </p:nvSpPr>
          <p:spPr>
            <a:xfrm rot="16200000">
              <a:off x="282592" y="3573378"/>
              <a:ext cx="274119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400" b="0" i="0" u="none" strike="noStrike" cap="none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% ilma sümptomite paranemiseta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437CF65-D123-42EB-B77D-67AF1E1187B8}"/>
              </a:ext>
            </a:extLst>
          </p:cNvPr>
          <p:cNvSpPr txBox="1"/>
          <p:nvPr/>
        </p:nvSpPr>
        <p:spPr>
          <a:xfrm>
            <a:off x="2493219" y="3397741"/>
            <a:ext cx="7205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Effect of antivirals on influenza symptoms in uncomplicated infection (outpatients)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DC754C0-F070-4D10-A39A-31C4D0AA21B5}"/>
              </a:ext>
            </a:extLst>
          </p:cNvPr>
          <p:cNvSpPr txBox="1"/>
          <p:nvPr/>
        </p:nvSpPr>
        <p:spPr>
          <a:xfrm>
            <a:off x="9240702" y="6331895"/>
            <a:ext cx="322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t-EE" sz="1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Ison MG et al. Lancet Infect Dis. 2020 Oct;20(10):1204-1214. PMID32526195</a:t>
            </a:r>
          </a:p>
        </p:txBody>
      </p:sp>
    </p:spTree>
    <p:extLst>
      <p:ext uri="{BB962C8B-B14F-4D97-AF65-F5344CB8AC3E}">
        <p14:creationId xmlns:p14="http://schemas.microsoft.com/office/powerpoint/2010/main" val="234309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F87F4-BE16-EAE7-C584-56768597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9DEB7-FFBA-04B5-A10D-425E0DAD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8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Baloksaviirmarboksiil</a:t>
            </a:r>
            <a:br>
              <a:rPr lang="nl-NL" sz="3200" dirty="0"/>
            </a:br>
            <a:r>
              <a:rPr lang="et-EE" sz="3200" dirty="0"/>
              <a:t>Taust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A9562B-086F-C63A-AF8E-1A9EB3B8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415735"/>
            <a:ext cx="11177899" cy="4580078"/>
          </a:xfrm>
        </p:spPr>
        <p:txBody>
          <a:bodyPr>
            <a:noAutofit/>
          </a:bodyPr>
          <a:lstStyle/>
          <a:p>
            <a:r>
              <a:rPr lang="nl-NL" sz="2200" dirty="0" err="1"/>
              <a:t>Baloksaviiri</a:t>
            </a:r>
            <a:r>
              <a:rPr lang="nl-NL" sz="2200" dirty="0"/>
              <a:t> </a:t>
            </a:r>
            <a:r>
              <a:rPr lang="nl-NL" sz="2200" dirty="0" err="1"/>
              <a:t>randomiseeritud</a:t>
            </a:r>
            <a:r>
              <a:rPr lang="nl-NL" sz="2200" dirty="0"/>
              <a:t> </a:t>
            </a:r>
            <a:r>
              <a:rPr lang="nl-NL" sz="2200" dirty="0" err="1"/>
              <a:t>andmed</a:t>
            </a:r>
            <a:r>
              <a:rPr lang="nl-NL" sz="2200" dirty="0"/>
              <a:t> </a:t>
            </a:r>
            <a:r>
              <a:rPr lang="nl-NL" sz="2200" dirty="0" err="1"/>
              <a:t>hospitaliseeritud</a:t>
            </a:r>
            <a:r>
              <a:rPr lang="nl-NL" sz="2200" dirty="0"/>
              <a:t> </a:t>
            </a:r>
            <a:r>
              <a:rPr lang="nl-NL" sz="2200" dirty="0" err="1"/>
              <a:t>patsientidel</a:t>
            </a:r>
            <a:r>
              <a:rPr lang="nl-NL" sz="2200" dirty="0"/>
              <a:t> </a:t>
            </a:r>
            <a:r>
              <a:rPr lang="nl-NL" sz="2200" dirty="0" err="1"/>
              <a:t>piirduvad</a:t>
            </a:r>
            <a:r>
              <a:rPr lang="nl-NL" sz="2200" dirty="0"/>
              <a:t> </a:t>
            </a:r>
            <a:r>
              <a:rPr lang="nl-NL" sz="2200" dirty="0" err="1"/>
              <a:t>uuringuga</a:t>
            </a:r>
            <a:r>
              <a:rPr lang="nl-NL" sz="2200" dirty="0"/>
              <a:t> FLAGSTONE, </a:t>
            </a:r>
            <a:r>
              <a:rPr lang="nl-NL" sz="2200" dirty="0" err="1"/>
              <a:t>milles</a:t>
            </a:r>
            <a:r>
              <a:rPr lang="nl-NL" sz="2200" dirty="0"/>
              <a:t> </a:t>
            </a:r>
            <a:r>
              <a:rPr lang="nl-NL" sz="2200" dirty="0" err="1"/>
              <a:t>osales</a:t>
            </a:r>
            <a:r>
              <a:rPr lang="nl-NL" sz="2200" dirty="0"/>
              <a:t> 366 </a:t>
            </a:r>
            <a:r>
              <a:rPr lang="nl-NL" sz="2200" dirty="0" err="1"/>
              <a:t>patsienti</a:t>
            </a:r>
            <a:r>
              <a:rPr lang="nl-NL" sz="2200" dirty="0"/>
              <a:t> </a:t>
            </a:r>
            <a:r>
              <a:rPr lang="nl-NL" sz="2200" dirty="0" err="1"/>
              <a:t>ning</a:t>
            </a:r>
            <a:r>
              <a:rPr lang="nl-NL" sz="2200" dirty="0"/>
              <a:t> </a:t>
            </a:r>
            <a:r>
              <a:rPr lang="nl-NL" sz="2200" dirty="0" err="1"/>
              <a:t>milles</a:t>
            </a:r>
            <a:r>
              <a:rPr lang="nl-NL" sz="2200" dirty="0"/>
              <a:t> </a:t>
            </a:r>
            <a:r>
              <a:rPr lang="nl-NL" sz="2200" dirty="0" err="1"/>
              <a:t>võrreldi</a:t>
            </a:r>
            <a:r>
              <a:rPr lang="nl-NL" sz="2200" dirty="0"/>
              <a:t> </a:t>
            </a:r>
            <a:r>
              <a:rPr lang="nl-NL" sz="2200" dirty="0" err="1"/>
              <a:t>baloksaviiri</a:t>
            </a:r>
            <a:r>
              <a:rPr lang="nl-NL" sz="2200" dirty="0"/>
              <a:t> + </a:t>
            </a:r>
            <a:r>
              <a:rPr lang="nl-NL" sz="2200" dirty="0" err="1"/>
              <a:t>oseltamiviiri</a:t>
            </a:r>
            <a:r>
              <a:rPr lang="nl-NL" sz="2200" dirty="0"/>
              <a:t> vs. </a:t>
            </a:r>
            <a:r>
              <a:rPr lang="nl-NL" sz="2200" dirty="0" err="1"/>
              <a:t>oseltamiviiri</a:t>
            </a:r>
            <a:r>
              <a:rPr lang="nl-NL" sz="2200" dirty="0"/>
              <a:t> </a:t>
            </a:r>
            <a:r>
              <a:rPr lang="nl-NL" sz="2200" dirty="0" err="1"/>
              <a:t>monoteraapiat</a:t>
            </a:r>
            <a:r>
              <a:rPr lang="nl-NL" sz="2200" dirty="0"/>
              <a:t>.</a:t>
            </a:r>
          </a:p>
          <a:p>
            <a:r>
              <a:rPr lang="nl-NL" sz="2200" dirty="0"/>
              <a:t>See ei </a:t>
            </a:r>
            <a:r>
              <a:rPr lang="nl-NL" sz="2200" dirty="0" err="1"/>
              <a:t>näidanud</a:t>
            </a:r>
            <a:r>
              <a:rPr lang="nl-NL" sz="2200" dirty="0"/>
              <a:t> </a:t>
            </a:r>
            <a:r>
              <a:rPr lang="nl-NL" sz="2200" dirty="0" err="1"/>
              <a:t>statistiliselt</a:t>
            </a:r>
            <a:r>
              <a:rPr lang="nl-NL" sz="2200" dirty="0"/>
              <a:t> </a:t>
            </a:r>
            <a:r>
              <a:rPr lang="nl-NL" sz="2200" dirty="0" err="1"/>
              <a:t>olulist</a:t>
            </a:r>
            <a:r>
              <a:rPr lang="nl-NL" sz="2200" dirty="0"/>
              <a:t> </a:t>
            </a:r>
            <a:r>
              <a:rPr lang="nl-NL" sz="2200" dirty="0" err="1"/>
              <a:t>paranemist</a:t>
            </a:r>
            <a:r>
              <a:rPr lang="nl-NL" sz="2200" dirty="0"/>
              <a:t> </a:t>
            </a:r>
            <a:r>
              <a:rPr lang="nl-NL" sz="2200" dirty="0" err="1"/>
              <a:t>kliinilise</a:t>
            </a:r>
            <a:r>
              <a:rPr lang="nl-NL" sz="2200" dirty="0"/>
              <a:t> </a:t>
            </a:r>
            <a:r>
              <a:rPr lang="nl-NL" sz="2200" dirty="0" err="1"/>
              <a:t>paranemise</a:t>
            </a:r>
            <a:r>
              <a:rPr lang="nl-NL" sz="2200" dirty="0"/>
              <a:t> </a:t>
            </a:r>
            <a:r>
              <a:rPr lang="nl-NL" sz="2200" dirty="0" err="1"/>
              <a:t>ajas</a:t>
            </a:r>
            <a:r>
              <a:rPr lang="nl-NL" sz="2200" dirty="0"/>
              <a:t>, </a:t>
            </a:r>
            <a:r>
              <a:rPr lang="nl-NL" sz="2200" dirty="0" err="1"/>
              <a:t>kuid</a:t>
            </a:r>
            <a:r>
              <a:rPr lang="nl-NL" sz="2200" dirty="0"/>
              <a:t> </a:t>
            </a:r>
            <a:r>
              <a:rPr lang="nl-NL" sz="2200" dirty="0" err="1"/>
              <a:t>uuringu</a:t>
            </a:r>
            <a:r>
              <a:rPr lang="nl-NL" sz="2200" dirty="0"/>
              <a:t> </a:t>
            </a:r>
            <a:r>
              <a:rPr lang="nl-NL" sz="2200" dirty="0" err="1"/>
              <a:t>võimsus</a:t>
            </a:r>
            <a:r>
              <a:rPr lang="nl-NL" sz="2200" dirty="0"/>
              <a:t> ei </a:t>
            </a:r>
            <a:r>
              <a:rPr lang="nl-NL" sz="2200" dirty="0" err="1"/>
              <a:t>olnud</a:t>
            </a:r>
            <a:r>
              <a:rPr lang="nl-NL" sz="2200" dirty="0"/>
              <a:t> </a:t>
            </a:r>
            <a:r>
              <a:rPr lang="nl-NL" sz="2200" dirty="0" err="1"/>
              <a:t>piisav</a:t>
            </a:r>
            <a:r>
              <a:rPr lang="nl-NL" sz="2200" dirty="0"/>
              <a:t>, et </a:t>
            </a:r>
            <a:r>
              <a:rPr lang="nl-NL" sz="2200" dirty="0" err="1"/>
              <a:t>välistada</a:t>
            </a:r>
            <a:r>
              <a:rPr lang="nl-NL" sz="2200" dirty="0"/>
              <a:t> </a:t>
            </a:r>
            <a:r>
              <a:rPr lang="nl-NL" sz="2200" dirty="0" err="1"/>
              <a:t>olulist</a:t>
            </a:r>
            <a:r>
              <a:rPr lang="nl-NL" sz="2200" dirty="0"/>
              <a:t> </a:t>
            </a:r>
            <a:r>
              <a:rPr lang="nl-NL" sz="2200" dirty="0" err="1"/>
              <a:t>kasu</a:t>
            </a:r>
            <a:r>
              <a:rPr lang="nl-NL" sz="2200" dirty="0"/>
              <a:t> </a:t>
            </a:r>
            <a:r>
              <a:rPr lang="nl-NL" sz="2200" dirty="0" err="1"/>
              <a:t>muude</a:t>
            </a:r>
            <a:r>
              <a:rPr lang="nl-NL" sz="2200" dirty="0"/>
              <a:t> </a:t>
            </a:r>
            <a:r>
              <a:rPr lang="nl-NL" sz="2200" dirty="0" err="1"/>
              <a:t>kliiniliste</a:t>
            </a:r>
            <a:r>
              <a:rPr lang="nl-NL" sz="2200" dirty="0"/>
              <a:t> </a:t>
            </a:r>
            <a:r>
              <a:rPr lang="nl-NL" sz="2200" dirty="0" err="1"/>
              <a:t>tulemite</a:t>
            </a:r>
            <a:r>
              <a:rPr lang="nl-NL" sz="2200" dirty="0"/>
              <a:t> </a:t>
            </a:r>
            <a:r>
              <a:rPr lang="nl-NL" sz="2200" dirty="0" err="1"/>
              <a:t>osas</a:t>
            </a:r>
            <a:r>
              <a:rPr lang="nl-NL" sz="2200" dirty="0"/>
              <a:t> (</a:t>
            </a:r>
            <a:r>
              <a:rPr lang="nl-NL" sz="2200" dirty="0" err="1"/>
              <a:t>nt</a:t>
            </a:r>
            <a:r>
              <a:rPr lang="nl-NL" sz="2200" dirty="0"/>
              <a:t> </a:t>
            </a:r>
            <a:r>
              <a:rPr lang="nl-NL" sz="2200" dirty="0" err="1"/>
              <a:t>kliinilise</a:t>
            </a:r>
            <a:r>
              <a:rPr lang="nl-NL" sz="2200" dirty="0"/>
              <a:t> </a:t>
            </a:r>
            <a:r>
              <a:rPr lang="nl-NL" sz="2200" dirty="0" err="1"/>
              <a:t>stabiilsuse</a:t>
            </a:r>
            <a:r>
              <a:rPr lang="nl-NL" sz="2200" dirty="0"/>
              <a:t> </a:t>
            </a:r>
            <a:r>
              <a:rPr lang="nl-NL" sz="2200" dirty="0" err="1"/>
              <a:t>saavutamise</a:t>
            </a:r>
            <a:r>
              <a:rPr lang="nl-NL" sz="2200" dirty="0"/>
              <a:t> </a:t>
            </a:r>
            <a:r>
              <a:rPr lang="nl-NL" sz="2200" dirty="0" err="1"/>
              <a:t>aeg</a:t>
            </a:r>
            <a:r>
              <a:rPr lang="nl-NL" sz="2200" dirty="0"/>
              <a:t> </a:t>
            </a:r>
            <a:r>
              <a:rPr lang="nl-NL" sz="2200" dirty="0" err="1"/>
              <a:t>või</a:t>
            </a:r>
            <a:r>
              <a:rPr lang="nl-NL" sz="2200" dirty="0"/>
              <a:t> </a:t>
            </a:r>
            <a:r>
              <a:rPr lang="nl-NL" sz="2200" dirty="0" err="1"/>
              <a:t>suremuse</a:t>
            </a:r>
            <a:r>
              <a:rPr lang="nl-NL" sz="2200" dirty="0"/>
              <a:t> </a:t>
            </a:r>
            <a:r>
              <a:rPr lang="nl-NL" sz="2200" dirty="0" err="1"/>
              <a:t>vähenemine</a:t>
            </a:r>
            <a:r>
              <a:rPr lang="nl-NL" sz="2200" dirty="0"/>
              <a:t>).</a:t>
            </a:r>
          </a:p>
          <a:p>
            <a:r>
              <a:rPr lang="nl-NL" sz="2200" dirty="0"/>
              <a:t>On </a:t>
            </a:r>
            <a:r>
              <a:rPr lang="nl-NL" sz="2200" dirty="0" err="1"/>
              <a:t>olemas</a:t>
            </a:r>
            <a:r>
              <a:rPr lang="nl-NL" sz="2200" dirty="0"/>
              <a:t> </a:t>
            </a:r>
            <a:r>
              <a:rPr lang="nl-NL" sz="2200" dirty="0" err="1"/>
              <a:t>mõned</a:t>
            </a:r>
            <a:r>
              <a:rPr lang="nl-NL" sz="2200" dirty="0"/>
              <a:t> </a:t>
            </a:r>
            <a:r>
              <a:rPr lang="nl-NL" sz="2200" dirty="0" err="1"/>
              <a:t>vaatlusuuringute</a:t>
            </a:r>
            <a:r>
              <a:rPr lang="nl-NL" sz="2200" dirty="0"/>
              <a:t> </a:t>
            </a:r>
            <a:r>
              <a:rPr lang="nl-NL" sz="2200" dirty="0" err="1"/>
              <a:t>andmed</a:t>
            </a:r>
            <a:r>
              <a:rPr lang="nl-NL" sz="2200" dirty="0"/>
              <a:t> </a:t>
            </a:r>
            <a:r>
              <a:rPr lang="nl-NL" sz="2200" dirty="0" err="1"/>
              <a:t>haiglaravil</a:t>
            </a:r>
            <a:r>
              <a:rPr lang="nl-NL" sz="2200" dirty="0"/>
              <a:t> </a:t>
            </a:r>
            <a:r>
              <a:rPr lang="nl-NL" sz="2200" dirty="0" err="1"/>
              <a:t>viibivate</a:t>
            </a:r>
            <a:r>
              <a:rPr lang="nl-NL" sz="2200" dirty="0"/>
              <a:t> </a:t>
            </a:r>
            <a:r>
              <a:rPr lang="nl-NL" sz="2200" dirty="0" err="1"/>
              <a:t>patsientide</a:t>
            </a:r>
            <a:r>
              <a:rPr lang="nl-NL" sz="2200" dirty="0"/>
              <a:t> </a:t>
            </a:r>
            <a:r>
              <a:rPr lang="nl-NL" sz="2200" dirty="0" err="1"/>
              <a:t>kohta</a:t>
            </a:r>
            <a:r>
              <a:rPr lang="nl-NL" sz="2200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D591FC-7B7E-4D25-80B0-23AB4B4D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2" y="4020126"/>
            <a:ext cx="7475773" cy="2716886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ADC754C0-F070-4D10-A39A-31C4D0AA21B5}"/>
              </a:ext>
            </a:extLst>
          </p:cNvPr>
          <p:cNvSpPr txBox="1"/>
          <p:nvPr/>
        </p:nvSpPr>
        <p:spPr>
          <a:xfrm>
            <a:off x="8608170" y="6199131"/>
            <a:ext cx="348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t-EE" sz="1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Kumar, Deepali et al. Lancet Infect Dis. </a:t>
            </a:r>
            <a:r>
              <a:rPr lang="et-EE" sz="1200" b="0" i="0">
                <a:solidFill>
                  <a:srgbClr val="212121"/>
                </a:solidFill>
                <a:latin typeface="BlinkMacSystemFont"/>
                <a:ea typeface="+mn-ea"/>
                <a:cs typeface="+mn-cs"/>
              </a:rPr>
              <a:t>2022 May;22(5):718-730. doi: 10.1016/S1473-3099(21)00469-2</a:t>
            </a:r>
          </a:p>
        </p:txBody>
      </p:sp>
    </p:spTree>
    <p:extLst>
      <p:ext uri="{BB962C8B-B14F-4D97-AF65-F5344CB8AC3E}">
        <p14:creationId xmlns:p14="http://schemas.microsoft.com/office/powerpoint/2010/main" val="240648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A2B27-49F8-7A2D-442E-A602BE2A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9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Baloksaviirmarboksiil</a:t>
            </a:r>
            <a:br>
              <a:rPr lang="nl-NL" sz="3200" dirty="0"/>
            </a:br>
            <a:r>
              <a:rPr lang="et-EE" sz="3200" dirty="0"/>
              <a:t>Sobivus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7F2FF7-4F0C-F7D0-48A3-AA46A8B2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4881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b="1" dirty="0"/>
              <a:t>Vastunäidustused:</a:t>
            </a:r>
            <a:endParaRPr lang="en-NL" sz="2400" dirty="0"/>
          </a:p>
          <a:p>
            <a:pPr lvl="1"/>
            <a:r>
              <a:rPr lang="et-EE" dirty="0"/>
              <a:t>patsiendid kehakaaluga &lt; 40kg</a:t>
            </a:r>
            <a:endParaRPr lang="en-NL" dirty="0"/>
          </a:p>
          <a:p>
            <a:pPr lvl="1"/>
            <a:r>
              <a:rPr lang="et-EE" dirty="0"/>
              <a:t>baloksaviiri hiljutine või kavandatud kasutamine sama nakkuse raviks</a:t>
            </a:r>
            <a:endParaRPr lang="en-NL" dirty="0"/>
          </a:p>
          <a:p>
            <a:pPr lvl="1"/>
            <a:r>
              <a:rPr lang="et-EE" dirty="0"/>
              <a:t>teadaolev ülitundlikkus baloksaviiri või ravimi abiainete suhtes</a:t>
            </a:r>
            <a:endParaRPr lang="en-NL" dirty="0"/>
          </a:p>
          <a:p>
            <a:endParaRPr lang="nl-NL" sz="2400" dirty="0"/>
          </a:p>
          <a:p>
            <a:r>
              <a:rPr lang="et-EE" sz="2400" dirty="0"/>
              <a:t>rasedad ja rinnaga toitvad naised on sellest võrdlusest (alamuuringust) välja jäetud.</a:t>
            </a:r>
            <a:endParaRPr lang="en-NL" sz="2400" dirty="0"/>
          </a:p>
          <a:p>
            <a:r>
              <a:rPr lang="et-EE" sz="2400" dirty="0"/>
              <a:t>Baloksaviiri võib kasutada maksa- või neerupuudulikkusega patsientidel.</a:t>
            </a:r>
            <a:endParaRPr lang="en-NL" sz="2400" dirty="0"/>
          </a:p>
          <a:p>
            <a:endParaRPr lang="nl-NL" sz="2400" dirty="0"/>
          </a:p>
          <a:p>
            <a:r>
              <a:rPr lang="et-EE" sz="2400" dirty="0"/>
              <a:t>Kliiniliselt olulisi koostoimeid ei ole teada.</a:t>
            </a:r>
            <a:endParaRPr lang="en-NL" sz="2400" dirty="0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0CDD3-61AC-40A4-86B2-EBF07B8E3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03" y="1423781"/>
            <a:ext cx="2635897" cy="23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2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7CB800A9B36468AE789B4D0B46C3C" ma:contentTypeVersion="4" ma:contentTypeDescription="Create a new document." ma:contentTypeScope="" ma:versionID="a91f5a192bcc494757e2f29f08e7809e">
  <xsd:schema xmlns:xsd="http://www.w3.org/2001/XMLSchema" xmlns:xs="http://www.w3.org/2001/XMLSchema" xmlns:p="http://schemas.microsoft.com/office/2006/metadata/properties" xmlns:ns2="e24a5490-9448-43da-8423-b3a3f301c12f" targetNamespace="http://schemas.microsoft.com/office/2006/metadata/properties" ma:root="true" ma:fieldsID="ede3017834afda6a082afc0bf35e348a" ns2:_="">
    <xsd:import namespace="e24a5490-9448-43da-8423-b3a3f301c1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a5490-9448-43da-8423-b3a3f301c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CE862-1B85-472C-BB83-D4F2CD5CB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a5490-9448-43da-8423-b3a3f301c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cf0dfbcc-b360-4cf7-9bf5-370ba522dbe9"/>
    <ds:schemaRef ds:uri="http://purl.org/dc/dcmitype/"/>
    <ds:schemaRef ds:uri="83c9eb58-c16a-4eef-9abf-4aeec758fe0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5745</TotalTime>
  <Words>1814</Words>
  <Application>Microsoft Office PowerPoint</Application>
  <PresentationFormat>Breedbeeld</PresentationFormat>
  <Paragraphs>211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BlinkMacSystemFont</vt:lpstr>
      <vt:lpstr>Calibri</vt:lpstr>
      <vt:lpstr>Office Theme</vt:lpstr>
      <vt:lpstr>RECOVERY uuring</vt:lpstr>
      <vt:lpstr>Gripi taust </vt:lpstr>
      <vt:lpstr>PowerPoint-presentatie</vt:lpstr>
      <vt:lpstr>Sobivus RECOVERY jaoks</vt:lpstr>
      <vt:lpstr>PowerPoint-presentatie</vt:lpstr>
      <vt:lpstr>Baloksaviirmarboksiil Taust</vt:lpstr>
      <vt:lpstr>Baloksaviirmarboksiil Taust</vt:lpstr>
      <vt:lpstr>Baloksaviirmarboksiil Taust</vt:lpstr>
      <vt:lpstr>Baloksaviirmarboksiil Sobivus</vt:lpstr>
      <vt:lpstr>Baloksaviirmarboksiil Annustamine ja kõrvaltoimed</vt:lpstr>
      <vt:lpstr>PowerPoint-presentatie</vt:lpstr>
      <vt:lpstr>Oseltamiviir (Tamiflu) Taust</vt:lpstr>
      <vt:lpstr>PowerPoint-presentatie</vt:lpstr>
      <vt:lpstr>Oseltamiviir (Tamiflu) Taust</vt:lpstr>
      <vt:lpstr>Oseltamiviir (Tamiflu) Sobivus</vt:lpstr>
      <vt:lpstr>Oseltamiviir (Tamiflu) Annustamine ja kõrvaltoimed</vt:lpstr>
      <vt:lpstr>Märkus gripi viirusevastaste  ravimite alamuuringu kohta</vt:lpstr>
      <vt:lpstr>PowerPoint-presentatie</vt:lpstr>
      <vt:lpstr>Kortikosteroidid gripi korral Taust</vt:lpstr>
      <vt:lpstr>PowerPoint-presentatie</vt:lpstr>
      <vt:lpstr>PowerPoint-presentatie</vt:lpstr>
      <vt:lpstr>Kortikosteroidid gripi korral Võimalikud koostoimed</vt:lpstr>
      <vt:lpstr>Kokkuvõte – gripiravimid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Pardo Sanchez, M.L. (Maria Lidia)</cp:lastModifiedBy>
  <cp:revision>653</cp:revision>
  <cp:lastPrinted>2020-03-18T19:42:16Z</cp:lastPrinted>
  <dcterms:created xsi:type="dcterms:W3CDTF">2020-03-14T13:47:38Z</dcterms:created>
  <dcterms:modified xsi:type="dcterms:W3CDTF">2025-10-31T09:20:59Z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0x010100E087CB800A9B36468AE789B4D0B46C3C</vt:lpwstr>
  </property>
</Properties>
</file>