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352" r:id="rId5"/>
    <p:sldId id="372" r:id="rId6"/>
    <p:sldId id="369" r:id="rId7"/>
    <p:sldId id="370" r:id="rId8"/>
    <p:sldId id="362" r:id="rId9"/>
    <p:sldId id="376" r:id="rId10"/>
    <p:sldId id="377" r:id="rId11"/>
    <p:sldId id="378" r:id="rId12"/>
    <p:sldId id="379" r:id="rId13"/>
    <p:sldId id="380" r:id="rId14"/>
    <p:sldId id="375" r:id="rId15"/>
    <p:sldId id="357" r:id="rId16"/>
    <p:sldId id="363" r:id="rId17"/>
    <p:sldId id="358" r:id="rId18"/>
    <p:sldId id="359" r:id="rId19"/>
    <p:sldId id="360" r:id="rId20"/>
    <p:sldId id="381" r:id="rId21"/>
    <p:sldId id="364" r:id="rId22"/>
    <p:sldId id="365" r:id="rId23"/>
    <p:sldId id="366" r:id="rId24"/>
    <p:sldId id="374" r:id="rId25"/>
    <p:sldId id="373" r:id="rId26"/>
    <p:sldId id="331" r:id="rId27"/>
  </p:sldIdLst>
  <p:sldSz cx="12192000" cy="6858000"/>
  <p:notesSz cx="6881813" cy="9661525"/>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es Gillesen" initials="AG" lastIdx="1" clrIdx="0">
    <p:extLst>
      <p:ext uri="{19B8F6BF-5375-455C-9EA6-DF929625EA0E}">
        <p15:presenceInfo xmlns:p15="http://schemas.microsoft.com/office/powerpoint/2012/main" userId="Annelies Gille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39" autoAdjust="0"/>
    <p:restoredTop sz="94660"/>
  </p:normalViewPr>
  <p:slideViewPr>
    <p:cSldViewPr snapToGrid="0">
      <p:cViewPr varScale="1">
        <p:scale>
          <a:sx n="111" d="100"/>
          <a:sy n="111" d="100"/>
        </p:scale>
        <p:origin x="168"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03/11/2025</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03/11/2025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03/11/2025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1322"/>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03/11/2025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03/11/2025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03/11/2025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03/11/2025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03/11/2025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03/11/2025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03/11/2025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03/11/2025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03/11/2025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‹nr.›</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228"/>
          <a:stretch/>
        </p:blipFill>
        <p:spPr>
          <a:xfrm>
            <a:off x="8610600" y="301160"/>
            <a:ext cx="2880360" cy="690306"/>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bi.nlm.nih.gov/pmc/articles/PMC4904189/" TargetMode="External"/><Relationship Id="rId2" Type="http://schemas.openxmlformats.org/officeDocument/2006/relationships/hyperlink" Target="https://www.ncbi.nlm.nih.gov/pmc/articles/PMC663775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90947"/>
            <a:ext cx="9144000" cy="1008743"/>
          </a:xfrm>
        </p:spPr>
        <p:txBody>
          <a:bodyPr>
            <a:normAutofit/>
          </a:bodyPr>
          <a:lstStyle/>
          <a:p>
            <a:r>
              <a:rPr lang="fr-FR" b="1" dirty="0">
                <a:solidFill>
                  <a:srgbClr val="9E3159"/>
                </a:solidFill>
                <a:latin typeface="+mn-lt"/>
              </a:rPr>
              <a:t>L’essai RECOVERY</a:t>
            </a:r>
          </a:p>
        </p:txBody>
      </p:sp>
      <p:sp>
        <p:nvSpPr>
          <p:cNvPr id="3" name="Subtitle 2"/>
          <p:cNvSpPr>
            <a:spLocks noGrp="1"/>
          </p:cNvSpPr>
          <p:nvPr>
            <p:ph type="subTitle" idx="1"/>
          </p:nvPr>
        </p:nvSpPr>
        <p:spPr>
          <a:xfrm>
            <a:off x="1524000" y="4354580"/>
            <a:ext cx="9144000" cy="1655762"/>
          </a:xfrm>
        </p:spPr>
        <p:txBody>
          <a:bodyPr>
            <a:normAutofit/>
          </a:bodyPr>
          <a:lstStyle/>
          <a:p>
            <a:r>
              <a:rPr lang="fr-FR" sz="3200" b="1" dirty="0"/>
              <a:t>Formation au traitement de la grippe dans l’UE</a:t>
            </a:r>
          </a:p>
          <a:p>
            <a:endParaRPr lang="fr-FR" sz="2800" b="1" dirty="0"/>
          </a:p>
          <a:p>
            <a:r>
              <a:rPr lang="fr-FR" sz="2000" b="1" dirty="0">
                <a:solidFill>
                  <a:schemeClr val="bg1">
                    <a:lumMod val="50000"/>
                  </a:schemeClr>
                </a:solidFill>
              </a:rPr>
              <a:t>V3.0 2025-10-30</a:t>
            </a:r>
          </a:p>
          <a:p>
            <a:endParaRPr lang="fr-FR" b="1" dirty="0"/>
          </a:p>
        </p:txBody>
      </p:sp>
    </p:spTree>
    <p:extLst>
      <p:ext uri="{BB962C8B-B14F-4D97-AF65-F5344CB8AC3E}">
        <p14:creationId xmlns:p14="http://schemas.microsoft.com/office/powerpoint/2010/main" val="2985020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1949D9-8870-F27C-6A50-1EF99B529C65}"/>
              </a:ext>
            </a:extLst>
          </p:cNvPr>
          <p:cNvSpPr>
            <a:spLocks noGrp="1"/>
          </p:cNvSpPr>
          <p:nvPr>
            <p:ph type="title"/>
          </p:nvPr>
        </p:nvSpPr>
        <p:spPr>
          <a:xfrm>
            <a:off x="838200" y="12536"/>
            <a:ext cx="10515600" cy="1325563"/>
          </a:xfrm>
        </p:spPr>
        <p:txBody>
          <a:bodyPr>
            <a:normAutofit/>
          </a:bodyPr>
          <a:lstStyle/>
          <a:p>
            <a:r>
              <a:rPr lang="en-GB" sz="3200" dirty="0" err="1"/>
              <a:t>Baloxavir</a:t>
            </a:r>
            <a:br>
              <a:rPr lang="en-GB" sz="3200" dirty="0"/>
            </a:br>
            <a:r>
              <a:rPr lang="en-GB" sz="3200" dirty="0" err="1"/>
              <a:t>Posologie</a:t>
            </a:r>
            <a:r>
              <a:rPr lang="en-GB" sz="3200" dirty="0"/>
              <a:t> et </a:t>
            </a:r>
            <a:r>
              <a:rPr lang="en-GB" sz="3200" dirty="0" err="1"/>
              <a:t>Effets</a:t>
            </a:r>
            <a:r>
              <a:rPr lang="en-GB" sz="3200" dirty="0"/>
              <a:t> </a:t>
            </a:r>
            <a:r>
              <a:rPr lang="en-GB" sz="3200" dirty="0" err="1"/>
              <a:t>secondaires</a:t>
            </a:r>
            <a:endParaRPr lang="nl-NL" sz="3200" dirty="0"/>
          </a:p>
        </p:txBody>
      </p:sp>
      <p:sp>
        <p:nvSpPr>
          <p:cNvPr id="3" name="Tijdelijke aanduiding voor inhoud 2">
            <a:extLst>
              <a:ext uri="{FF2B5EF4-FFF2-40B4-BE49-F238E27FC236}">
                <a16:creationId xmlns:a16="http://schemas.microsoft.com/office/drawing/2014/main" id="{147020ED-5799-801D-425E-1E706F8AFFCD}"/>
              </a:ext>
            </a:extLst>
          </p:cNvPr>
          <p:cNvSpPr>
            <a:spLocks noGrp="1"/>
          </p:cNvSpPr>
          <p:nvPr>
            <p:ph idx="1"/>
          </p:nvPr>
        </p:nvSpPr>
        <p:spPr>
          <a:xfrm>
            <a:off x="504201" y="1596884"/>
            <a:ext cx="11177899" cy="4989793"/>
          </a:xfrm>
        </p:spPr>
        <p:txBody>
          <a:bodyPr>
            <a:normAutofit fontScale="77500" lnSpcReduction="20000"/>
          </a:bodyPr>
          <a:lstStyle/>
          <a:p>
            <a:r>
              <a:rPr lang="fr-CM" dirty="0"/>
              <a:t>Voie orale ou nasogastrique uniquement</a:t>
            </a:r>
            <a:endParaRPr lang="en-NL" dirty="0"/>
          </a:p>
          <a:p>
            <a:r>
              <a:rPr lang="en-GB" dirty="0"/>
              <a:t>Deux doses </a:t>
            </a:r>
            <a:r>
              <a:rPr lang="en-GB" dirty="0" err="1"/>
              <a:t>seulement</a:t>
            </a:r>
            <a:r>
              <a:rPr lang="en-GB" dirty="0"/>
              <a:t> : </a:t>
            </a:r>
            <a:r>
              <a:rPr lang="fr-FR" dirty="0"/>
              <a:t>première dose le jour 1 et deuxième dose le jour 4 (à terminer à domicile si le patient est sorti).</a:t>
            </a:r>
            <a:endParaRPr lang="en-NL" dirty="0"/>
          </a:p>
          <a:p>
            <a:r>
              <a:rPr lang="fr-FR" dirty="0"/>
              <a:t>Le traitement doit être initié dès que possible après la randomisation (objectif : moins de 6 heures).</a:t>
            </a:r>
            <a:endParaRPr lang="en-NL" dirty="0"/>
          </a:p>
          <a:p>
            <a:r>
              <a:rPr lang="fr-FR" dirty="0"/>
              <a:t>Si le traitement ne peut pas commencer le jour de la randomisation, il faut maintenir un intervalle de 72 heures entre les doses.</a:t>
            </a:r>
            <a:endParaRPr lang="en-NL" dirty="0"/>
          </a:p>
          <a:p>
            <a:pPr marL="0" indent="0">
              <a:buNone/>
            </a:pPr>
            <a:endParaRPr lang="en-GB" dirty="0"/>
          </a:p>
          <a:p>
            <a:pPr marL="0" indent="0">
              <a:buNone/>
            </a:pPr>
            <a:r>
              <a:rPr lang="en-GB" dirty="0" err="1"/>
              <a:t>Posologie</a:t>
            </a:r>
            <a:r>
              <a:rPr lang="en-GB" dirty="0"/>
              <a:t> </a:t>
            </a:r>
            <a:r>
              <a:rPr lang="en-GB" dirty="0" err="1"/>
              <a:t>selon</a:t>
            </a:r>
            <a:r>
              <a:rPr lang="en-GB" dirty="0"/>
              <a:t> le </a:t>
            </a:r>
            <a:r>
              <a:rPr lang="en-GB" dirty="0" err="1"/>
              <a:t>poids</a:t>
            </a:r>
            <a:r>
              <a:rPr lang="en-GB" dirty="0"/>
              <a:t> :</a:t>
            </a:r>
            <a:endParaRPr lang="en-NL" dirty="0"/>
          </a:p>
          <a:p>
            <a:r>
              <a:rPr lang="fr-FR" dirty="0"/>
              <a:t>40 mg le jour 1 et le jour 4 si poids &lt; 80 kg</a:t>
            </a:r>
            <a:endParaRPr lang="en-NL" dirty="0"/>
          </a:p>
          <a:p>
            <a:r>
              <a:rPr lang="fr-FR" dirty="0"/>
              <a:t>80 mg le jour 1 et le jour 4 si poids ≥ 80 kg</a:t>
            </a:r>
            <a:endParaRPr lang="en-NL" dirty="0"/>
          </a:p>
          <a:p>
            <a:r>
              <a:rPr lang="en-GB" dirty="0"/>
              <a:t>Ce </a:t>
            </a:r>
            <a:r>
              <a:rPr lang="en-GB" dirty="0" err="1"/>
              <a:t>schéma</a:t>
            </a:r>
            <a:r>
              <a:rPr lang="en-GB" dirty="0"/>
              <a:t> </a:t>
            </a:r>
            <a:r>
              <a:rPr lang="en-GB" dirty="0" err="1"/>
              <a:t>posologique</a:t>
            </a:r>
            <a:r>
              <a:rPr lang="en-GB" dirty="0"/>
              <a:t> a </a:t>
            </a:r>
            <a:r>
              <a:rPr lang="en-GB" dirty="0" err="1"/>
              <a:t>été</a:t>
            </a:r>
            <a:r>
              <a:rPr lang="en-GB" dirty="0"/>
              <a:t> </a:t>
            </a:r>
            <a:r>
              <a:rPr lang="en-GB" dirty="0" err="1"/>
              <a:t>utilisé</a:t>
            </a:r>
            <a:r>
              <a:rPr lang="en-GB" dirty="0"/>
              <a:t> dans </a:t>
            </a:r>
            <a:r>
              <a:rPr lang="en-GB" dirty="0" err="1"/>
              <a:t>l’essai</a:t>
            </a:r>
            <a:r>
              <a:rPr lang="en-GB" dirty="0"/>
              <a:t> FLAGSTONE et </a:t>
            </a:r>
            <a:r>
              <a:rPr lang="en-GB" dirty="0" err="1"/>
              <a:t>diffère</a:t>
            </a:r>
            <a:r>
              <a:rPr lang="en-GB" dirty="0"/>
              <a:t> du </a:t>
            </a:r>
            <a:r>
              <a:rPr lang="en-GB" dirty="0" err="1"/>
              <a:t>traitement</a:t>
            </a:r>
            <a:r>
              <a:rPr lang="en-GB" dirty="0"/>
              <a:t> </a:t>
            </a:r>
            <a:r>
              <a:rPr lang="en-GB" dirty="0" err="1"/>
              <a:t>homologué</a:t>
            </a:r>
            <a:r>
              <a:rPr lang="en-GB" dirty="0"/>
              <a:t> </a:t>
            </a:r>
            <a:r>
              <a:rPr lang="en-GB" dirty="0" err="1"/>
              <a:t>en</a:t>
            </a:r>
            <a:r>
              <a:rPr lang="en-GB" dirty="0"/>
              <a:t> dose unique, par </a:t>
            </a:r>
            <a:r>
              <a:rPr lang="en-GB" dirty="0" err="1"/>
              <a:t>crainte</a:t>
            </a:r>
            <a:r>
              <a:rPr lang="en-GB" dirty="0"/>
              <a:t> d’un sous-dosage chez les patients </a:t>
            </a:r>
            <a:r>
              <a:rPr lang="en-GB" dirty="0" err="1"/>
              <a:t>hospitalisé</a:t>
            </a:r>
            <a:r>
              <a:rPr lang="en-GB" dirty="0"/>
              <a:t>.</a:t>
            </a:r>
            <a:endParaRPr lang="en-NL" dirty="0"/>
          </a:p>
          <a:p>
            <a:endParaRPr lang="fr-FR" dirty="0"/>
          </a:p>
          <a:p>
            <a:r>
              <a:rPr lang="fr-FR" dirty="0"/>
              <a:t>Aucun effet secondaire confirmé, sauf de rares cas de réactions allergiques.</a:t>
            </a:r>
            <a:endParaRPr lang="en-NL" dirty="0"/>
          </a:p>
          <a:p>
            <a:endParaRPr lang="nl-NL" dirty="0"/>
          </a:p>
        </p:txBody>
      </p:sp>
    </p:spTree>
    <p:extLst>
      <p:ext uri="{BB962C8B-B14F-4D97-AF65-F5344CB8AC3E}">
        <p14:creationId xmlns:p14="http://schemas.microsoft.com/office/powerpoint/2010/main" val="363657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2E236-8594-D0A7-8DC8-E95EBDF3DBB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229FD9E-D692-5CCF-4CDA-77FD7CB2C179}"/>
              </a:ext>
            </a:extLst>
          </p:cNvPr>
          <p:cNvSpPr>
            <a:spLocks noGrp="1"/>
          </p:cNvSpPr>
          <p:nvPr>
            <p:ph type="title"/>
          </p:nvPr>
        </p:nvSpPr>
        <p:spPr/>
        <p:txBody>
          <a:bodyPr/>
          <a:lstStyle/>
          <a:p>
            <a:endParaRPr lang="en-GB" dirty="0"/>
          </a:p>
        </p:txBody>
      </p:sp>
      <p:sp>
        <p:nvSpPr>
          <p:cNvPr id="6" name="Text Placeholder 5">
            <a:extLst>
              <a:ext uri="{FF2B5EF4-FFF2-40B4-BE49-F238E27FC236}">
                <a16:creationId xmlns:a16="http://schemas.microsoft.com/office/drawing/2014/main" id="{00810E30-6498-A7B8-95A7-87D7FFA1F309}"/>
              </a:ext>
            </a:extLst>
          </p:cNvPr>
          <p:cNvSpPr>
            <a:spLocks noGrp="1"/>
          </p:cNvSpPr>
          <p:nvPr>
            <p:ph type="body" idx="1"/>
          </p:nvPr>
        </p:nvSpPr>
        <p:spPr/>
        <p:txBody>
          <a:bodyPr/>
          <a:lstStyle/>
          <a:p>
            <a:r>
              <a:rPr lang="fr-FR"/>
              <a:t>Oseltamivir (TAMIFLU)</a:t>
            </a:r>
            <a:endParaRPr lang="fr-FR" dirty="0"/>
          </a:p>
        </p:txBody>
      </p:sp>
    </p:spTree>
    <p:extLst>
      <p:ext uri="{BB962C8B-B14F-4D97-AF65-F5344CB8AC3E}">
        <p14:creationId xmlns:p14="http://schemas.microsoft.com/office/powerpoint/2010/main" val="1901119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331" y="1584919"/>
            <a:ext cx="11767939" cy="4580078"/>
          </a:xfrm>
        </p:spPr>
        <p:txBody>
          <a:bodyPr>
            <a:normAutofit/>
          </a:bodyPr>
          <a:lstStyle/>
          <a:p>
            <a:r>
              <a:rPr lang="fr-FR" sz="2400" dirty="0"/>
              <a:t>L’oseltamivir est un inhibiteur de la neuraminidase (INA)</a:t>
            </a:r>
          </a:p>
          <a:p>
            <a:endParaRPr lang="fr-FR" sz="2400" dirty="0"/>
          </a:p>
          <a:p>
            <a:r>
              <a:rPr lang="fr-FR" sz="2400" dirty="0"/>
              <a:t>La neuraminidase permet le bourgeonnement du virus à partir des cellules infectées, de sorte que les INA interfèrent avec le cycle de réplication virale.</a:t>
            </a:r>
          </a:p>
          <a:p>
            <a:endParaRPr lang="fr-FR" sz="2400" dirty="0"/>
          </a:p>
          <a:p>
            <a:r>
              <a:rPr lang="fr-FR" sz="2400" dirty="0"/>
              <a:t>Comme pour le </a:t>
            </a:r>
            <a:r>
              <a:rPr lang="fr-FR" sz="2400" dirty="0" err="1"/>
              <a:t>baloxavir</a:t>
            </a:r>
            <a:r>
              <a:rPr lang="fr-FR" sz="2400" dirty="0"/>
              <a:t>, les NAI ont démontré une réduction d’environ un jour de la durée des symptômes de la grippe non compliquée si administrés dans les 48 heures suivant l’apparition des symptômes.</a:t>
            </a:r>
          </a:p>
        </p:txBody>
      </p:sp>
      <p:sp>
        <p:nvSpPr>
          <p:cNvPr id="23" name="Title 1"/>
          <p:cNvSpPr>
            <a:spLocks noGrp="1"/>
          </p:cNvSpPr>
          <p:nvPr>
            <p:ph type="title"/>
          </p:nvPr>
        </p:nvSpPr>
        <p:spPr>
          <a:xfrm>
            <a:off x="446328" y="29794"/>
            <a:ext cx="10515600" cy="1325563"/>
          </a:xfrm>
        </p:spPr>
        <p:txBody>
          <a:bodyPr>
            <a:normAutofit/>
          </a:bodyPr>
          <a:lstStyle/>
          <a:p>
            <a:r>
              <a:rPr lang="fr-FR" sz="3200" dirty="0"/>
              <a:t>Oseltamivir (Tamiflu)</a:t>
            </a:r>
            <a:br/>
            <a:r>
              <a:rPr lang="fr-FR" sz="3200" dirty="0"/>
              <a:t>Contexte</a:t>
            </a:r>
          </a:p>
        </p:txBody>
      </p:sp>
    </p:spTree>
    <p:extLst>
      <p:ext uri="{BB962C8B-B14F-4D97-AF65-F5344CB8AC3E}">
        <p14:creationId xmlns:p14="http://schemas.microsoft.com/office/powerpoint/2010/main" val="3801866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76" y="1516725"/>
            <a:ext cx="11767939" cy="4580078"/>
          </a:xfrm>
        </p:spPr>
        <p:txBody>
          <a:bodyPr>
            <a:normAutofit fontScale="92500" lnSpcReduction="20000"/>
          </a:bodyPr>
          <a:lstStyle/>
          <a:p>
            <a:r>
              <a:rPr lang="fr-FR"/>
              <a:t>Certaines études </a:t>
            </a:r>
            <a:r>
              <a:rPr lang="fr-FR" i="1" dirty="0"/>
              <a:t>d’observation</a:t>
            </a:r>
            <a:r>
              <a:rPr lang="fr-FR"/>
              <a:t> ont suggéré un bénéfice de l’oseltamivir chez les patients hospitalisés, mais d’autres ne l’ont pas fait, et les preuves issues d’essais </a:t>
            </a:r>
            <a:r>
              <a:rPr lang="fr-FR" i="1" dirty="0"/>
              <a:t>randomisés</a:t>
            </a:r>
            <a:r>
              <a:rPr lang="fr-FR"/>
              <a:t> font défaut.</a:t>
            </a:r>
            <a:r>
              <a:rPr lang="fr-FR" baseline="30000" dirty="0"/>
              <a:t>1,2</a:t>
            </a:r>
          </a:p>
          <a:p>
            <a:endParaRPr lang="fr-FR" baseline="30000" dirty="0"/>
          </a:p>
          <a:p>
            <a:r>
              <a:rPr lang="fr-FR"/>
              <a:t>Ces données d’observation sont sujettes à des biais qui ne peuvent être évités de manière fiable</a:t>
            </a:r>
          </a:p>
          <a:p>
            <a:endParaRPr lang="fr-FR" baseline="30000" dirty="0"/>
          </a:p>
          <a:p>
            <a:r>
              <a:rPr lang="fr-FR"/>
              <a:t>Pendant la pandémie, les données d’observation relatives à plusieurs traitements COVID-19 (par exemple l’azithromycine, le plasma de convalescence) étaient trompeuses et ont été contredites par des essais randomisés de grande envergure réalisés ultérieurement.</a:t>
            </a:r>
          </a:p>
          <a:p>
            <a:endParaRPr lang="fr-FR" dirty="0"/>
          </a:p>
          <a:p>
            <a:r>
              <a:rPr lang="fr-FR"/>
              <a:t>En l’absence de données randomisées, l’efficacité et la sécurité de l’oseltamivir chez les patients hospitalisés sont incertaines.</a:t>
            </a:r>
            <a:endParaRPr lang="fr-FR" dirty="0"/>
          </a:p>
        </p:txBody>
      </p:sp>
      <p:sp>
        <p:nvSpPr>
          <p:cNvPr id="4" name="TextBox 3"/>
          <p:cNvSpPr txBox="1"/>
          <p:nvPr/>
        </p:nvSpPr>
        <p:spPr>
          <a:xfrm>
            <a:off x="5241215" y="6273225"/>
            <a:ext cx="7057830" cy="584775"/>
          </a:xfrm>
          <a:prstGeom prst="rect">
            <a:avLst/>
          </a:prstGeom>
          <a:noFill/>
        </p:spPr>
        <p:txBody>
          <a:bodyPr wrap="none" rtlCol="0">
            <a:spAutoFit/>
          </a:bodyPr>
          <a:lstStyle/>
          <a:p>
            <a:r>
              <a:rPr lang="fr-FR" sz="1600" dirty="0"/>
              <a:t>1 Muthuri SG, et al. Lancet Respir Med. 2014 May;2(5):395-404. </a:t>
            </a:r>
            <a:r>
              <a:rPr lang="fr-FR" sz="1600" u="sng" dirty="0">
                <a:hlinkClick r:id="rId2"/>
              </a:rPr>
              <a:t>PMC6637757</a:t>
            </a:r>
            <a:endParaRPr lang="fr-FR" sz="1600" dirty="0"/>
          </a:p>
          <a:p>
            <a:r>
              <a:rPr lang="fr-FR" sz="1600" dirty="0"/>
              <a:t>2 Heneghan CJ, et al. Health Technol Assess. 2016 May;20(42):1-242. </a:t>
            </a:r>
            <a:r>
              <a:rPr lang="fr-FR" sz="1600" u="sng" dirty="0">
                <a:hlinkClick r:id="rId3"/>
              </a:rPr>
              <a:t>PMC4904189</a:t>
            </a:r>
            <a:endParaRPr lang="fr-FR" sz="1600" dirty="0"/>
          </a:p>
        </p:txBody>
      </p:sp>
      <p:sp>
        <p:nvSpPr>
          <p:cNvPr id="7"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fr-FR" sz="3200" dirty="0"/>
              <a:t>Oseltamivir (Tamiflu)</a:t>
            </a:r>
            <a:br/>
            <a:r>
              <a:rPr lang="fr-FR" sz="3200" dirty="0"/>
              <a:t>Contexte</a:t>
            </a:r>
          </a:p>
        </p:txBody>
      </p:sp>
    </p:spTree>
    <p:extLst>
      <p:ext uri="{BB962C8B-B14F-4D97-AF65-F5344CB8AC3E}">
        <p14:creationId xmlns:p14="http://schemas.microsoft.com/office/powerpoint/2010/main" val="2999175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387" y="1459126"/>
            <a:ext cx="6379814" cy="3957558"/>
          </a:xfrm>
        </p:spPr>
        <p:txBody>
          <a:bodyPr>
            <a:normAutofit/>
          </a:bodyPr>
          <a:lstStyle/>
          <a:p>
            <a:r>
              <a:rPr lang="fr-FR" sz="2000" dirty="0"/>
              <a:t>De nombreuses directives thérapeutiques recommandent l’administration d’INA aux patients hospitalisés pour cause de grippe.</a:t>
            </a:r>
          </a:p>
          <a:p>
            <a:r>
              <a:rPr lang="fr-FR" sz="2000" dirty="0"/>
              <a:t>En 2023, le Chief Medical Officer pour l’Angleterre a écrit à tous les hôpitaux du Royaume-Uni pour soutenir les essais qui comprennent un bras sans antiviral</a:t>
            </a:r>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p:txBody>
      </p:sp>
      <p:pic>
        <p:nvPicPr>
          <p:cNvPr id="5" name="Picture 4"/>
          <p:cNvPicPr>
            <a:picLocks noChangeAspect="1"/>
          </p:cNvPicPr>
          <p:nvPr/>
        </p:nvPicPr>
        <p:blipFill>
          <a:blip r:embed="rId2"/>
          <a:stretch>
            <a:fillRect/>
          </a:stretch>
        </p:blipFill>
        <p:spPr>
          <a:xfrm>
            <a:off x="8881162" y="2415209"/>
            <a:ext cx="3222490" cy="4371188"/>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6884015" y="1449635"/>
            <a:ext cx="3118829" cy="4258727"/>
          </a:xfrm>
          <a:prstGeom prst="rect">
            <a:avLst/>
          </a:prstGeom>
          <a:ln>
            <a:solidFill>
              <a:schemeClr val="tx1"/>
            </a:solidFill>
          </a:ln>
        </p:spPr>
      </p:pic>
      <p:sp>
        <p:nvSpPr>
          <p:cNvPr id="6" name="Rectangle 5"/>
          <p:cNvSpPr/>
          <p:nvPr/>
        </p:nvSpPr>
        <p:spPr>
          <a:xfrm>
            <a:off x="348647" y="3385359"/>
            <a:ext cx="6605036" cy="2031325"/>
          </a:xfrm>
          <a:prstGeom prst="rect">
            <a:avLst/>
          </a:prstGeom>
        </p:spPr>
        <p:txBody>
          <a:bodyPr wrap="square">
            <a:spAutoFit/>
          </a:bodyPr>
          <a:lstStyle/>
          <a:p>
            <a:r>
              <a:rPr lang="fr-FR" b="1" i="1" dirty="0"/>
              <a:t>« [...] Pour les hôpitaux et les cliniciens qui entreprennent des essais nationaux, nous considérons qu’il est tout à fait conforme aux bonnes pratiques cliniques et à nos directives de procéder à une randomisation. »</a:t>
            </a:r>
          </a:p>
          <a:p>
            <a:endParaRPr lang="fr-FR" b="1" i="1" dirty="0"/>
          </a:p>
          <a:p>
            <a:r>
              <a:rPr lang="fr-FR" b="1" i="1" dirty="0"/>
              <a:t>« À ce jour, aucun de ces traitements antiviraux n’a prouvé, dans le cadre d’essais contrôlés randomisés, qu’il améliorait les résultats cliniques des patients admis à l’hôpital. »</a:t>
            </a:r>
          </a:p>
        </p:txBody>
      </p:sp>
      <p:sp>
        <p:nvSpPr>
          <p:cNvPr id="8" name="TextBox 7"/>
          <p:cNvSpPr txBox="1"/>
          <p:nvPr/>
        </p:nvSpPr>
        <p:spPr>
          <a:xfrm>
            <a:off x="220387" y="5708362"/>
            <a:ext cx="8227874" cy="707886"/>
          </a:xfrm>
          <a:prstGeom prst="rect">
            <a:avLst/>
          </a:prstGeom>
          <a:noFill/>
        </p:spPr>
        <p:txBody>
          <a:bodyPr wrap="square" rtlCol="0">
            <a:spAutoFit/>
          </a:bodyPr>
          <a:lstStyle/>
          <a:p>
            <a:pPr marL="285750" indent="-285750">
              <a:buFont typeface="Arial" panose="020B0604020202020204" pitchFamily="34" charset="0"/>
              <a:buChar char="•"/>
            </a:pPr>
            <a:r>
              <a:rPr lang="fr-FR" sz="2000" dirty="0"/>
              <a:t>Des discussions/communications locales peuvent être nécessaires pour expliquer ce contexte.</a:t>
            </a:r>
            <a:endParaRPr lang="fr-FR" sz="1600" dirty="0"/>
          </a:p>
        </p:txBody>
      </p:sp>
      <p:sp>
        <p:nvSpPr>
          <p:cNvPr id="10" name="Title 1"/>
          <p:cNvSpPr>
            <a:spLocks noGrp="1"/>
          </p:cNvSpPr>
          <p:nvPr>
            <p:ph type="title"/>
          </p:nvPr>
        </p:nvSpPr>
        <p:spPr>
          <a:xfrm>
            <a:off x="446328" y="29794"/>
            <a:ext cx="10515600" cy="1325563"/>
          </a:xfrm>
        </p:spPr>
        <p:txBody>
          <a:bodyPr>
            <a:normAutofit/>
          </a:bodyPr>
          <a:lstStyle/>
          <a:p>
            <a:r>
              <a:rPr lang="fr-FR" sz="3200" dirty="0"/>
              <a:t>Oseltamivir (Tamiflu)</a:t>
            </a:r>
            <a:br/>
            <a:r>
              <a:rPr lang="fr-FR" sz="3200" dirty="0"/>
              <a:t>Contexte</a:t>
            </a:r>
          </a:p>
        </p:txBody>
      </p:sp>
    </p:spTree>
    <p:extLst>
      <p:ext uri="{BB962C8B-B14F-4D97-AF65-F5344CB8AC3E}">
        <p14:creationId xmlns:p14="http://schemas.microsoft.com/office/powerpoint/2010/main" val="18069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731" y="1596885"/>
            <a:ext cx="7357060" cy="2546851"/>
          </a:xfrm>
        </p:spPr>
        <p:txBody>
          <a:bodyPr>
            <a:noAutofit/>
          </a:bodyPr>
          <a:lstStyle/>
          <a:p>
            <a:r>
              <a:rPr lang="fr-FR" sz="2400" dirty="0"/>
              <a:t>Les patients ayant utilisé récemment ou prévu un INA pour l’infection en cours ne sont pas éligibles (oseltamivir ou zanamivir).</a:t>
            </a:r>
          </a:p>
          <a:p>
            <a:pPr marL="0" indent="0">
              <a:buNone/>
            </a:pPr>
            <a:endParaRPr lang="fr-FR" sz="2400" dirty="0"/>
          </a:p>
          <a:p>
            <a:r>
              <a:rPr lang="fr-FR" sz="2400" dirty="0"/>
              <a:t>Les patients traités pour une co-infection bactérienne sont éligibles si l’équipe clinique pense que la grippe peut contribuer à la maladie pulmonaire.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990425"/>
            <a:ext cx="3396567" cy="1976184"/>
          </a:xfrm>
          <a:prstGeom prst="rect">
            <a:avLst/>
          </a:prstGeom>
        </p:spPr>
      </p:pic>
      <p:sp>
        <p:nvSpPr>
          <p:cNvPr id="6" name="Content Placeholder 2"/>
          <p:cNvSpPr txBox="1">
            <a:spLocks/>
          </p:cNvSpPr>
          <p:nvPr/>
        </p:nvSpPr>
        <p:spPr>
          <a:xfrm>
            <a:off x="353731" y="4247497"/>
            <a:ext cx="11000069" cy="16883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t>Les femmes enceintes et allaitantes sont éligibles (voir l’annexe 4 du protocole pour la procédure).</a:t>
            </a:r>
          </a:p>
          <a:p>
            <a:endParaRPr lang="fr-FR" sz="2400" dirty="0"/>
          </a:p>
          <a:p>
            <a:r>
              <a:rPr lang="fr-FR" sz="2400" dirty="0"/>
              <a:t>Peut être utilisé chez les patients souffrant d’insuffisance hépatique et rénale.</a:t>
            </a:r>
          </a:p>
        </p:txBody>
      </p:sp>
      <p:sp>
        <p:nvSpPr>
          <p:cNvPr id="7" name="Title 1"/>
          <p:cNvSpPr>
            <a:spLocks noGrp="1"/>
          </p:cNvSpPr>
          <p:nvPr>
            <p:ph type="title"/>
          </p:nvPr>
        </p:nvSpPr>
        <p:spPr>
          <a:xfrm>
            <a:off x="446328" y="29794"/>
            <a:ext cx="10515600" cy="1325563"/>
          </a:xfrm>
        </p:spPr>
        <p:txBody>
          <a:bodyPr>
            <a:normAutofit/>
          </a:bodyPr>
          <a:lstStyle/>
          <a:p>
            <a:r>
              <a:rPr lang="fr-FR" sz="3200" dirty="0"/>
              <a:t>Oseltamivir (Tamiflu)</a:t>
            </a:r>
            <a:br/>
            <a:r>
              <a:rPr lang="fr-FR" sz="3200" dirty="0"/>
              <a:t>Éligibilité</a:t>
            </a:r>
          </a:p>
        </p:txBody>
      </p:sp>
    </p:spTree>
    <p:extLst>
      <p:ext uri="{BB962C8B-B14F-4D97-AF65-F5344CB8AC3E}">
        <p14:creationId xmlns:p14="http://schemas.microsoft.com/office/powerpoint/2010/main" val="1574208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28" y="29794"/>
            <a:ext cx="10515600" cy="1325563"/>
          </a:xfrm>
        </p:spPr>
        <p:txBody>
          <a:bodyPr>
            <a:normAutofit/>
          </a:bodyPr>
          <a:lstStyle/>
          <a:p>
            <a:r>
              <a:rPr lang="fr-FR" sz="3200" dirty="0"/>
              <a:t>Oseltamivir (Tamiflu)</a:t>
            </a:r>
            <a:br/>
            <a:r>
              <a:rPr lang="fr-FR" sz="3200" dirty="0"/>
              <a:t>Dosage et effets secondaires</a:t>
            </a:r>
          </a:p>
        </p:txBody>
      </p:sp>
      <p:sp>
        <p:nvSpPr>
          <p:cNvPr id="3" name="Content Placeholder 2"/>
          <p:cNvSpPr>
            <a:spLocks noGrp="1"/>
          </p:cNvSpPr>
          <p:nvPr>
            <p:ph idx="1"/>
          </p:nvPr>
        </p:nvSpPr>
        <p:spPr>
          <a:xfrm>
            <a:off x="446327" y="1450823"/>
            <a:ext cx="7108821" cy="4580078"/>
          </a:xfrm>
        </p:spPr>
        <p:txBody>
          <a:bodyPr>
            <a:noAutofit/>
          </a:bodyPr>
          <a:lstStyle/>
          <a:p>
            <a:r>
              <a:rPr lang="fr-FR" sz="2000" dirty="0"/>
              <a:t>Uniquement par voie orale ou nasogastrique (pas de voie intraveineuse)</a:t>
            </a:r>
          </a:p>
          <a:p>
            <a:endParaRPr lang="fr-FR" sz="700" dirty="0"/>
          </a:p>
          <a:p>
            <a:r>
              <a:rPr lang="fr-FR" sz="2000" dirty="0"/>
              <a:t>Traiter pendant 5 jours (10 jours en cas d’immunodépression) à compléter à domicile en cas de sortie.</a:t>
            </a:r>
          </a:p>
          <a:p>
            <a:endParaRPr lang="fr-FR" sz="700" b="1" i="1" dirty="0"/>
          </a:p>
          <a:p>
            <a:r>
              <a:rPr lang="fr-FR" sz="2000" dirty="0"/>
              <a:t>Dose : </a:t>
            </a:r>
            <a:r>
              <a:rPr lang="fr-FR" sz="2000" b="1" dirty="0"/>
              <a:t>75mg deux fois par jour </a:t>
            </a:r>
            <a:r>
              <a:rPr lang="fr-FR" sz="2000" dirty="0"/>
              <a:t>avec une fonction rénale normale</a:t>
            </a:r>
          </a:p>
          <a:p>
            <a:pPr lvl="1"/>
            <a:r>
              <a:rPr lang="fr-FR" sz="1800" dirty="0"/>
              <a:t>75 mg une fois par jour si DFGe 10-29ml/min</a:t>
            </a:r>
          </a:p>
          <a:p>
            <a:pPr lvl="1"/>
            <a:r>
              <a:rPr lang="fr-FR" sz="1800" dirty="0"/>
              <a:t>75 mg en une seule prise si DFGe &lt;10ml/min (ou sous dialyse/hémofiltration)</a:t>
            </a:r>
          </a:p>
          <a:p>
            <a:pPr lvl="1"/>
            <a:r>
              <a:rPr lang="fr-FR" sz="1800" dirty="0"/>
              <a:t>Ajustement nécessaire si le poids est inférieur à 40 kg (voir protocole)</a:t>
            </a:r>
          </a:p>
          <a:p>
            <a:pPr lvl="1"/>
            <a:r>
              <a:rPr lang="fr-FR" sz="1800" dirty="0"/>
              <a:t>Notez que l’ajustement de la dose rénale dans RECOVERY diffère du SmPC.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990425"/>
            <a:ext cx="3396567" cy="1976184"/>
          </a:xfrm>
          <a:prstGeom prst="rect">
            <a:avLst/>
          </a:prstGeom>
        </p:spPr>
      </p:pic>
      <p:sp>
        <p:nvSpPr>
          <p:cNvPr id="5" name="Content Placeholder 2"/>
          <p:cNvSpPr txBox="1">
            <a:spLocks/>
          </p:cNvSpPr>
          <p:nvPr/>
        </p:nvSpPr>
        <p:spPr>
          <a:xfrm>
            <a:off x="446327" y="5374576"/>
            <a:ext cx="9934289" cy="1791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000" dirty="0"/>
          </a:p>
          <a:p>
            <a:r>
              <a:rPr lang="fr-FR" sz="2000" dirty="0"/>
              <a:t>Aucune interaction médicamenteuse significative connue</a:t>
            </a:r>
          </a:p>
          <a:p>
            <a:r>
              <a:rPr lang="fr-FR" sz="2000" dirty="0"/>
              <a:t>Les effets secondaires les plus fréquents sont les céphalées, les nausées et les vomissements (&lt;10%), des réactions d’hypersensibilité graves ont été rarement rapportées.</a:t>
            </a:r>
          </a:p>
          <a:p>
            <a:endParaRPr lang="fr-FR" sz="2000" i="1" dirty="0"/>
          </a:p>
        </p:txBody>
      </p:sp>
    </p:spTree>
    <p:extLst>
      <p:ext uri="{BB962C8B-B14F-4D97-AF65-F5344CB8AC3E}">
        <p14:creationId xmlns:p14="http://schemas.microsoft.com/office/powerpoint/2010/main" val="1934093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0DEC6-4C3B-4CEB-98E0-F63350C38EB9}"/>
              </a:ext>
            </a:extLst>
          </p:cNvPr>
          <p:cNvSpPr>
            <a:spLocks noGrp="1"/>
          </p:cNvSpPr>
          <p:nvPr>
            <p:ph type="title"/>
          </p:nvPr>
        </p:nvSpPr>
        <p:spPr>
          <a:xfrm>
            <a:off x="838200" y="12534"/>
            <a:ext cx="10515600" cy="1325563"/>
          </a:xfrm>
        </p:spPr>
        <p:txBody>
          <a:bodyPr>
            <a:normAutofit/>
          </a:bodyPr>
          <a:lstStyle/>
          <a:p>
            <a:r>
              <a:rPr lang="en-GB" sz="3200" dirty="0"/>
              <a:t>Remarques sur les </a:t>
            </a:r>
            <a:r>
              <a:rPr lang="en-GB" sz="3200" dirty="0" err="1"/>
              <a:t>comparaisons</a:t>
            </a:r>
            <a:br>
              <a:rPr lang="en-GB" sz="3200" dirty="0"/>
            </a:br>
            <a:r>
              <a:rPr lang="en-GB" sz="3200" dirty="0" err="1"/>
              <a:t>antivirales</a:t>
            </a:r>
            <a:r>
              <a:rPr lang="en-GB" sz="3200" dirty="0"/>
              <a:t> de la grippe</a:t>
            </a:r>
            <a:endParaRPr lang="nl-NL" sz="3200" dirty="0"/>
          </a:p>
        </p:txBody>
      </p:sp>
      <p:sp>
        <p:nvSpPr>
          <p:cNvPr id="3" name="Tijdelijke aanduiding voor inhoud 2">
            <a:extLst>
              <a:ext uri="{FF2B5EF4-FFF2-40B4-BE49-F238E27FC236}">
                <a16:creationId xmlns:a16="http://schemas.microsoft.com/office/drawing/2014/main" id="{0BE2B292-CC66-2127-C47D-F9A2BFDB96B2}"/>
              </a:ext>
            </a:extLst>
          </p:cNvPr>
          <p:cNvSpPr>
            <a:spLocks noGrp="1"/>
          </p:cNvSpPr>
          <p:nvPr>
            <p:ph idx="1"/>
          </p:nvPr>
        </p:nvSpPr>
        <p:spPr/>
        <p:txBody>
          <a:bodyPr>
            <a:normAutofit fontScale="70000" lnSpcReduction="20000"/>
          </a:bodyPr>
          <a:lstStyle/>
          <a:p>
            <a:r>
              <a:rPr lang="fr-FR" dirty="0"/>
              <a:t>Chaque comparaison de traitement dans l’étude RECOVERY est un tirage au sort 1:1 entre le traitement concerné et les soins habituels sans ce traitement.</a:t>
            </a:r>
            <a:endParaRPr lang="en-NL" dirty="0"/>
          </a:p>
          <a:p>
            <a:r>
              <a:rPr lang="fr-FR" dirty="0"/>
              <a:t>Cela signifie que si le patient est randomisé dans les deux comparaisons antivirales, il peut se voir attribuer les deux antiviraux ensemble, un seul des deux antiviraux, ou aucun des deux.</a:t>
            </a:r>
            <a:endParaRPr lang="en-NL" dirty="0"/>
          </a:p>
          <a:p>
            <a:endParaRPr lang="fr-FR" dirty="0"/>
          </a:p>
          <a:p>
            <a:r>
              <a:rPr lang="fr-FR" dirty="0"/>
              <a:t>Si l’équipe clinique estime qu’un traitement antiviral est clairement indiqué, elle doit l’administrer comme dans la pratique habituelle.</a:t>
            </a:r>
            <a:endParaRPr lang="en-NL" dirty="0"/>
          </a:p>
          <a:p>
            <a:r>
              <a:rPr lang="fr-FR" dirty="0"/>
              <a:t>Dans ce cas, le patient peut tout de même être éligible pour d’autres comparaisons de l’étude RECOVERY </a:t>
            </a:r>
            <a:r>
              <a:rPr lang="en-US" dirty="0"/>
              <a:t>(</a:t>
            </a:r>
            <a:r>
              <a:rPr lang="fr-FR" dirty="0"/>
              <a:t>si un patient reçoit déjà un </a:t>
            </a:r>
            <a:r>
              <a:rPr lang="fr-FR" dirty="0" err="1"/>
              <a:t>oseltamivir</a:t>
            </a:r>
            <a:r>
              <a:rPr lang="fr-FR" dirty="0"/>
              <a:t> en soin standard, il peut tout de même participer à la comparaison </a:t>
            </a:r>
            <a:r>
              <a:rPr lang="fr-FR" dirty="0" err="1"/>
              <a:t>baloxavir</a:t>
            </a:r>
            <a:r>
              <a:rPr lang="fr-FR" dirty="0"/>
              <a:t>, ce qui fournira des données utiles sur la monothérapie versus la bithérapie antivirale</a:t>
            </a:r>
            <a:r>
              <a:rPr lang="en-US" dirty="0"/>
              <a:t>). </a:t>
            </a:r>
            <a:endParaRPr lang="en-NL" dirty="0"/>
          </a:p>
          <a:p>
            <a:endParaRPr lang="fr-FR" dirty="0"/>
          </a:p>
          <a:p>
            <a:r>
              <a:rPr lang="fr-FR" dirty="0"/>
              <a:t>La décision concernant l’indication d’un antiviral doit être prise avant l’évaluation de l’éligibilité à l’essai, et ne doit pas être influencée par la répartition aléatoire de RECOVERY </a:t>
            </a:r>
            <a:r>
              <a:rPr lang="en-US" dirty="0"/>
              <a:t>(e.g. </a:t>
            </a:r>
            <a:r>
              <a:rPr lang="fr-CM" dirty="0"/>
              <a:t>Exemple : un patient ne doit pas être inclus dans le bras “</a:t>
            </a:r>
            <a:r>
              <a:rPr lang="fr-CM" dirty="0" err="1"/>
              <a:t>baloxavir</a:t>
            </a:r>
            <a:r>
              <a:rPr lang="fr-CM" dirty="0"/>
              <a:t>” puis recevoir ensuite un NAI simplement parce qu’il a été affecté au groupe “soins habituels sans </a:t>
            </a:r>
            <a:r>
              <a:rPr lang="fr-CM" dirty="0" err="1"/>
              <a:t>baloxavir</a:t>
            </a:r>
            <a:r>
              <a:rPr lang="en-US" dirty="0"/>
              <a:t>). </a:t>
            </a:r>
            <a:endParaRPr lang="en-NL" dirty="0"/>
          </a:p>
        </p:txBody>
      </p:sp>
    </p:spTree>
    <p:extLst>
      <p:ext uri="{BB962C8B-B14F-4D97-AF65-F5344CB8AC3E}">
        <p14:creationId xmlns:p14="http://schemas.microsoft.com/office/powerpoint/2010/main" val="1431351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fr-FR"/>
              <a:t>CORTICOSTÉROÏDES POUR LA GRIPPE</a:t>
            </a:r>
            <a:endParaRPr lang="fr-FR" dirty="0"/>
          </a:p>
        </p:txBody>
      </p:sp>
    </p:spTree>
    <p:extLst>
      <p:ext uri="{BB962C8B-B14F-4D97-AF65-F5344CB8AC3E}">
        <p14:creationId xmlns:p14="http://schemas.microsoft.com/office/powerpoint/2010/main" val="2044417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43" y="0"/>
            <a:ext cx="7565967" cy="1325563"/>
          </a:xfrm>
        </p:spPr>
        <p:txBody>
          <a:bodyPr>
            <a:normAutofit/>
          </a:bodyPr>
          <a:lstStyle/>
          <a:p>
            <a:r>
              <a:rPr lang="fr-FR" sz="3200" dirty="0"/>
              <a:t>Corticostéroïdes pour la grippe</a:t>
            </a:r>
            <a:br/>
            <a:r>
              <a:rPr lang="fr-FR" sz="3200" dirty="0"/>
              <a:t>Contexte</a:t>
            </a:r>
          </a:p>
        </p:txBody>
      </p:sp>
      <p:sp>
        <p:nvSpPr>
          <p:cNvPr id="3" name="Content Placeholder 2"/>
          <p:cNvSpPr>
            <a:spLocks noGrp="1"/>
          </p:cNvSpPr>
          <p:nvPr>
            <p:ph idx="1"/>
          </p:nvPr>
        </p:nvSpPr>
        <p:spPr>
          <a:xfrm>
            <a:off x="504202" y="1596885"/>
            <a:ext cx="7702250" cy="4580078"/>
          </a:xfrm>
        </p:spPr>
        <p:txBody>
          <a:bodyPr>
            <a:normAutofit/>
          </a:bodyPr>
          <a:lstStyle/>
          <a:p>
            <a:r>
              <a:rPr lang="fr-FR" sz="2400" dirty="0"/>
              <a:t>Les corticostéroïdes constituent le traitement standard des patients atteints de pneumonie à COVID-19, réduisant le risque de décès d’environ 1/5 chez les patients sous oxygène.</a:t>
            </a:r>
          </a:p>
          <a:p>
            <a:endParaRPr lang="fr-FR" sz="2400" dirty="0"/>
          </a:p>
          <a:p>
            <a:r>
              <a:rPr lang="fr-FR" sz="2400" dirty="0"/>
              <a:t>Proposé précédemment comme traitement de la pneumonie grippale, mais n’a jamais été testé correctement chez les patients hospitalisés.</a:t>
            </a:r>
          </a:p>
          <a:p>
            <a:endParaRPr lang="fr-FR" sz="2400" dirty="0"/>
          </a:p>
          <a:p>
            <a:r>
              <a:rPr lang="fr-FR" sz="2400" dirty="0"/>
              <a:t>La réduction des lésions pulmonaires à médiation immunitaire pourrait améliorer la survie en cas de grippe grave, comme c’est le cas pour le COVID-19.</a:t>
            </a:r>
          </a:p>
          <a:p>
            <a:endParaRPr lang="fr-FR" sz="2400" dirty="0"/>
          </a:p>
        </p:txBody>
      </p:sp>
      <p:pic>
        <p:nvPicPr>
          <p:cNvPr id="2050"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2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682" y="0"/>
            <a:ext cx="10515600" cy="1325563"/>
          </a:xfrm>
        </p:spPr>
        <p:txBody>
          <a:bodyPr>
            <a:normAutofit/>
          </a:bodyPr>
          <a:lstStyle/>
          <a:p>
            <a:r>
              <a:rPr lang="fr-FR" sz="4000" dirty="0"/>
              <a:t>Contexte de la grippe</a:t>
            </a:r>
            <a:r>
              <a:rPr lang="fr-FR"/>
              <a:t>  </a:t>
            </a:r>
            <a:endParaRPr lang="fr-FR" sz="4000" dirty="0"/>
          </a:p>
        </p:txBody>
      </p:sp>
      <p:sp>
        <p:nvSpPr>
          <p:cNvPr id="6" name="Content Placeholder 5"/>
          <p:cNvSpPr>
            <a:spLocks noGrp="1"/>
          </p:cNvSpPr>
          <p:nvPr>
            <p:ph idx="1"/>
          </p:nvPr>
        </p:nvSpPr>
        <p:spPr>
          <a:xfrm>
            <a:off x="169896" y="1473319"/>
            <a:ext cx="8257411" cy="4753862"/>
          </a:xfrm>
        </p:spPr>
        <p:txBody>
          <a:bodyPr>
            <a:normAutofit/>
          </a:bodyPr>
          <a:lstStyle/>
          <a:p>
            <a:r>
              <a:rPr lang="fr-FR" sz="2000" dirty="0"/>
              <a:t>La grippe saisonnière tue environ 400 000 personnes par an dans le monde (dont un tiers de moins de 65 ans).</a:t>
            </a:r>
          </a:p>
          <a:p>
            <a:endParaRPr lang="fr-FR" sz="2000" dirty="0"/>
          </a:p>
          <a:p>
            <a:r>
              <a:rPr lang="fr-FR" sz="2000" dirty="0"/>
              <a:t>Une pandémie de grippe peut tuer des dizaines de millions de personnes.</a:t>
            </a:r>
          </a:p>
          <a:p>
            <a:endParaRPr lang="fr-FR" sz="2000" dirty="0"/>
          </a:p>
          <a:p>
            <a:r>
              <a:rPr lang="fr-FR" sz="2000" dirty="0"/>
              <a:t>RECOVERY et d’autres essais ont rapidement identifié des traitements vitaux pour le COVID-19 en randomisant des milliers de patients.</a:t>
            </a:r>
          </a:p>
          <a:p>
            <a:endParaRPr lang="fr-FR" sz="2000" dirty="0"/>
          </a:p>
          <a:p>
            <a:r>
              <a:rPr lang="fr-FR" sz="2000" dirty="0"/>
              <a:t>De nombreux autres traitements prometteurs se sont révélés inefficaces.</a:t>
            </a:r>
          </a:p>
          <a:p>
            <a:pPr marL="0" indent="0">
              <a:buNone/>
            </a:pPr>
            <a:endParaRPr lang="fr-FR" sz="2000" dirty="0"/>
          </a:p>
          <a:p>
            <a:r>
              <a:rPr lang="fr-FR" sz="2000" dirty="0"/>
              <a:t>Contrairement au COVID-19, nous ne disposons pas de données probantes (c’est-à-dire randomisées) pour guider le traitement de la grippe.</a:t>
            </a:r>
          </a:p>
          <a:p>
            <a:endParaRPr lang="fr-FR" sz="2000" dirty="0"/>
          </a:p>
          <a:p>
            <a:endParaRPr lang="fr-FR" sz="2000" dirty="0"/>
          </a:p>
        </p:txBody>
      </p:sp>
      <p:pic>
        <p:nvPicPr>
          <p:cNvPr id="4" name="Picture 3" descr="A picture containing cake, decorated, colorful, several&#10;&#10;Description automatically generated">
            <a:extLst>
              <a:ext uri="{FF2B5EF4-FFF2-40B4-BE49-F238E27FC236}">
                <a16:creationId xmlns:a16="http://schemas.microsoft.com/office/drawing/2014/main" id="{D8E2B7A5-8C49-E44E-9A1F-DFF1674678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622" y="1939785"/>
            <a:ext cx="3898870" cy="3835985"/>
          </a:xfrm>
          <a:prstGeom prst="rect">
            <a:avLst/>
          </a:prstGeom>
        </p:spPr>
      </p:pic>
    </p:spTree>
    <p:extLst>
      <p:ext uri="{BB962C8B-B14F-4D97-AF65-F5344CB8AC3E}">
        <p14:creationId xmlns:p14="http://schemas.microsoft.com/office/powerpoint/2010/main" val="566886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868" y="1467491"/>
            <a:ext cx="10024060" cy="4580078"/>
          </a:xfrm>
        </p:spPr>
        <p:txBody>
          <a:bodyPr>
            <a:normAutofit/>
          </a:bodyPr>
          <a:lstStyle/>
          <a:p>
            <a:r>
              <a:rPr lang="fr-FR" sz="2200" dirty="0"/>
              <a:t>Ouvert aux patients souffrant de pneumonie grippale </a:t>
            </a:r>
            <a:r>
              <a:rPr lang="fr-FR" sz="2200" b="1" i="1" dirty="0"/>
              <a:t>et d’hypoxie </a:t>
            </a:r>
            <a:r>
              <a:rPr lang="fr-FR" sz="2200" dirty="0"/>
              <a:t> (supplément d’oxygène ou SpO2 &lt;92% à l’air)</a:t>
            </a:r>
          </a:p>
          <a:p>
            <a:r>
              <a:rPr lang="fr-FR" sz="2200" dirty="0"/>
              <a:t>Contre-indiqué en cas </a:t>
            </a:r>
            <a:r>
              <a:rPr lang="fr-FR" sz="2200" b="1" dirty="0"/>
              <a:t>d’utilisation actuelle ou prévue de corticostéroïdes systémiques</a:t>
            </a:r>
            <a:r>
              <a:rPr lang="fr-FR" sz="2200" dirty="0"/>
              <a:t>, ou en cas de co-infection par le SRAS-CoV-2.</a:t>
            </a:r>
          </a:p>
          <a:p>
            <a:endParaRPr lang="fr-FR" sz="2200" dirty="0"/>
          </a:p>
          <a:p>
            <a:r>
              <a:rPr lang="fr-FR" sz="2200" dirty="0"/>
              <a:t>Femmes enceintes et allaitantes éligibles (mais utiliser prednisolone/hydrocortisone au lieu de dexaméthasone - voir protocole principal, section 2.4 et annexe 4). </a:t>
            </a:r>
          </a:p>
          <a:p>
            <a:r>
              <a:rPr lang="fr-FR" sz="2200" dirty="0"/>
              <a:t>Les patients souffrant d’insuffisance hépatique ou rénale sont éligibles.</a:t>
            </a:r>
          </a:p>
          <a:p>
            <a:endParaRPr lang="fr-FR" sz="2200" dirty="0"/>
          </a:p>
          <a:p>
            <a:endParaRPr lang="fr-FR" sz="2200" dirty="0"/>
          </a:p>
          <a:p>
            <a:endParaRPr lang="fr-FR" sz="2200" dirty="0"/>
          </a:p>
          <a:p>
            <a:endParaRPr lang="fr-FR" sz="2200" dirty="0"/>
          </a:p>
          <a:p>
            <a:endParaRPr lang="fr-FR" sz="2200" dirty="0"/>
          </a:p>
          <a:p>
            <a:endParaRPr lang="fr-FR" sz="2200" dirty="0"/>
          </a:p>
          <a:p>
            <a:endParaRPr lang="fr-FR" sz="2200" dirty="0"/>
          </a:p>
          <a:p>
            <a:endParaRPr lang="fr-FR" sz="2200" dirty="0"/>
          </a:p>
          <a:p>
            <a:endParaRPr lang="fr-FR" sz="2200" dirty="0"/>
          </a:p>
          <a:p>
            <a:endParaRPr lang="fr-FR" sz="2200" dirty="0"/>
          </a:p>
          <a:p>
            <a:endParaRPr lang="fr-FR" sz="20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5974" y="1364799"/>
            <a:ext cx="2609908" cy="206420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15494" y="4488766"/>
            <a:ext cx="11769637" cy="13754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400" dirty="0"/>
          </a:p>
          <a:p>
            <a:r>
              <a:rPr lang="fr-FR" sz="2200" dirty="0"/>
              <a:t>Si, après la randomisation, des corticostéroïdes sont indiqués chez un patient ayant reçu le traitement habituel, ils doivent lui être administrés (cela ne doit se produire qu’en raison d’un changement de l’état clinique).</a:t>
            </a:r>
          </a:p>
          <a:p>
            <a:endParaRPr lang="fr-FR" sz="2400" dirty="0"/>
          </a:p>
        </p:txBody>
      </p:sp>
      <p:sp>
        <p:nvSpPr>
          <p:cNvPr id="7"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fr-FR" sz="3200" dirty="0"/>
              <a:t>Corticostéroïdes pour la grippe</a:t>
            </a:r>
          </a:p>
          <a:p>
            <a:r>
              <a:rPr lang="fr-FR" sz="3200" dirty="0"/>
              <a:t>Éligibilité</a:t>
            </a:r>
          </a:p>
        </p:txBody>
      </p:sp>
      <p:sp>
        <p:nvSpPr>
          <p:cNvPr id="2" name="TextBox 7">
            <a:extLst>
              <a:ext uri="{FF2B5EF4-FFF2-40B4-BE49-F238E27FC236}">
                <a16:creationId xmlns:a16="http://schemas.microsoft.com/office/drawing/2014/main" id="{A94EA4A1-C883-409D-A3E6-F1F40480E1A7}"/>
              </a:ext>
            </a:extLst>
          </p:cNvPr>
          <p:cNvSpPr txBox="1"/>
          <p:nvPr/>
        </p:nvSpPr>
        <p:spPr>
          <a:xfrm>
            <a:off x="366257" y="5997064"/>
            <a:ext cx="11374294"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fr-FR" b="1" i="0" u="none" strike="noStrike" kern="1200" cap="none" spc="0" normalizeH="0" baseline="0" noProof="0" dirty="0">
                <a:ln>
                  <a:noFill/>
                </a:ln>
                <a:effectLst/>
                <a:uLnTx/>
                <a:uFillTx/>
                <a:latin typeface="Calibri" panose="020F0502020204030204"/>
                <a:ea typeface="+mn-ea"/>
                <a:cs typeface="+mn-cs"/>
              </a:rPr>
              <a:t>*Un traitement par corticostéroïdes supérieur à 24 heures au cours de la maladie actuelle, avec une dose équivalente à :≥ 10 mg de prednisolone par jour, ou ≥ 1,5 mg de dexaméthasone, ou ≥ 40 mg d’hydrocortisone, est considéré comme une utilisation récente.</a:t>
            </a:r>
          </a:p>
        </p:txBody>
      </p:sp>
    </p:spTree>
    <p:extLst>
      <p:ext uri="{BB962C8B-B14F-4D97-AF65-F5344CB8AC3E}">
        <p14:creationId xmlns:p14="http://schemas.microsoft.com/office/powerpoint/2010/main" val="2966428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76" y="1482585"/>
            <a:ext cx="8177676" cy="4580078"/>
          </a:xfrm>
        </p:spPr>
        <p:txBody>
          <a:bodyPr>
            <a:noAutofit/>
          </a:bodyPr>
          <a:lstStyle/>
          <a:p>
            <a:r>
              <a:rPr lang="fr-FR" sz="1800" dirty="0"/>
              <a:t>Dexaméthasone 6 mg une fois par jour, par voie orale/nasogastrique ou par voie intraveineuse </a:t>
            </a:r>
          </a:p>
          <a:p>
            <a:r>
              <a:rPr lang="fr-FR" sz="1800" dirty="0"/>
              <a:t>Traitement pendant 10 jours ou jusqu’à la sortie de l’hôpital, selon la première éventualité.</a:t>
            </a:r>
          </a:p>
          <a:p>
            <a:r>
              <a:rPr lang="fr-FR" sz="1800" dirty="0"/>
              <a:t>Pas d’échantillons de référence ou de suivi</a:t>
            </a:r>
          </a:p>
          <a:p>
            <a:pPr marL="0" indent="0">
              <a:buNone/>
            </a:pPr>
            <a:endParaRPr lang="fr-FR" sz="800" dirty="0"/>
          </a:p>
          <a:p>
            <a:r>
              <a:rPr lang="fr-FR" sz="1800" dirty="0"/>
              <a:t>Les effets secondaires importants des corticostéroïdes doivent être pris en compte et anticipés comme dans la pratique normale, par exemple</a:t>
            </a:r>
          </a:p>
          <a:p>
            <a:pPr lvl="1"/>
            <a:r>
              <a:rPr lang="fr-FR" sz="1800" dirty="0"/>
              <a:t>Risque d’hyperglycémie (envisager la nécessité d’une surveillance accrue)</a:t>
            </a:r>
          </a:p>
          <a:p>
            <a:pPr lvl="1"/>
            <a:r>
              <a:rPr lang="fr-FR" sz="1800" dirty="0"/>
              <a:t>Ulcération gastroduodénale (envisager la nécessité d’une gastroprotection en cas de risque élevé)</a:t>
            </a:r>
          </a:p>
          <a:p>
            <a:pPr lvl="1"/>
            <a:r>
              <a:rPr lang="fr-FR" sz="1800" dirty="0"/>
              <a:t>Infection (en particulier si d’autres raisons justifient l’immunosuppression)</a:t>
            </a:r>
          </a:p>
          <a:p>
            <a:pPr lvl="1"/>
            <a:r>
              <a:rPr lang="fr-FR" sz="1800" dirty="0"/>
              <a:t>Réactions psychiatriques</a:t>
            </a:r>
          </a:p>
          <a:p>
            <a:pPr lvl="1"/>
            <a:r>
              <a:rPr lang="fr-FR" sz="1800" dirty="0"/>
              <a:t>Rétention hydrique</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93224" y="4797124"/>
            <a:ext cx="11898775" cy="15147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2000" dirty="0"/>
          </a:p>
          <a:p>
            <a:endParaRPr lang="en-GB" sz="2400" i="1" dirty="0"/>
          </a:p>
        </p:txBody>
      </p:sp>
      <p:sp>
        <p:nvSpPr>
          <p:cNvPr id="8" name="Content Placeholder 2"/>
          <p:cNvSpPr txBox="1">
            <a:spLocks/>
          </p:cNvSpPr>
          <p:nvPr/>
        </p:nvSpPr>
        <p:spPr>
          <a:xfrm>
            <a:off x="92276" y="5793779"/>
            <a:ext cx="11760200" cy="1289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sz="2000" dirty="0"/>
              <a:t>Risque d’insuffisance surrénale en cas d’arrêt brutal chez certains patients, par exemple en cas d’utilisation antérieure importante de corticostéroïdes ou pour d’autres raisons d’insuffisance surrénale (envisager un arrêt progressif selon la pratique normale).</a:t>
            </a:r>
          </a:p>
          <a:p>
            <a:pPr lvl="1"/>
            <a:endParaRPr lang="fr-FR" sz="1800" dirty="0"/>
          </a:p>
        </p:txBody>
      </p:sp>
      <p:sp>
        <p:nvSpPr>
          <p:cNvPr id="9"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fr-FR" sz="3200" dirty="0"/>
              <a:t>Corticostéroïdes pour la grippe</a:t>
            </a:r>
          </a:p>
          <a:p>
            <a:r>
              <a:rPr lang="fr-FR" sz="3200" dirty="0"/>
              <a:t>Dosage et effets secondaires</a:t>
            </a:r>
          </a:p>
        </p:txBody>
      </p:sp>
    </p:spTree>
    <p:extLst>
      <p:ext uri="{BB962C8B-B14F-4D97-AF65-F5344CB8AC3E}">
        <p14:creationId xmlns:p14="http://schemas.microsoft.com/office/powerpoint/2010/main" val="170331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120" y="1755523"/>
            <a:ext cx="7505480" cy="4580078"/>
          </a:xfrm>
        </p:spPr>
        <p:txBody>
          <a:bodyPr>
            <a:noAutofit/>
          </a:bodyPr>
          <a:lstStyle/>
          <a:p>
            <a:r>
              <a:rPr lang="fr-FR" sz="2200" dirty="0"/>
              <a:t>La dexaméthasone est un substrat du CYP3A4, il y a donc un risque d’augmentation de l’exposition et des effets secondaires si elle est administrée en même temps que des inhibiteurs puissants du CYP3A4, par exemple </a:t>
            </a:r>
          </a:p>
          <a:p>
            <a:pPr lvl="1"/>
            <a:r>
              <a:rPr lang="fr-FR" sz="2200" dirty="0"/>
              <a:t>Clarithromycine/érythromycine (</a:t>
            </a:r>
            <a:r>
              <a:rPr lang="fr-FR" sz="2200" u="sng" dirty="0"/>
              <a:t>mais pas l’azithromycine</a:t>
            </a:r>
            <a:r>
              <a:rPr lang="fr-FR" sz="2200" dirty="0"/>
              <a:t>)</a:t>
            </a:r>
          </a:p>
          <a:p>
            <a:pPr lvl="1"/>
            <a:r>
              <a:rPr lang="fr-FR" sz="2200" dirty="0"/>
              <a:t>Ritonavir/cobicistat</a:t>
            </a:r>
          </a:p>
          <a:p>
            <a:pPr lvl="1"/>
            <a:r>
              <a:rPr lang="fr-FR" sz="2200" dirty="0"/>
              <a:t>Antifongiques azolés </a:t>
            </a:r>
          </a:p>
          <a:p>
            <a:endParaRPr lang="fr-FR"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93225" y="3747224"/>
            <a:ext cx="10730375" cy="1857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400" dirty="0"/>
          </a:p>
          <a:p>
            <a:r>
              <a:rPr lang="fr-FR" sz="2200" dirty="0"/>
              <a:t>Déterminez si un inhibiteur puissant du CYP3A4 peut être suspendu/remplacé en toute sécurité, ou si une surveillance accrue des effets secondaires des stéroïdes est nécessaire.</a:t>
            </a:r>
          </a:p>
          <a:p>
            <a:endParaRPr lang="fr-FR" sz="2200" dirty="0"/>
          </a:p>
          <a:p>
            <a:r>
              <a:rPr lang="fr-FR" sz="2200" dirty="0"/>
              <a:t>Si un inhibiteur puissant du CYP3A4 ne peut être évité, il peut ne pas être approprié d’inscrire le patient dans la comparaison des corticostéroïdes, mais cela n’est pas interdit par le protocole, car la prise en charge doit être basée sur une évaluation des risques/bénéfices individuels.</a:t>
            </a:r>
          </a:p>
          <a:p>
            <a:endParaRPr lang="fr-FR" sz="2400" dirty="0"/>
          </a:p>
          <a:p>
            <a:endParaRPr lang="fr-FR" sz="2400" dirty="0"/>
          </a:p>
        </p:txBody>
      </p:sp>
      <p:sp>
        <p:nvSpPr>
          <p:cNvPr id="6" name="Title 1"/>
          <p:cNvSpPr>
            <a:spLocks noGrp="1"/>
          </p:cNvSpPr>
          <p:nvPr>
            <p:ph type="title"/>
          </p:nvPr>
        </p:nvSpPr>
        <p:spPr>
          <a:xfrm>
            <a:off x="572343" y="0"/>
            <a:ext cx="7565967" cy="1325563"/>
          </a:xfrm>
        </p:spPr>
        <p:txBody>
          <a:bodyPr>
            <a:normAutofit/>
          </a:bodyPr>
          <a:lstStyle/>
          <a:p>
            <a:r>
              <a:rPr lang="fr-FR" sz="3200" dirty="0"/>
              <a:t>Corticostéroïdes pour la grippe</a:t>
            </a:r>
            <a:br/>
            <a:r>
              <a:rPr lang="fr-FR" sz="3200" dirty="0"/>
              <a:t>Interactions potentielles</a:t>
            </a:r>
          </a:p>
        </p:txBody>
      </p:sp>
    </p:spTree>
    <p:extLst>
      <p:ext uri="{BB962C8B-B14F-4D97-AF65-F5344CB8AC3E}">
        <p14:creationId xmlns:p14="http://schemas.microsoft.com/office/powerpoint/2010/main" val="163947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5B38-4503-6E45-9E3F-977751B9EDC6}"/>
              </a:ext>
            </a:extLst>
          </p:cNvPr>
          <p:cNvSpPr>
            <a:spLocks noGrp="1"/>
          </p:cNvSpPr>
          <p:nvPr>
            <p:ph type="title"/>
          </p:nvPr>
        </p:nvSpPr>
        <p:spPr>
          <a:xfrm>
            <a:off x="504202" y="56169"/>
            <a:ext cx="10515600" cy="1325563"/>
          </a:xfrm>
        </p:spPr>
        <p:txBody>
          <a:bodyPr>
            <a:normAutofit/>
          </a:bodyPr>
          <a:lstStyle/>
          <a:p>
            <a:r>
              <a:rPr lang="fr-FR" sz="3200" dirty="0"/>
              <a:t>Résumé - Traitements contre la grippe </a:t>
            </a:r>
          </a:p>
        </p:txBody>
      </p:sp>
      <p:sp>
        <p:nvSpPr>
          <p:cNvPr id="3" name="Content Placeholder 2">
            <a:extLst>
              <a:ext uri="{FF2B5EF4-FFF2-40B4-BE49-F238E27FC236}">
                <a16:creationId xmlns:a16="http://schemas.microsoft.com/office/drawing/2014/main" id="{BC0DC997-BAB2-E147-9D89-FE2082913C22}"/>
              </a:ext>
            </a:extLst>
          </p:cNvPr>
          <p:cNvSpPr>
            <a:spLocks noGrp="1"/>
          </p:cNvSpPr>
          <p:nvPr>
            <p:ph idx="1"/>
          </p:nvPr>
        </p:nvSpPr>
        <p:spPr>
          <a:xfrm>
            <a:off x="504202" y="1596885"/>
            <a:ext cx="10375833" cy="4580078"/>
          </a:xfrm>
        </p:spPr>
        <p:txBody>
          <a:bodyPr>
            <a:normAutofit/>
          </a:bodyPr>
          <a:lstStyle/>
          <a:p>
            <a:r>
              <a:rPr lang="fr-FR" sz="2400" dirty="0"/>
              <a:t>La grippe tue des centaines de milliers de personnes par an et une pandémie de grippe pourrait être cent fois plus grave.</a:t>
            </a:r>
          </a:p>
          <a:p>
            <a:pPr marL="0" indent="0">
              <a:buNone/>
            </a:pPr>
            <a:endParaRPr lang="fr-FR" sz="2400" dirty="0"/>
          </a:p>
          <a:p>
            <a:r>
              <a:rPr lang="fr-FR" sz="2400" dirty="0"/>
              <a:t>Contrairement au COVID-19, aucun traitement antigrippal prometteur n’a été correctement évalué dans le cadre d’essais randomisés sur des patients hospitalisés.</a:t>
            </a:r>
          </a:p>
          <a:p>
            <a:endParaRPr lang="fr-FR" sz="2400" dirty="0"/>
          </a:p>
          <a:p>
            <a:r>
              <a:rPr lang="fr-FR" sz="2400" dirty="0"/>
              <a:t>Merci de vous joindre à nous pour améliorer le traitement de la grippe !</a:t>
            </a:r>
          </a:p>
        </p:txBody>
      </p:sp>
    </p:spTree>
    <p:extLst>
      <p:ext uri="{BB962C8B-B14F-4D97-AF65-F5344CB8AC3E}">
        <p14:creationId xmlns:p14="http://schemas.microsoft.com/office/powerpoint/2010/main" val="160573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125629" y="4230084"/>
            <a:ext cx="2238112"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fr-FR" b="1" dirty="0"/>
              <a:t>PATIENTS HOSPITALISÉS ATTEINTS DE PNEUMONIE</a:t>
            </a:r>
          </a:p>
        </p:txBody>
      </p:sp>
      <p:sp>
        <p:nvSpPr>
          <p:cNvPr id="11" name="Rounded Rectangle 10"/>
          <p:cNvSpPr/>
          <p:nvPr/>
        </p:nvSpPr>
        <p:spPr>
          <a:xfrm>
            <a:off x="11511239" y="144782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2000" b="1" dirty="0"/>
              <a:t>ANALYSE</a:t>
            </a:r>
            <a:endParaRPr lang="fr-FR" sz="2400" b="1" dirty="0"/>
          </a:p>
        </p:txBody>
      </p:sp>
      <p:sp>
        <p:nvSpPr>
          <p:cNvPr id="77" name="Left-Right Arrow 76"/>
          <p:cNvSpPr/>
          <p:nvPr/>
        </p:nvSpPr>
        <p:spPr>
          <a:xfrm rot="1152713" flipV="1">
            <a:off x="6032852" y="4241660"/>
            <a:ext cx="2239071"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a:t>R</a:t>
            </a:r>
            <a:endParaRPr lang="fr-FR" b="1" dirty="0"/>
          </a:p>
        </p:txBody>
      </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Dexaméthasone</a:t>
              </a: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corticostéroïdes</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fr-FR" sz="1600" b="1" i="1" dirty="0"/>
                <a:t>ou</a:t>
              </a:r>
              <a:endParaRPr lang="fr-FR"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461665"/>
            </a:xfrm>
            <a:prstGeom prst="rect">
              <a:avLst/>
            </a:prstGeom>
            <a:noFill/>
          </p:spPr>
          <p:txBody>
            <a:bodyPr wrap="square" rtlCol="0">
              <a:spAutoFit/>
            </a:bodyPr>
            <a:lstStyle/>
            <a:p>
              <a:r>
                <a:rPr lang="fr-FR" sz="1200" b="1" dirty="0"/>
                <a:t>Comparaison des corticostéroïdes contre la grippe (patients souffrant d’hypoxie)</a:t>
              </a:r>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baloxavir</a:t>
              </a: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fr-FR" sz="1600" b="1" i="1" dirty="0"/>
                <a:t>ou</a:t>
              </a:r>
              <a:endParaRPr lang="fr-FR"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7460" y="1584619"/>
              <a:ext cx="2651732" cy="523220"/>
            </a:xfrm>
            <a:prstGeom prst="rect">
              <a:avLst/>
            </a:prstGeom>
            <a:noFill/>
          </p:spPr>
          <p:txBody>
            <a:bodyPr wrap="square" rtlCol="0">
              <a:spAutoFit/>
            </a:bodyPr>
            <a:lstStyle/>
            <a:p>
              <a:r>
                <a:rPr lang="fr-FR" sz="1400" b="1" dirty="0"/>
                <a:t>Comparaison avec le baloxavir</a:t>
              </a:r>
            </a:p>
            <a:p>
              <a:r>
                <a:rPr lang="fr-FR" sz="1400" b="1" dirty="0"/>
                <a:t>PAS ENCORE OUVERT DANS L’UE</a:t>
              </a:r>
              <a:endParaRPr lang="fr-FR" sz="20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fr-FR"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fr-FR" sz="1600" b="1" i="1" dirty="0"/>
                <a:t>ou</a:t>
              </a:r>
              <a:endParaRPr lang="fr-FR"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681527"/>
              <a:ext cx="2301508" cy="338554"/>
            </a:xfrm>
            <a:prstGeom prst="rect">
              <a:avLst/>
            </a:prstGeom>
            <a:noFill/>
          </p:spPr>
          <p:txBody>
            <a:bodyPr wrap="square" rtlCol="0">
              <a:spAutoFit/>
            </a:bodyPr>
            <a:lstStyle/>
            <a:p>
              <a:r>
                <a:rPr lang="fr-FR" sz="1600" b="1" dirty="0"/>
                <a:t>Comparaison avec l’oseltamivir</a:t>
              </a:r>
              <a:endParaRPr lang="fr-FR"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fr-FR" b="1" dirty="0"/>
              <a:t>Patients atteints d’une GRIPPE confirmée</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3988" y="5097874"/>
            <a:ext cx="649602" cy="703876"/>
          </a:xfrm>
          <a:prstGeom prst="rect">
            <a:avLst/>
          </a:prstGeom>
        </p:spPr>
      </p:pic>
      <p:sp>
        <p:nvSpPr>
          <p:cNvPr id="69" name="TextBox 68">
            <a:extLst>
              <a:ext uri="{FF2B5EF4-FFF2-40B4-BE49-F238E27FC236}">
                <a16:creationId xmlns:a16="http://schemas.microsoft.com/office/drawing/2014/main" id="{AD82BCED-226B-0448-B8FC-891B5F6E3209}"/>
              </a:ext>
            </a:extLst>
          </p:cNvPr>
          <p:cNvSpPr txBox="1"/>
          <p:nvPr/>
        </p:nvSpPr>
        <p:spPr>
          <a:xfrm>
            <a:off x="4325274" y="2767104"/>
            <a:ext cx="3743535" cy="584775"/>
          </a:xfrm>
          <a:prstGeom prst="rect">
            <a:avLst/>
          </a:prstGeom>
          <a:noFill/>
        </p:spPr>
        <p:txBody>
          <a:bodyPr wrap="square" rtlCol="0">
            <a:spAutoFit/>
          </a:bodyPr>
          <a:lstStyle/>
          <a:p>
            <a:pPr algn="ctr"/>
            <a:r>
              <a:rPr lang="fr-FR" sz="1600" b="1" dirty="0"/>
              <a:t>Patients atteints de PAC (sans suspicion de SRAS-CoV-2/grippe/PCP/TB)</a:t>
            </a:r>
          </a:p>
        </p:txBody>
      </p:sp>
      <p:grpSp>
        <p:nvGrpSpPr>
          <p:cNvPr id="7" name="Group 6"/>
          <p:cNvGrpSpPr/>
          <p:nvPr/>
        </p:nvGrpSpPr>
        <p:grpSpPr>
          <a:xfrm>
            <a:off x="4510332"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Dexaméthasone</a:t>
                </a:r>
                <a:endParaRPr lang="fr-FR"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corticostéroïdes</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fr-FR" sz="1600" b="1" i="1" dirty="0"/>
                  <a:t>ou</a:t>
                </a:r>
                <a:endParaRPr lang="fr-FR"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fr-FR" sz="1400" b="1" dirty="0"/>
                  <a:t>Comparaison des corticostéroïdes pour la pneumonie acquise dans la communauté (PAC)</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75655" y="3797815"/>
            <a:ext cx="4304845" cy="461665"/>
          </a:xfrm>
          <a:prstGeom prst="rect">
            <a:avLst/>
          </a:prstGeom>
          <a:noFill/>
        </p:spPr>
        <p:txBody>
          <a:bodyPr wrap="square" rtlCol="0">
            <a:spAutoFit/>
          </a:bodyPr>
          <a:lstStyle/>
          <a:p>
            <a:r>
              <a:rPr lang="fr-FR" sz="1200" b="1" dirty="0"/>
              <a:t>Collecte des données de base, détermination de l’adéquation</a:t>
            </a:r>
          </a:p>
          <a:p>
            <a:r>
              <a:rPr lang="fr-FR" sz="1200" b="1" dirty="0"/>
              <a:t>Randomisation 1:1 dans chaque comparaison appropriée</a:t>
            </a:r>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r>
              <a:rPr lang="fr-FR" sz="1400" b="1" dirty="0"/>
              <a:t>Résultats à 28 jours et 6 mois</a:t>
            </a:r>
          </a:p>
          <a:p>
            <a:pPr marL="285750" indent="-285750">
              <a:buFont typeface="Arial" panose="020B0604020202020204" pitchFamily="34" charset="0"/>
              <a:buChar char="•"/>
            </a:pPr>
            <a:r>
              <a:rPr lang="fr-FR" sz="1300" b="1" dirty="0"/>
              <a:t>Mortalité</a:t>
            </a:r>
          </a:p>
          <a:p>
            <a:pPr marL="285750" indent="-285750">
              <a:buFont typeface="Arial" panose="020B0604020202020204" pitchFamily="34" charset="0"/>
              <a:buChar char="•"/>
            </a:pPr>
            <a:r>
              <a:rPr lang="fr-FR" sz="1300" b="1" dirty="0"/>
              <a:t>Délai de sortie de l’hôpital en vie</a:t>
            </a:r>
          </a:p>
          <a:p>
            <a:pPr marL="285750" indent="-285750">
              <a:buFont typeface="Arial" panose="020B0604020202020204" pitchFamily="34" charset="0"/>
              <a:buChar char="•"/>
            </a:pPr>
            <a:r>
              <a:rPr lang="fr-FR" sz="1300" b="1" dirty="0"/>
              <a:t>Progression vers la ventilation ou le décès</a:t>
            </a:r>
          </a:p>
        </p:txBody>
      </p:sp>
      <p:sp>
        <p:nvSpPr>
          <p:cNvPr id="58" name="Rounded Rectangle 57">
            <a:extLst>
              <a:ext uri="{FF2B5EF4-FFF2-40B4-BE49-F238E27FC236}">
                <a16:creationId xmlns:a16="http://schemas.microsoft.com/office/drawing/2014/main" id="{38B586F1-F3FA-8C47-9702-A236829F5589}"/>
              </a:ext>
            </a:extLst>
          </p:cNvPr>
          <p:cNvSpPr/>
          <p:nvPr/>
        </p:nvSpPr>
        <p:spPr>
          <a:xfrm>
            <a:off x="4382599" y="1390072"/>
            <a:ext cx="3622632"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1" name="Title 1"/>
          <p:cNvSpPr txBox="1">
            <a:spLocks/>
          </p:cNvSpPr>
          <p:nvPr/>
        </p:nvSpPr>
        <p:spPr>
          <a:xfrm>
            <a:off x="611391" y="59174"/>
            <a:ext cx="80962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fr-FR" sz="3200" dirty="0"/>
              <a:t>Conception RECOVERY : </a:t>
            </a:r>
          </a:p>
          <a:p>
            <a:r>
              <a:rPr lang="fr-FR" sz="3200" dirty="0"/>
              <a:t>Comparaisons de la grippe dans l’UE</a:t>
            </a:r>
          </a:p>
        </p:txBody>
      </p:sp>
    </p:spTree>
    <p:extLst>
      <p:ext uri="{BB962C8B-B14F-4D97-AF65-F5344CB8AC3E}">
        <p14:creationId xmlns:p14="http://schemas.microsoft.com/office/powerpoint/2010/main" val="3081607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937" y="0"/>
            <a:ext cx="10515600" cy="1325563"/>
          </a:xfrm>
        </p:spPr>
        <p:txBody>
          <a:bodyPr>
            <a:normAutofit/>
          </a:bodyPr>
          <a:lstStyle/>
          <a:p>
            <a:r>
              <a:rPr lang="fr-FR" sz="3600" dirty="0"/>
              <a:t>Éligibilité pour l’essai RECOVERY</a:t>
            </a:r>
          </a:p>
        </p:txBody>
      </p:sp>
      <p:sp>
        <p:nvSpPr>
          <p:cNvPr id="6" name="Content Placeholder 5"/>
          <p:cNvSpPr>
            <a:spLocks noGrp="1"/>
          </p:cNvSpPr>
          <p:nvPr>
            <p:ph idx="1"/>
          </p:nvPr>
        </p:nvSpPr>
        <p:spPr>
          <a:xfrm>
            <a:off x="51289" y="1429757"/>
            <a:ext cx="12089421" cy="4786662"/>
          </a:xfrm>
        </p:spPr>
        <p:txBody>
          <a:bodyPr>
            <a:noAutofit/>
          </a:bodyPr>
          <a:lstStyle/>
          <a:p>
            <a:pPr marL="514350" indent="-514350">
              <a:buFont typeface="+mj-lt"/>
              <a:buAutoNum type="arabicPeriod"/>
            </a:pPr>
            <a:r>
              <a:rPr lang="fr-FR" sz="2000" dirty="0"/>
              <a:t>Patients hospitalisés âgés de ≥18 ans</a:t>
            </a:r>
            <a:endParaRPr lang="fr-FR" sz="700" dirty="0"/>
          </a:p>
          <a:p>
            <a:pPr marL="514350" indent="-514350">
              <a:spcBef>
                <a:spcPts val="1800"/>
              </a:spcBef>
              <a:buFont typeface="+mj-lt"/>
              <a:buAutoNum type="arabicPeriod"/>
            </a:pPr>
            <a:r>
              <a:rPr lang="fr-FR" sz="2000" dirty="0"/>
              <a:t>Syndrome de pneumonie, par exemple</a:t>
            </a:r>
          </a:p>
          <a:p>
            <a:pPr marL="914400" lvl="1" indent="-457200">
              <a:buFont typeface="+mj-lt"/>
              <a:buAutoNum type="alphaLcPeriod"/>
            </a:pPr>
            <a:r>
              <a:rPr lang="fr-FR" sz="1800" dirty="0"/>
              <a:t>Symptômes typiques d’une nouvelle infection des voies respiratoires (toux, essoufflement, fièvre, etc.) ; et</a:t>
            </a:r>
          </a:p>
          <a:p>
            <a:pPr marL="914400" lvl="1" indent="-457200">
              <a:buFont typeface="+mj-lt"/>
              <a:buAutoNum type="alphaLcPeriod"/>
            </a:pPr>
            <a:r>
              <a:rPr lang="fr-FR" sz="1800" dirty="0"/>
              <a:t>Preuve objective d’une maladie pulmonaire aiguë (par exemple, modifications radiographiques/CT/US, hypoxie ou examen clinique) ; et</a:t>
            </a:r>
          </a:p>
          <a:p>
            <a:pPr marL="914400" lvl="1" indent="-457200">
              <a:buFont typeface="+mj-lt"/>
              <a:buAutoNum type="alphaLcPeriod"/>
            </a:pPr>
            <a:r>
              <a:rPr lang="fr-FR" sz="1800" dirty="0"/>
              <a:t>des causes alternatives considérées comme improbables ou exclues (par exemple, une insuffisance cardiaque).</a:t>
            </a:r>
          </a:p>
          <a:p>
            <a:pPr marL="457200" lvl="1" indent="0">
              <a:buNone/>
            </a:pPr>
            <a:r>
              <a:rPr lang="fr-FR" sz="1800" i="1" dirty="0"/>
              <a:t>Toutefois, le diagnostic est clinique selon l’avis du médecin traitant (ces critères sont donnés à titre indicatif).</a:t>
            </a:r>
          </a:p>
          <a:p>
            <a:pPr marL="457200" lvl="1" indent="0">
              <a:buNone/>
            </a:pPr>
            <a:r>
              <a:rPr lang="fr-FR" sz="1600" b="1" dirty="0"/>
              <a:t>Le traitement d’une infection bactérienne secondaire n’exclut pas la participation si le médecin estime que la grippe contribue à la pathologie pulmonaire du patient.</a:t>
            </a:r>
            <a:endParaRPr lang="en-NL" sz="1600" dirty="0"/>
          </a:p>
          <a:p>
            <a:pPr marL="457200" lvl="1" indent="0">
              <a:buNone/>
            </a:pPr>
            <a:endParaRPr lang="fr-FR" sz="700" i="1" dirty="0"/>
          </a:p>
          <a:p>
            <a:pPr marL="514350" indent="-514350">
              <a:spcBef>
                <a:spcPts val="1800"/>
              </a:spcBef>
              <a:buFont typeface="+mj-lt"/>
              <a:buAutoNum type="arabicPeriod"/>
            </a:pPr>
            <a:r>
              <a:rPr lang="fr-FR" sz="2000" dirty="0"/>
              <a:t>L’un des diagnostics suivants :</a:t>
            </a:r>
          </a:p>
          <a:p>
            <a:pPr marL="914400" lvl="1" indent="-457200">
              <a:buFont typeface="+mj-lt"/>
              <a:buAutoNum type="alphaLcPeriod"/>
            </a:pPr>
            <a:r>
              <a:rPr lang="fr-FR" sz="1800" b="1" dirty="0"/>
              <a:t>Infection confirmée par la grippe A ou B  </a:t>
            </a:r>
          </a:p>
          <a:p>
            <a:pPr marL="914400" lvl="1" indent="-457200">
              <a:buFont typeface="+mj-lt"/>
              <a:buAutoNum type="alphaLcPeriod"/>
            </a:pPr>
            <a:r>
              <a:rPr lang="fr-FR" sz="1800" dirty="0">
                <a:solidFill>
                  <a:schemeClr val="bg1">
                    <a:lumMod val="75000"/>
                  </a:schemeClr>
                </a:solidFill>
              </a:rPr>
              <a:t>Pneumonie d’origine communautaire avec antibiothérapie planifiée (sans suspicion de COVID-19/grippe/PCP/TB)</a:t>
            </a:r>
            <a:endParaRPr lang="fr-FR" sz="700" dirty="0">
              <a:solidFill>
                <a:schemeClr val="bg1">
                  <a:lumMod val="75000"/>
                </a:schemeClr>
              </a:solidFill>
            </a:endParaRPr>
          </a:p>
          <a:p>
            <a:pPr marL="457200" indent="-457200">
              <a:spcBef>
                <a:spcPts val="1800"/>
              </a:spcBef>
              <a:buFont typeface="+mj-lt"/>
              <a:buAutoNum type="arabicPeriod"/>
            </a:pPr>
            <a:r>
              <a:rPr lang="fr-FR" sz="2000" dirty="0"/>
              <a:t>Aucun antécédent médical susceptible d’exposer le patient à un risque s’il devait participer à l’essai.</a:t>
            </a:r>
            <a:endParaRPr lang="fr-FR" sz="700" dirty="0"/>
          </a:p>
          <a:p>
            <a:pPr marL="457200" indent="-457200">
              <a:spcBef>
                <a:spcPts val="1800"/>
              </a:spcBef>
              <a:buFont typeface="+mj-lt"/>
              <a:buAutoNum type="arabicPeriod"/>
            </a:pPr>
            <a:r>
              <a:rPr lang="fr-FR" sz="2000" dirty="0"/>
              <a:t>Le clinicien traitant ne pense pas qu’un traitement spécifique soit indiqué ou contre-indiqué.</a:t>
            </a:r>
          </a:p>
        </p:txBody>
      </p:sp>
    </p:spTree>
    <p:extLst>
      <p:ext uri="{BB962C8B-B14F-4D97-AF65-F5344CB8AC3E}">
        <p14:creationId xmlns:p14="http://schemas.microsoft.com/office/powerpoint/2010/main" val="2702034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en-GB" dirty="0"/>
              <a:t>BALOXAVIR MARBOXIL (XOFLUZA)</a:t>
            </a:r>
            <a:endParaRPr lang="en-NL" dirty="0">
              <a:effectLst/>
            </a:endParaRPr>
          </a:p>
        </p:txBody>
      </p:sp>
    </p:spTree>
    <p:extLst>
      <p:ext uri="{BB962C8B-B14F-4D97-AF65-F5344CB8AC3E}">
        <p14:creationId xmlns:p14="http://schemas.microsoft.com/office/powerpoint/2010/main" val="2081629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A7648FB-244B-D890-790E-3C3D4F6A8263}"/>
              </a:ext>
            </a:extLst>
          </p:cNvPr>
          <p:cNvSpPr>
            <a:spLocks noGrp="1"/>
          </p:cNvSpPr>
          <p:nvPr>
            <p:ph type="title"/>
          </p:nvPr>
        </p:nvSpPr>
        <p:spPr>
          <a:xfrm>
            <a:off x="838200" y="12536"/>
            <a:ext cx="10515600" cy="1325563"/>
          </a:xfrm>
        </p:spPr>
        <p:txBody>
          <a:bodyPr>
            <a:normAutofit/>
          </a:bodyPr>
          <a:lstStyle/>
          <a:p>
            <a:r>
              <a:rPr lang="en-GB" sz="3200" dirty="0" err="1"/>
              <a:t>Contexte</a:t>
            </a:r>
            <a:r>
              <a:rPr lang="en-GB" sz="3200" dirty="0"/>
              <a:t> du </a:t>
            </a:r>
            <a:r>
              <a:rPr lang="en-GB" sz="3200" dirty="0" err="1"/>
              <a:t>Baloxavir</a:t>
            </a:r>
            <a:endParaRPr lang="nl-NL" sz="3200" dirty="0"/>
          </a:p>
        </p:txBody>
      </p:sp>
      <p:sp>
        <p:nvSpPr>
          <p:cNvPr id="5" name="Tijdelijke aanduiding voor inhoud 4">
            <a:extLst>
              <a:ext uri="{FF2B5EF4-FFF2-40B4-BE49-F238E27FC236}">
                <a16:creationId xmlns:a16="http://schemas.microsoft.com/office/drawing/2014/main" id="{7DBBC757-2845-B4FB-FABC-F252BB8B369B}"/>
              </a:ext>
            </a:extLst>
          </p:cNvPr>
          <p:cNvSpPr>
            <a:spLocks noGrp="1"/>
          </p:cNvSpPr>
          <p:nvPr>
            <p:ph idx="1"/>
          </p:nvPr>
        </p:nvSpPr>
        <p:spPr>
          <a:xfrm>
            <a:off x="504201" y="1562381"/>
            <a:ext cx="11177899" cy="4580078"/>
          </a:xfrm>
        </p:spPr>
        <p:txBody>
          <a:bodyPr>
            <a:noAutofit/>
          </a:bodyPr>
          <a:lstStyle/>
          <a:p>
            <a:r>
              <a:rPr lang="fr-FR" sz="2400" dirty="0"/>
              <a:t>Le </a:t>
            </a:r>
            <a:r>
              <a:rPr lang="fr-FR" sz="2400" dirty="0" err="1"/>
              <a:t>baloxavir</a:t>
            </a:r>
            <a:r>
              <a:rPr lang="fr-FR" sz="2400" dirty="0"/>
              <a:t> </a:t>
            </a:r>
            <a:r>
              <a:rPr lang="fr-FR" sz="2400" dirty="0" err="1"/>
              <a:t>marboxil</a:t>
            </a:r>
            <a:r>
              <a:rPr lang="fr-FR" sz="2400" dirty="0"/>
              <a:t> (« </a:t>
            </a:r>
            <a:r>
              <a:rPr lang="fr-FR" sz="2400" dirty="0" err="1"/>
              <a:t>baloxavir</a:t>
            </a:r>
            <a:r>
              <a:rPr lang="fr-FR" sz="2400" dirty="0"/>
              <a:t> ») est un antiviral contre la grippe relativement récent, actuellement autorisé aux États-Unis, au Japon, en Australie, </a:t>
            </a:r>
            <a:r>
              <a:rPr lang="fr-FR" sz="2400" dirty="0" err="1"/>
              <a:t>dancompliquées</a:t>
            </a:r>
            <a:r>
              <a:rPr lang="fr-FR" sz="2400" dirty="0"/>
              <a:t> de grippe s l’Union européenne et au Royaume-Uni, pour le traitement des formes non et la prophylaxie post-exposition.</a:t>
            </a:r>
          </a:p>
          <a:p>
            <a:endParaRPr lang="en-NL" sz="2400" dirty="0"/>
          </a:p>
          <a:p>
            <a:r>
              <a:rPr lang="en-GB" sz="2400" dirty="0" err="1"/>
              <a:t>C’est</a:t>
            </a:r>
            <a:r>
              <a:rPr lang="en-GB" sz="2400" dirty="0"/>
              <a:t> un </a:t>
            </a:r>
            <a:r>
              <a:rPr lang="en-GB" sz="2400" dirty="0" err="1"/>
              <a:t>inhibiteur</a:t>
            </a:r>
            <a:r>
              <a:rPr lang="en-GB" sz="2400" dirty="0"/>
              <a:t> de </a:t>
            </a:r>
            <a:r>
              <a:rPr lang="en-GB" sz="2400" dirty="0" err="1"/>
              <a:t>l’endonucléase</a:t>
            </a:r>
            <a:r>
              <a:rPr lang="en-GB" sz="2400" dirty="0"/>
              <a:t> </a:t>
            </a:r>
            <a:r>
              <a:rPr lang="en-GB" sz="2400" dirty="0" err="1"/>
              <a:t>dépendant</a:t>
            </a:r>
            <a:r>
              <a:rPr lang="en-GB" sz="2400" dirty="0"/>
              <a:t> du cap (CEN). La CEN « vole » la coiffe de </a:t>
            </a:r>
            <a:r>
              <a:rPr lang="en-GB" sz="2400" dirty="0" err="1"/>
              <a:t>l’ARN</a:t>
            </a:r>
            <a:r>
              <a:rPr lang="en-GB" sz="2400" dirty="0"/>
              <a:t> </a:t>
            </a:r>
            <a:r>
              <a:rPr lang="en-GB" sz="2400" dirty="0" err="1"/>
              <a:t>messager</a:t>
            </a:r>
            <a:r>
              <a:rPr lang="en-GB" sz="2400" dirty="0"/>
              <a:t> de </a:t>
            </a:r>
            <a:r>
              <a:rPr lang="en-GB" sz="2400" dirty="0" err="1"/>
              <a:t>l’hôte</a:t>
            </a:r>
            <a:r>
              <a:rPr lang="en-GB" sz="2400" dirty="0"/>
              <a:t> pour </a:t>
            </a:r>
            <a:r>
              <a:rPr lang="en-GB" sz="2400" dirty="0" err="1"/>
              <a:t>permettre</a:t>
            </a:r>
            <a:r>
              <a:rPr lang="en-GB" sz="2400" dirty="0"/>
              <a:t> la </a:t>
            </a:r>
            <a:r>
              <a:rPr lang="en-GB" sz="2400" dirty="0" err="1"/>
              <a:t>réplication</a:t>
            </a:r>
            <a:r>
              <a:rPr lang="en-GB" sz="2400" dirty="0"/>
              <a:t> du </a:t>
            </a:r>
            <a:r>
              <a:rPr lang="en-GB" sz="2400" dirty="0" err="1"/>
              <a:t>génome</a:t>
            </a:r>
            <a:r>
              <a:rPr lang="en-GB" sz="2400" dirty="0"/>
              <a:t> viral. Le </a:t>
            </a:r>
            <a:r>
              <a:rPr lang="en-GB" sz="2400" dirty="0" err="1"/>
              <a:t>baloxavir</a:t>
            </a:r>
            <a:r>
              <a:rPr lang="en-GB" sz="2400" dirty="0"/>
              <a:t> </a:t>
            </a:r>
            <a:r>
              <a:rPr lang="en-GB" sz="2400" dirty="0" err="1"/>
              <a:t>interfère</a:t>
            </a:r>
            <a:r>
              <a:rPr lang="en-GB" sz="2400" dirty="0"/>
              <a:t> </a:t>
            </a:r>
            <a:r>
              <a:rPr lang="en-GB" sz="2400" dirty="0" err="1"/>
              <a:t>donc</a:t>
            </a:r>
            <a:r>
              <a:rPr lang="en-GB" sz="2400" dirty="0"/>
              <a:t> avec la </a:t>
            </a:r>
            <a:r>
              <a:rPr lang="en-GB" sz="2400" dirty="0" err="1"/>
              <a:t>réplication</a:t>
            </a:r>
            <a:r>
              <a:rPr lang="en-GB" sz="2400" dirty="0"/>
              <a:t> du virus.</a:t>
            </a:r>
            <a:endParaRPr lang="en-NL" sz="2400" dirty="0"/>
          </a:p>
          <a:p>
            <a:r>
              <a:rPr lang="en-GB" sz="2400" dirty="0"/>
              <a:t>Il </a:t>
            </a:r>
            <a:r>
              <a:rPr lang="en-GB" sz="2400" dirty="0" err="1"/>
              <a:t>réduit</a:t>
            </a:r>
            <a:r>
              <a:rPr lang="en-GB" sz="2400" dirty="0"/>
              <a:t> la charge </a:t>
            </a:r>
            <a:r>
              <a:rPr lang="en-GB" sz="2400" dirty="0" err="1"/>
              <a:t>virale</a:t>
            </a:r>
            <a:r>
              <a:rPr lang="en-GB" sz="2400" dirty="0"/>
              <a:t> plus </a:t>
            </a:r>
            <a:r>
              <a:rPr lang="en-GB" sz="2400" dirty="0" err="1"/>
              <a:t>rapidement</a:t>
            </a:r>
            <a:r>
              <a:rPr lang="en-GB" sz="2400" dirty="0"/>
              <a:t> que les </a:t>
            </a:r>
            <a:r>
              <a:rPr lang="en-GB" sz="2400" dirty="0" err="1"/>
              <a:t>inhibiteurs</a:t>
            </a:r>
            <a:r>
              <a:rPr lang="en-GB" sz="2400" dirty="0"/>
              <a:t> de la neuraminidase, </a:t>
            </a:r>
            <a:r>
              <a:rPr lang="en-GB" sz="2400" dirty="0" err="1"/>
              <a:t>mais</a:t>
            </a:r>
            <a:r>
              <a:rPr lang="en-GB" sz="2400" dirty="0"/>
              <a:t> des mutations de </a:t>
            </a:r>
            <a:r>
              <a:rPr lang="en-GB" sz="2400" dirty="0" err="1"/>
              <a:t>résistance</a:t>
            </a:r>
            <a:r>
              <a:rPr lang="en-GB" sz="2400" dirty="0"/>
              <a:t> </a:t>
            </a:r>
            <a:r>
              <a:rPr lang="en-GB" sz="2400" dirty="0" err="1"/>
              <a:t>peuvent</a:t>
            </a:r>
            <a:r>
              <a:rPr lang="en-GB" sz="2400" dirty="0"/>
              <a:t> </a:t>
            </a:r>
            <a:r>
              <a:rPr lang="en-GB" sz="2400" dirty="0" err="1"/>
              <a:t>apparaître</a:t>
            </a:r>
            <a:r>
              <a:rPr lang="en-GB" sz="2400" dirty="0"/>
              <a:t> plus </a:t>
            </a:r>
            <a:r>
              <a:rPr lang="en-GB" sz="2400" dirty="0" err="1"/>
              <a:t>fréquemment</a:t>
            </a:r>
            <a:r>
              <a:rPr lang="en-GB" sz="2400" dirty="0"/>
              <a:t> pendant le </a:t>
            </a:r>
            <a:r>
              <a:rPr lang="en-GB" sz="2400" dirty="0" err="1"/>
              <a:t>traitement</a:t>
            </a:r>
            <a:r>
              <a:rPr lang="en-GB" sz="2400" dirty="0"/>
              <a:t>.</a:t>
            </a:r>
            <a:endParaRPr lang="en-NL" sz="2400" dirty="0"/>
          </a:p>
          <a:p>
            <a:r>
              <a:rPr lang="en-GB" sz="2400" dirty="0"/>
              <a:t>Il </a:t>
            </a:r>
            <a:r>
              <a:rPr lang="en-GB" sz="2400" dirty="0" err="1"/>
              <a:t>réduit</a:t>
            </a:r>
            <a:r>
              <a:rPr lang="en-GB" sz="2400" dirty="0"/>
              <a:t> la charge </a:t>
            </a:r>
            <a:r>
              <a:rPr lang="en-GB" sz="2400" dirty="0" err="1"/>
              <a:t>virale</a:t>
            </a:r>
            <a:r>
              <a:rPr lang="en-GB" sz="2400" dirty="0"/>
              <a:t> plus </a:t>
            </a:r>
            <a:r>
              <a:rPr lang="en-GB" sz="2400" dirty="0" err="1"/>
              <a:t>rapidement</a:t>
            </a:r>
            <a:r>
              <a:rPr lang="en-GB" sz="2400" dirty="0"/>
              <a:t> que les </a:t>
            </a:r>
            <a:r>
              <a:rPr lang="en-GB" sz="2400" dirty="0" err="1"/>
              <a:t>inhibiteurs</a:t>
            </a:r>
            <a:r>
              <a:rPr lang="en-GB" sz="2400" dirty="0"/>
              <a:t> de la neuraminidase, </a:t>
            </a:r>
            <a:r>
              <a:rPr lang="en-GB" sz="2400" dirty="0" err="1"/>
              <a:t>mais</a:t>
            </a:r>
            <a:r>
              <a:rPr lang="en-GB" sz="2400" dirty="0"/>
              <a:t> des mutations de </a:t>
            </a:r>
            <a:r>
              <a:rPr lang="en-GB" sz="2400" dirty="0" err="1"/>
              <a:t>résistance</a:t>
            </a:r>
            <a:r>
              <a:rPr lang="en-GB" sz="2400" dirty="0"/>
              <a:t> </a:t>
            </a:r>
            <a:r>
              <a:rPr lang="en-GB" sz="2400" dirty="0" err="1"/>
              <a:t>peuvent</a:t>
            </a:r>
            <a:r>
              <a:rPr lang="en-GB" sz="2400" dirty="0"/>
              <a:t> </a:t>
            </a:r>
            <a:r>
              <a:rPr lang="en-GB" sz="2400" dirty="0" err="1"/>
              <a:t>apparaître</a:t>
            </a:r>
            <a:r>
              <a:rPr lang="en-GB" sz="2400" dirty="0"/>
              <a:t> plus </a:t>
            </a:r>
            <a:r>
              <a:rPr lang="en-GB" sz="2400" dirty="0" err="1"/>
              <a:t>fréquemment</a:t>
            </a:r>
            <a:r>
              <a:rPr lang="en-GB" sz="2400" dirty="0"/>
              <a:t> pendant le </a:t>
            </a:r>
            <a:r>
              <a:rPr lang="en-GB" sz="2400" dirty="0" err="1"/>
              <a:t>traitement</a:t>
            </a:r>
            <a:r>
              <a:rPr lang="en-GB" sz="2400" dirty="0"/>
              <a:t>.</a:t>
            </a:r>
            <a:endParaRPr lang="en-NL" sz="2400" dirty="0"/>
          </a:p>
        </p:txBody>
      </p:sp>
    </p:spTree>
    <p:extLst>
      <p:ext uri="{BB962C8B-B14F-4D97-AF65-F5344CB8AC3E}">
        <p14:creationId xmlns:p14="http://schemas.microsoft.com/office/powerpoint/2010/main" val="166478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1BD94-A756-D8E8-45F5-8BA977E9A0E8}"/>
              </a:ext>
            </a:extLst>
          </p:cNvPr>
          <p:cNvSpPr>
            <a:spLocks noGrp="1"/>
          </p:cNvSpPr>
          <p:nvPr>
            <p:ph type="title"/>
          </p:nvPr>
        </p:nvSpPr>
        <p:spPr>
          <a:xfrm>
            <a:off x="838200" y="-3885"/>
            <a:ext cx="10515600" cy="1325563"/>
          </a:xfrm>
        </p:spPr>
        <p:txBody>
          <a:bodyPr>
            <a:normAutofit/>
          </a:bodyPr>
          <a:lstStyle/>
          <a:p>
            <a:r>
              <a:rPr lang="en-GB" sz="3200" dirty="0" err="1"/>
              <a:t>Contexte</a:t>
            </a:r>
            <a:r>
              <a:rPr lang="en-GB" sz="3200" dirty="0"/>
              <a:t> du </a:t>
            </a:r>
            <a:r>
              <a:rPr lang="en-GB" sz="3200" dirty="0" err="1"/>
              <a:t>Baloxavir</a:t>
            </a:r>
            <a:endParaRPr lang="nl-NL" sz="3200" dirty="0"/>
          </a:p>
        </p:txBody>
      </p:sp>
      <p:sp>
        <p:nvSpPr>
          <p:cNvPr id="3" name="Tijdelijke aanduiding voor inhoud 2">
            <a:extLst>
              <a:ext uri="{FF2B5EF4-FFF2-40B4-BE49-F238E27FC236}">
                <a16:creationId xmlns:a16="http://schemas.microsoft.com/office/drawing/2014/main" id="{1D57FF55-7172-5F50-B3D1-5D4C7E73FF29}"/>
              </a:ext>
            </a:extLst>
          </p:cNvPr>
          <p:cNvSpPr>
            <a:spLocks noGrp="1"/>
          </p:cNvSpPr>
          <p:nvPr>
            <p:ph idx="1"/>
          </p:nvPr>
        </p:nvSpPr>
        <p:spPr/>
        <p:txBody>
          <a:bodyPr/>
          <a:lstStyle/>
          <a:p>
            <a:r>
              <a:rPr lang="en-GB" sz="2000" dirty="0"/>
              <a:t>Le </a:t>
            </a:r>
            <a:r>
              <a:rPr lang="en-GB" sz="2000" dirty="0" err="1"/>
              <a:t>baloxavir</a:t>
            </a:r>
            <a:r>
              <a:rPr lang="en-GB" sz="2000" dirty="0"/>
              <a:t> et </a:t>
            </a:r>
            <a:r>
              <a:rPr lang="en-GB" sz="2000" dirty="0" err="1"/>
              <a:t>l’oseltamivir</a:t>
            </a:r>
            <a:r>
              <a:rPr lang="en-GB" sz="2000" dirty="0"/>
              <a:t> </a:t>
            </a:r>
            <a:r>
              <a:rPr lang="en-GB" sz="2000" dirty="0" err="1"/>
              <a:t>ont</a:t>
            </a:r>
            <a:r>
              <a:rPr lang="en-GB" sz="2000" dirty="0"/>
              <a:t> </a:t>
            </a:r>
            <a:r>
              <a:rPr lang="en-GB" sz="2000" dirty="0" err="1"/>
              <a:t>tous</a:t>
            </a:r>
            <a:r>
              <a:rPr lang="en-GB" sz="2000" dirty="0"/>
              <a:t> deux </a:t>
            </a:r>
            <a:r>
              <a:rPr lang="en-GB" sz="2000" dirty="0" err="1"/>
              <a:t>démontré</a:t>
            </a:r>
            <a:r>
              <a:rPr lang="en-GB" sz="2000" dirty="0"/>
              <a:t> </a:t>
            </a:r>
            <a:r>
              <a:rPr lang="en-GB" sz="2000" dirty="0" err="1"/>
              <a:t>une</a:t>
            </a:r>
            <a:r>
              <a:rPr lang="en-GB" sz="2000" dirty="0"/>
              <a:t> </a:t>
            </a:r>
            <a:r>
              <a:rPr lang="en-GB" sz="2000" dirty="0" err="1"/>
              <a:t>réduction</a:t>
            </a:r>
            <a:r>
              <a:rPr lang="en-GB" sz="2000" dirty="0"/>
              <a:t> </a:t>
            </a:r>
            <a:r>
              <a:rPr lang="en-GB" sz="2000" dirty="0" err="1"/>
              <a:t>d’environ</a:t>
            </a:r>
            <a:r>
              <a:rPr lang="en-GB" sz="2000" dirty="0"/>
              <a:t> un jour de la durée des </a:t>
            </a:r>
            <a:r>
              <a:rPr lang="en-GB" sz="2000" dirty="0" err="1"/>
              <a:t>symptômes</a:t>
            </a:r>
            <a:r>
              <a:rPr lang="en-GB" sz="2000" dirty="0"/>
              <a:t> de la grippe non </a:t>
            </a:r>
            <a:r>
              <a:rPr lang="en-GB" sz="2000" dirty="0" err="1"/>
              <a:t>compliquée</a:t>
            </a:r>
            <a:r>
              <a:rPr lang="en-GB" sz="2000" dirty="0"/>
              <a:t>, </a:t>
            </a:r>
            <a:r>
              <a:rPr lang="en-GB" sz="2000" dirty="0" err="1"/>
              <a:t>si</a:t>
            </a:r>
            <a:r>
              <a:rPr lang="en-GB" sz="2000" dirty="0"/>
              <a:t> le </a:t>
            </a:r>
            <a:r>
              <a:rPr lang="en-GB" sz="2000" dirty="0" err="1"/>
              <a:t>traitement</a:t>
            </a:r>
            <a:r>
              <a:rPr lang="en-GB" sz="2000" dirty="0"/>
              <a:t> </a:t>
            </a:r>
            <a:r>
              <a:rPr lang="en-GB" sz="2000" dirty="0" err="1"/>
              <a:t>est</a:t>
            </a:r>
            <a:r>
              <a:rPr lang="en-GB" sz="2000" dirty="0"/>
              <a:t> </a:t>
            </a:r>
            <a:r>
              <a:rPr lang="en-GB" sz="2000" dirty="0" err="1"/>
              <a:t>commencé</a:t>
            </a:r>
            <a:r>
              <a:rPr lang="en-GB" sz="2000" dirty="0"/>
              <a:t> dans les 48 </a:t>
            </a:r>
            <a:r>
              <a:rPr lang="en-GB" sz="2000" dirty="0" err="1"/>
              <a:t>heures</a:t>
            </a:r>
            <a:r>
              <a:rPr lang="en-GB" sz="2000" dirty="0"/>
              <a:t> </a:t>
            </a:r>
            <a:r>
              <a:rPr lang="en-GB" sz="2000" dirty="0" err="1"/>
              <a:t>suivant</a:t>
            </a:r>
            <a:r>
              <a:rPr lang="en-GB" sz="2000" dirty="0"/>
              <a:t> </a:t>
            </a:r>
            <a:r>
              <a:rPr lang="en-GB" sz="2000" dirty="0" err="1"/>
              <a:t>l’apparition</a:t>
            </a:r>
            <a:r>
              <a:rPr lang="en-GB" sz="2000" dirty="0"/>
              <a:t> des </a:t>
            </a:r>
            <a:r>
              <a:rPr lang="en-GB" sz="2000" dirty="0" err="1"/>
              <a:t>symptômes</a:t>
            </a:r>
            <a:r>
              <a:rPr lang="en-GB" sz="2000" dirty="0"/>
              <a:t>.</a:t>
            </a:r>
            <a:endParaRPr lang="en-NL" sz="2000" dirty="0"/>
          </a:p>
          <a:p>
            <a:r>
              <a:rPr lang="en-GB" sz="2000" dirty="0" err="1"/>
              <a:t>Aucun</a:t>
            </a:r>
            <a:r>
              <a:rPr lang="en-GB" sz="2000" dirty="0"/>
              <a:t> des deux </a:t>
            </a:r>
            <a:r>
              <a:rPr lang="en-GB" sz="2000" dirty="0" err="1"/>
              <a:t>médicaments</a:t>
            </a:r>
            <a:r>
              <a:rPr lang="en-GB" sz="2000" dirty="0"/>
              <a:t> </a:t>
            </a:r>
            <a:r>
              <a:rPr lang="en-GB" sz="2000" dirty="0" err="1"/>
              <a:t>n’a</a:t>
            </a:r>
            <a:r>
              <a:rPr lang="en-GB" sz="2000" dirty="0"/>
              <a:t> </a:t>
            </a:r>
            <a:r>
              <a:rPr lang="en-GB" sz="2000" dirty="0" err="1"/>
              <a:t>été</a:t>
            </a:r>
            <a:r>
              <a:rPr lang="en-GB" sz="2000" dirty="0"/>
              <a:t> </a:t>
            </a:r>
            <a:r>
              <a:rPr lang="en-GB" sz="2000" dirty="0" err="1"/>
              <a:t>testé</a:t>
            </a:r>
            <a:r>
              <a:rPr lang="en-GB" sz="2000" dirty="0"/>
              <a:t> de manière </a:t>
            </a:r>
            <a:r>
              <a:rPr lang="en-GB" sz="2000" dirty="0" err="1"/>
              <a:t>rigoureuse</a:t>
            </a:r>
            <a:r>
              <a:rPr lang="en-GB" sz="2000" dirty="0"/>
              <a:t> dans des </a:t>
            </a:r>
            <a:r>
              <a:rPr lang="en-GB" sz="2000" dirty="0" err="1"/>
              <a:t>essais</a:t>
            </a:r>
            <a:r>
              <a:rPr lang="en-GB" sz="2000" dirty="0"/>
              <a:t> </a:t>
            </a:r>
            <a:r>
              <a:rPr lang="en-GB" sz="2000" dirty="0" err="1"/>
              <a:t>randomisés</a:t>
            </a:r>
            <a:r>
              <a:rPr lang="en-GB" sz="2000" dirty="0"/>
              <a:t> chez des patients </a:t>
            </a:r>
            <a:r>
              <a:rPr lang="en-GB" sz="2000" dirty="0" err="1"/>
              <a:t>hospitalisés</a:t>
            </a:r>
            <a:r>
              <a:rPr lang="en-GB" sz="2000" dirty="0"/>
              <a:t>, </a:t>
            </a:r>
            <a:r>
              <a:rPr lang="en-GB" sz="2000" dirty="0" err="1"/>
              <a:t>ou</a:t>
            </a:r>
            <a:r>
              <a:rPr lang="en-GB" sz="2000" dirty="0"/>
              <a:t> chez des </a:t>
            </a:r>
            <a:r>
              <a:rPr lang="en-GB" sz="2000" dirty="0" err="1"/>
              <a:t>personnes</a:t>
            </a:r>
            <a:r>
              <a:rPr lang="en-GB" sz="2000" dirty="0"/>
              <a:t> </a:t>
            </a:r>
            <a:r>
              <a:rPr lang="en-GB" sz="2000" dirty="0" err="1"/>
              <a:t>présentant</a:t>
            </a:r>
            <a:r>
              <a:rPr lang="en-GB" sz="2000" dirty="0"/>
              <a:t> </a:t>
            </a:r>
            <a:r>
              <a:rPr lang="en-GB" sz="2000" dirty="0" err="1"/>
              <a:t>une</a:t>
            </a:r>
            <a:r>
              <a:rPr lang="en-GB" sz="2000" dirty="0"/>
              <a:t> durée de </a:t>
            </a:r>
            <a:r>
              <a:rPr lang="en-GB" sz="2000" dirty="0" err="1"/>
              <a:t>symptômes</a:t>
            </a:r>
            <a:r>
              <a:rPr lang="en-GB" sz="2000" dirty="0"/>
              <a:t> plus longue.</a:t>
            </a:r>
            <a:endParaRPr lang="en-NL" sz="2000" dirty="0"/>
          </a:p>
          <a:p>
            <a:endParaRPr lang="nl-NL" dirty="0"/>
          </a:p>
        </p:txBody>
      </p:sp>
      <p:grpSp>
        <p:nvGrpSpPr>
          <p:cNvPr id="4" name="Group 3">
            <a:extLst>
              <a:ext uri="{FF2B5EF4-FFF2-40B4-BE49-F238E27FC236}">
                <a16:creationId xmlns:a16="http://schemas.microsoft.com/office/drawing/2014/main" id="{727F3E9C-3B8E-4514-8D88-D94774B180AF}"/>
              </a:ext>
            </a:extLst>
          </p:cNvPr>
          <p:cNvGrpSpPr>
            <a:grpSpLocks noChangeAspect="1"/>
          </p:cNvGrpSpPr>
          <p:nvPr/>
        </p:nvGrpSpPr>
        <p:grpSpPr>
          <a:xfrm>
            <a:off x="441012" y="3345150"/>
            <a:ext cx="8722051" cy="3428486"/>
            <a:chOff x="914400" y="2310504"/>
            <a:chExt cx="8735786" cy="3433885"/>
          </a:xfrm>
        </p:grpSpPr>
        <p:grpSp>
          <p:nvGrpSpPr>
            <p:cNvPr id="5" name="Group 4">
              <a:extLst>
                <a:ext uri="{FF2B5EF4-FFF2-40B4-BE49-F238E27FC236}">
                  <a16:creationId xmlns:a16="http://schemas.microsoft.com/office/drawing/2014/main" id="{7092BA97-4782-4B31-8949-16CD6C104E49}"/>
                </a:ext>
              </a:extLst>
            </p:cNvPr>
            <p:cNvGrpSpPr/>
            <p:nvPr/>
          </p:nvGrpSpPr>
          <p:grpSpPr>
            <a:xfrm>
              <a:off x="914400" y="2317012"/>
              <a:ext cx="8735786" cy="3427377"/>
              <a:chOff x="914400" y="3525339"/>
              <a:chExt cx="8404167" cy="3186786"/>
            </a:xfrm>
          </p:grpSpPr>
          <p:pic>
            <p:nvPicPr>
              <p:cNvPr id="11" name="Picture 10" descr="Chart, line chart&#10;&#10;Description automatically generated">
                <a:extLst>
                  <a:ext uri="{FF2B5EF4-FFF2-40B4-BE49-F238E27FC236}">
                    <a16:creationId xmlns:a16="http://schemas.microsoft.com/office/drawing/2014/main" id="{F5E7C21D-40F1-47AF-B61F-44BB72AD4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546"/>
              <a:stretch/>
            </p:blipFill>
            <p:spPr>
              <a:xfrm>
                <a:off x="914400" y="3525339"/>
                <a:ext cx="8404167" cy="2908205"/>
              </a:xfrm>
              <a:prstGeom prst="rect">
                <a:avLst/>
              </a:prstGeom>
            </p:spPr>
          </p:pic>
          <p:sp>
            <p:nvSpPr>
              <p:cNvPr id="12" name="TextBox 11">
                <a:extLst>
                  <a:ext uri="{FF2B5EF4-FFF2-40B4-BE49-F238E27FC236}">
                    <a16:creationId xmlns:a16="http://schemas.microsoft.com/office/drawing/2014/main" id="{FB49C50E-C6E3-4414-B640-BB347E8EA083}"/>
                  </a:ext>
                </a:extLst>
              </p:cNvPr>
              <p:cNvSpPr txBox="1"/>
              <p:nvPr/>
            </p:nvSpPr>
            <p:spPr>
              <a:xfrm>
                <a:off x="4364068" y="6425953"/>
                <a:ext cx="2455167" cy="28617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Time since start of treatment (h)</a:t>
                </a:r>
              </a:p>
            </p:txBody>
          </p:sp>
        </p:grpSp>
        <p:cxnSp>
          <p:nvCxnSpPr>
            <p:cNvPr id="6" name="Straight Connector 5">
              <a:extLst>
                <a:ext uri="{FF2B5EF4-FFF2-40B4-BE49-F238E27FC236}">
                  <a16:creationId xmlns:a16="http://schemas.microsoft.com/office/drawing/2014/main" id="{7FA5804C-1F87-48C1-9E45-AFED2605FD04}"/>
                </a:ext>
              </a:extLst>
            </p:cNvPr>
            <p:cNvCxnSpPr>
              <a:cxnSpLocks/>
            </p:cNvCxnSpPr>
            <p:nvPr/>
          </p:nvCxnSpPr>
          <p:spPr>
            <a:xfrm>
              <a:off x="2073729" y="3795840"/>
              <a:ext cx="21145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3F2B2A0-6A33-42C4-9936-727EFC90A6BD}"/>
                </a:ext>
              </a:extLst>
            </p:cNvPr>
            <p:cNvCxnSpPr>
              <a:cxnSpLocks/>
            </p:cNvCxnSpPr>
            <p:nvPr/>
          </p:nvCxnSpPr>
          <p:spPr>
            <a:xfrm>
              <a:off x="4188279" y="3804560"/>
              <a:ext cx="0"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3D42A4C-ECCE-4157-BCFE-F43D055F014D}"/>
                </a:ext>
              </a:extLst>
            </p:cNvPr>
            <p:cNvCxnSpPr>
              <a:cxnSpLocks/>
            </p:cNvCxnSpPr>
            <p:nvPr/>
          </p:nvCxnSpPr>
          <p:spPr>
            <a:xfrm flipV="1">
              <a:off x="3763736" y="3804560"/>
              <a:ext cx="1"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C8766D4-D718-4F67-A461-F3219A18C7A2}"/>
                </a:ext>
              </a:extLst>
            </p:cNvPr>
            <p:cNvSpPr txBox="1"/>
            <p:nvPr/>
          </p:nvSpPr>
          <p:spPr>
            <a:xfrm>
              <a:off x="2402351" y="4602113"/>
              <a:ext cx="830703" cy="553998"/>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Baloxavir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Placebo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Oseltamivir</a:t>
              </a:r>
            </a:p>
          </p:txBody>
        </p:sp>
        <p:sp>
          <p:nvSpPr>
            <p:cNvPr id="10" name="TextBox 9">
              <a:extLst>
                <a:ext uri="{FF2B5EF4-FFF2-40B4-BE49-F238E27FC236}">
                  <a16:creationId xmlns:a16="http://schemas.microsoft.com/office/drawing/2014/main" id="{8766E570-3D4E-4EB1-B616-FCC1A613FA26}"/>
                </a:ext>
              </a:extLst>
            </p:cNvPr>
            <p:cNvSpPr txBox="1"/>
            <p:nvPr/>
          </p:nvSpPr>
          <p:spPr>
            <a:xfrm rot="16200000">
              <a:off x="282592" y="3573378"/>
              <a:ext cx="2741191" cy="215444"/>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with no symptom improvement</a:t>
              </a:r>
            </a:p>
          </p:txBody>
        </p:sp>
      </p:grpSp>
      <p:sp>
        <p:nvSpPr>
          <p:cNvPr id="13" name="TextBox 13">
            <a:extLst>
              <a:ext uri="{FF2B5EF4-FFF2-40B4-BE49-F238E27FC236}">
                <a16:creationId xmlns:a16="http://schemas.microsoft.com/office/drawing/2014/main" id="{B437CF65-D123-42EB-B77D-67AF1E1187B8}"/>
              </a:ext>
            </a:extLst>
          </p:cNvPr>
          <p:cNvSpPr txBox="1"/>
          <p:nvPr/>
        </p:nvSpPr>
        <p:spPr>
          <a:xfrm>
            <a:off x="2493219" y="3259723"/>
            <a:ext cx="7205562"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Effect of antivirals on influenza symptoms in uncomplicated infection (outpatients)</a:t>
            </a:r>
          </a:p>
        </p:txBody>
      </p:sp>
      <p:sp>
        <p:nvSpPr>
          <p:cNvPr id="14" name="TextBox 12">
            <a:extLst>
              <a:ext uri="{FF2B5EF4-FFF2-40B4-BE49-F238E27FC236}">
                <a16:creationId xmlns:a16="http://schemas.microsoft.com/office/drawing/2014/main" id="{ADC754C0-F070-4D10-A39A-31C4D0AA21B5}"/>
              </a:ext>
            </a:extLst>
          </p:cNvPr>
          <p:cNvSpPr txBox="1"/>
          <p:nvPr/>
        </p:nvSpPr>
        <p:spPr>
          <a:xfrm>
            <a:off x="9420157" y="6311971"/>
            <a:ext cx="322030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Ison</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MG et al. Lancet Infect Dis. 2020 Oct;20(10):1204-1214. PMID32526195</a:t>
            </a:r>
          </a:p>
        </p:txBody>
      </p:sp>
    </p:spTree>
    <p:extLst>
      <p:ext uri="{BB962C8B-B14F-4D97-AF65-F5344CB8AC3E}">
        <p14:creationId xmlns:p14="http://schemas.microsoft.com/office/powerpoint/2010/main" val="1916991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86C06D-A23D-4BDD-6F0E-DB3972BFA0A0}"/>
              </a:ext>
            </a:extLst>
          </p:cNvPr>
          <p:cNvSpPr>
            <a:spLocks noGrp="1"/>
          </p:cNvSpPr>
          <p:nvPr>
            <p:ph type="title"/>
          </p:nvPr>
        </p:nvSpPr>
        <p:spPr>
          <a:xfrm>
            <a:off x="838200" y="13866"/>
            <a:ext cx="10515600" cy="1325563"/>
          </a:xfrm>
        </p:spPr>
        <p:txBody>
          <a:bodyPr>
            <a:normAutofit/>
          </a:bodyPr>
          <a:lstStyle/>
          <a:p>
            <a:r>
              <a:rPr lang="en-GB" sz="3200" dirty="0" err="1"/>
              <a:t>Contexte</a:t>
            </a:r>
            <a:r>
              <a:rPr lang="en-GB" sz="3200" dirty="0"/>
              <a:t> du </a:t>
            </a:r>
            <a:r>
              <a:rPr lang="en-GB" sz="3200" dirty="0" err="1"/>
              <a:t>Baloxavir</a:t>
            </a:r>
            <a:endParaRPr lang="nl-NL" sz="3200" dirty="0"/>
          </a:p>
        </p:txBody>
      </p:sp>
      <p:sp>
        <p:nvSpPr>
          <p:cNvPr id="3" name="Tijdelijke aanduiding voor inhoud 2">
            <a:extLst>
              <a:ext uri="{FF2B5EF4-FFF2-40B4-BE49-F238E27FC236}">
                <a16:creationId xmlns:a16="http://schemas.microsoft.com/office/drawing/2014/main" id="{67F094A0-A1C9-9993-65E9-94088C66140F}"/>
              </a:ext>
            </a:extLst>
          </p:cNvPr>
          <p:cNvSpPr>
            <a:spLocks noGrp="1"/>
          </p:cNvSpPr>
          <p:nvPr>
            <p:ph idx="1"/>
          </p:nvPr>
        </p:nvSpPr>
        <p:spPr>
          <a:xfrm>
            <a:off x="504201" y="1407702"/>
            <a:ext cx="11177899" cy="4580078"/>
          </a:xfrm>
        </p:spPr>
        <p:txBody>
          <a:bodyPr/>
          <a:lstStyle/>
          <a:p>
            <a:r>
              <a:rPr lang="en-GB" sz="2000" dirty="0"/>
              <a:t>Les </a:t>
            </a:r>
            <a:r>
              <a:rPr lang="en-GB" sz="2000" dirty="0" err="1"/>
              <a:t>preuves</a:t>
            </a:r>
            <a:r>
              <a:rPr lang="en-GB" sz="2000" dirty="0"/>
              <a:t> </a:t>
            </a:r>
            <a:r>
              <a:rPr lang="en-GB" sz="2000" dirty="0" err="1"/>
              <a:t>randomisées</a:t>
            </a:r>
            <a:r>
              <a:rPr lang="en-GB" sz="2000" dirty="0"/>
              <a:t> </a:t>
            </a:r>
            <a:r>
              <a:rPr lang="en-GB" sz="2000" dirty="0" err="1"/>
              <a:t>concernant</a:t>
            </a:r>
            <a:r>
              <a:rPr lang="en-GB" sz="2000" dirty="0"/>
              <a:t> le </a:t>
            </a:r>
            <a:r>
              <a:rPr lang="en-GB" sz="2000" dirty="0" err="1"/>
              <a:t>baloxavir</a:t>
            </a:r>
            <a:r>
              <a:rPr lang="en-GB" sz="2000" dirty="0"/>
              <a:t> chez les patients </a:t>
            </a:r>
            <a:r>
              <a:rPr lang="en-GB" sz="2000" dirty="0" err="1"/>
              <a:t>hospitalisés</a:t>
            </a:r>
            <a:r>
              <a:rPr lang="en-GB" sz="2000" dirty="0"/>
              <a:t> se </a:t>
            </a:r>
            <a:r>
              <a:rPr lang="en-GB" sz="2000" dirty="0" err="1"/>
              <a:t>limitent</a:t>
            </a:r>
            <a:r>
              <a:rPr lang="en-GB" sz="2000" dirty="0"/>
              <a:t> à </a:t>
            </a:r>
            <a:r>
              <a:rPr lang="en-GB" sz="2000" dirty="0" err="1"/>
              <a:t>l’essai</a:t>
            </a:r>
            <a:r>
              <a:rPr lang="en-GB" sz="2000" dirty="0"/>
              <a:t> FLAGSTONE, </a:t>
            </a:r>
            <a:r>
              <a:rPr lang="en-GB" sz="2000" dirty="0" err="1"/>
              <a:t>mené</a:t>
            </a:r>
            <a:r>
              <a:rPr lang="en-GB" sz="2000" dirty="0"/>
              <a:t> sur 366 patients, </a:t>
            </a:r>
            <a:r>
              <a:rPr lang="en-GB" sz="2000" dirty="0" err="1"/>
              <a:t>comparant</a:t>
            </a:r>
            <a:r>
              <a:rPr lang="en-GB" sz="2000" dirty="0"/>
              <a:t> le </a:t>
            </a:r>
            <a:r>
              <a:rPr lang="en-GB" sz="2000" dirty="0" err="1"/>
              <a:t>baloxavir</a:t>
            </a:r>
            <a:r>
              <a:rPr lang="en-GB" sz="2000" dirty="0"/>
              <a:t> + oseltamivir à </a:t>
            </a:r>
            <a:r>
              <a:rPr lang="en-GB" sz="2000" dirty="0" err="1"/>
              <a:t>une</a:t>
            </a:r>
            <a:r>
              <a:rPr lang="en-GB" sz="2000" dirty="0"/>
              <a:t> </a:t>
            </a:r>
            <a:r>
              <a:rPr lang="en-GB" sz="2000" dirty="0" err="1"/>
              <a:t>monothérapie</a:t>
            </a:r>
            <a:r>
              <a:rPr lang="en-GB" sz="2000" dirty="0"/>
              <a:t> par oseltamivir.</a:t>
            </a:r>
            <a:endParaRPr lang="en-NL" sz="2000" dirty="0"/>
          </a:p>
          <a:p>
            <a:r>
              <a:rPr lang="en-GB" sz="2000" dirty="0"/>
              <a:t>Cet </a:t>
            </a:r>
            <a:r>
              <a:rPr lang="en-GB" sz="2000" dirty="0" err="1"/>
              <a:t>essai</a:t>
            </a:r>
            <a:r>
              <a:rPr lang="en-GB" sz="2000" dirty="0"/>
              <a:t> </a:t>
            </a:r>
            <a:r>
              <a:rPr lang="en-GB" sz="2000" dirty="0" err="1"/>
              <a:t>n’a</a:t>
            </a:r>
            <a:r>
              <a:rPr lang="en-GB" sz="2000" dirty="0"/>
              <a:t> </a:t>
            </a:r>
            <a:r>
              <a:rPr lang="en-GB" sz="2000" dirty="0" err="1"/>
              <a:t>montré</a:t>
            </a:r>
            <a:r>
              <a:rPr lang="en-GB" sz="2000" dirty="0"/>
              <a:t> </a:t>
            </a:r>
            <a:r>
              <a:rPr lang="en-GB" sz="2000" dirty="0" err="1"/>
              <a:t>aucune</a:t>
            </a:r>
            <a:r>
              <a:rPr lang="en-GB" sz="2000" dirty="0"/>
              <a:t> </a:t>
            </a:r>
            <a:r>
              <a:rPr lang="en-GB" sz="2000" dirty="0" err="1"/>
              <a:t>réduction</a:t>
            </a:r>
            <a:r>
              <a:rPr lang="en-GB" sz="2000" dirty="0"/>
              <a:t> significative du </a:t>
            </a:r>
            <a:r>
              <a:rPr lang="en-GB" sz="2000" dirty="0" err="1"/>
              <a:t>délai</a:t>
            </a:r>
            <a:r>
              <a:rPr lang="en-GB" sz="2000" dirty="0"/>
              <a:t> </a:t>
            </a:r>
            <a:r>
              <a:rPr lang="en-GB" sz="2000" dirty="0" err="1"/>
              <a:t>d’amélioration</a:t>
            </a:r>
            <a:r>
              <a:rPr lang="en-GB" sz="2000" dirty="0"/>
              <a:t> </a:t>
            </a:r>
            <a:r>
              <a:rPr lang="en-GB" sz="2000" dirty="0" err="1"/>
              <a:t>clinique</a:t>
            </a:r>
            <a:r>
              <a:rPr lang="en-GB" sz="2000" dirty="0"/>
              <a:t>, </a:t>
            </a:r>
            <a:r>
              <a:rPr lang="en-GB" sz="2000" dirty="0" err="1"/>
              <a:t>mais</a:t>
            </a:r>
            <a:r>
              <a:rPr lang="en-GB" sz="2000" dirty="0"/>
              <a:t> il </a:t>
            </a:r>
            <a:r>
              <a:rPr lang="en-GB" sz="2000" dirty="0" err="1"/>
              <a:t>était</a:t>
            </a:r>
            <a:r>
              <a:rPr lang="en-GB" sz="2000" dirty="0"/>
              <a:t> trop </a:t>
            </a:r>
            <a:r>
              <a:rPr lang="en-GB" sz="2000" dirty="0" err="1"/>
              <a:t>limité</a:t>
            </a:r>
            <a:r>
              <a:rPr lang="en-GB" sz="2000" dirty="0"/>
              <a:t> pour </a:t>
            </a:r>
            <a:r>
              <a:rPr lang="en-GB" sz="2000" dirty="0" err="1"/>
              <a:t>exclure</a:t>
            </a:r>
            <a:r>
              <a:rPr lang="en-GB" sz="2000" dirty="0"/>
              <a:t> un </a:t>
            </a:r>
            <a:r>
              <a:rPr lang="en-GB" sz="2000" dirty="0" err="1"/>
              <a:t>bénéfice</a:t>
            </a:r>
            <a:r>
              <a:rPr lang="en-GB" sz="2000" dirty="0"/>
              <a:t> </a:t>
            </a:r>
            <a:r>
              <a:rPr lang="en-GB" sz="2000" dirty="0" err="1"/>
              <a:t>potentiel</a:t>
            </a:r>
            <a:r>
              <a:rPr lang="en-GB" sz="2000" dirty="0"/>
              <a:t> sur </a:t>
            </a:r>
            <a:r>
              <a:rPr lang="en-GB" sz="2000" dirty="0" err="1"/>
              <a:t>d’autres</a:t>
            </a:r>
            <a:r>
              <a:rPr lang="en-GB" sz="2000" dirty="0"/>
              <a:t> </a:t>
            </a:r>
            <a:r>
              <a:rPr lang="en-GB" sz="2000" dirty="0" err="1"/>
              <a:t>critères</a:t>
            </a:r>
            <a:r>
              <a:rPr lang="en-GB" sz="2000" dirty="0"/>
              <a:t>, </a:t>
            </a:r>
            <a:r>
              <a:rPr lang="en-GB" sz="2000" dirty="0" err="1"/>
              <a:t>tels</a:t>
            </a:r>
            <a:r>
              <a:rPr lang="en-GB" sz="2000" dirty="0"/>
              <a:t> que le temps </a:t>
            </a:r>
            <a:r>
              <a:rPr lang="en-GB" sz="2000" dirty="0" err="1"/>
              <a:t>jusqu’à</a:t>
            </a:r>
            <a:r>
              <a:rPr lang="en-GB" sz="2000" dirty="0"/>
              <a:t> la </a:t>
            </a:r>
            <a:r>
              <a:rPr lang="en-GB" sz="2000" dirty="0" err="1"/>
              <a:t>stabilité</a:t>
            </a:r>
            <a:r>
              <a:rPr lang="en-GB" sz="2000" dirty="0"/>
              <a:t> </a:t>
            </a:r>
            <a:r>
              <a:rPr lang="en-GB" sz="2000" dirty="0" err="1"/>
              <a:t>clinique</a:t>
            </a:r>
            <a:r>
              <a:rPr lang="en-GB" sz="2000" dirty="0"/>
              <a:t> </a:t>
            </a:r>
            <a:r>
              <a:rPr lang="en-GB" sz="2000" dirty="0" err="1"/>
              <a:t>ou</a:t>
            </a:r>
            <a:r>
              <a:rPr lang="en-GB" sz="2000" dirty="0"/>
              <a:t> la </a:t>
            </a:r>
            <a:r>
              <a:rPr lang="en-GB" sz="2000" dirty="0" err="1"/>
              <a:t>réduction</a:t>
            </a:r>
            <a:r>
              <a:rPr lang="en-GB" sz="2000" dirty="0"/>
              <a:t> de la </a:t>
            </a:r>
            <a:r>
              <a:rPr lang="en-GB" sz="2000" dirty="0" err="1"/>
              <a:t>mortalité</a:t>
            </a:r>
            <a:r>
              <a:rPr lang="en-GB" sz="2000" dirty="0"/>
              <a:t>.</a:t>
            </a:r>
            <a:endParaRPr lang="en-NL" sz="2000" dirty="0"/>
          </a:p>
          <a:p>
            <a:r>
              <a:rPr lang="en-GB" sz="2000" dirty="0"/>
              <a:t>Il </a:t>
            </a:r>
            <a:r>
              <a:rPr lang="en-GB" sz="2000" dirty="0" err="1"/>
              <a:t>existe</a:t>
            </a:r>
            <a:r>
              <a:rPr lang="en-GB" sz="2000" dirty="0"/>
              <a:t> </a:t>
            </a:r>
            <a:r>
              <a:rPr lang="en-GB" sz="2000" dirty="0" err="1"/>
              <a:t>toutefois</a:t>
            </a:r>
            <a:r>
              <a:rPr lang="en-GB" sz="2000" dirty="0"/>
              <a:t> </a:t>
            </a:r>
            <a:r>
              <a:rPr lang="en-GB" sz="2000" dirty="0" err="1"/>
              <a:t>certaines</a:t>
            </a:r>
            <a:r>
              <a:rPr lang="en-GB" sz="2000" dirty="0"/>
              <a:t> données </a:t>
            </a:r>
            <a:r>
              <a:rPr lang="en-GB" sz="2000" dirty="0" err="1"/>
              <a:t>observationnelles</a:t>
            </a:r>
            <a:r>
              <a:rPr lang="en-GB" sz="2000" dirty="0"/>
              <a:t> chez des patients </a:t>
            </a:r>
            <a:r>
              <a:rPr lang="en-GB" sz="2000" dirty="0" err="1"/>
              <a:t>hospitalisés</a:t>
            </a:r>
            <a:r>
              <a:rPr lang="en-GB" sz="2000" dirty="0"/>
              <a:t>.</a:t>
            </a:r>
            <a:endParaRPr lang="en-NL" sz="2000" dirty="0"/>
          </a:p>
          <a:p>
            <a:endParaRPr lang="nl-NL" dirty="0"/>
          </a:p>
        </p:txBody>
      </p:sp>
      <p:pic>
        <p:nvPicPr>
          <p:cNvPr id="4" name="Picture 14">
            <a:extLst>
              <a:ext uri="{FF2B5EF4-FFF2-40B4-BE49-F238E27FC236}">
                <a16:creationId xmlns:a16="http://schemas.microsoft.com/office/drawing/2014/main" id="{32D591FC-7B7E-4D25-80B0-23AB4B4DBED2}"/>
              </a:ext>
            </a:extLst>
          </p:cNvPr>
          <p:cNvPicPr>
            <a:picLocks noChangeAspect="1"/>
          </p:cNvPicPr>
          <p:nvPr/>
        </p:nvPicPr>
        <p:blipFill>
          <a:blip r:embed="rId2"/>
          <a:stretch>
            <a:fillRect/>
          </a:stretch>
        </p:blipFill>
        <p:spPr>
          <a:xfrm>
            <a:off x="893077" y="3697741"/>
            <a:ext cx="7475773" cy="3106814"/>
          </a:xfrm>
          <a:prstGeom prst="rect">
            <a:avLst/>
          </a:prstGeom>
        </p:spPr>
      </p:pic>
      <p:sp>
        <p:nvSpPr>
          <p:cNvPr id="5" name="TextBox 12">
            <a:extLst>
              <a:ext uri="{FF2B5EF4-FFF2-40B4-BE49-F238E27FC236}">
                <a16:creationId xmlns:a16="http://schemas.microsoft.com/office/drawing/2014/main" id="{ADC754C0-F070-4D10-A39A-31C4D0AA21B5}"/>
              </a:ext>
            </a:extLst>
          </p:cNvPr>
          <p:cNvSpPr txBox="1"/>
          <p:nvPr/>
        </p:nvSpPr>
        <p:spPr>
          <a:xfrm>
            <a:off x="9020040" y="6158224"/>
            <a:ext cx="348510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Kumar, Deepali et al. Lancet Infect Dis. </a:t>
            </a:r>
            <a:r>
              <a:rPr lang="en-US" sz="1200" b="0" i="0" dirty="0">
                <a:solidFill>
                  <a:srgbClr val="212121"/>
                </a:solidFill>
                <a:effectLst/>
                <a:latin typeface="BlinkMacSystemFont"/>
              </a:rPr>
              <a:t>2022 May;22(5):718-730. </a:t>
            </a:r>
            <a:r>
              <a:rPr lang="en-US" sz="1200" b="0" i="0" dirty="0" err="1">
                <a:solidFill>
                  <a:srgbClr val="212121"/>
                </a:solidFill>
                <a:effectLst/>
                <a:latin typeface="BlinkMacSystemFont"/>
              </a:rPr>
              <a:t>doi</a:t>
            </a:r>
            <a:r>
              <a:rPr lang="en-US" sz="1200" b="0" i="0" dirty="0">
                <a:solidFill>
                  <a:srgbClr val="212121"/>
                </a:solidFill>
                <a:effectLst/>
                <a:latin typeface="BlinkMacSystemFont"/>
              </a:rPr>
              <a:t>: 10.1016/S1473-3099(21)00469-2</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842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337F26-900E-9F4F-E508-B6CCBAA99D26}"/>
              </a:ext>
            </a:extLst>
          </p:cNvPr>
          <p:cNvSpPr>
            <a:spLocks noGrp="1"/>
          </p:cNvSpPr>
          <p:nvPr>
            <p:ph type="title"/>
          </p:nvPr>
        </p:nvSpPr>
        <p:spPr>
          <a:xfrm>
            <a:off x="838200" y="13868"/>
            <a:ext cx="10515600" cy="1325563"/>
          </a:xfrm>
        </p:spPr>
        <p:txBody>
          <a:bodyPr>
            <a:normAutofit/>
          </a:bodyPr>
          <a:lstStyle/>
          <a:p>
            <a:r>
              <a:rPr lang="nl-NL" sz="3200" dirty="0" err="1"/>
              <a:t>Critères</a:t>
            </a:r>
            <a:r>
              <a:rPr lang="nl-NL" sz="3200" dirty="0"/>
              <a:t> </a:t>
            </a:r>
            <a:r>
              <a:rPr lang="nl-NL" sz="3200" dirty="0" err="1"/>
              <a:t>spécifiques</a:t>
            </a:r>
            <a:r>
              <a:rPr lang="nl-NL" sz="3200" dirty="0"/>
              <a:t>- </a:t>
            </a:r>
            <a:r>
              <a:rPr lang="nl-NL" sz="3200" dirty="0" err="1"/>
              <a:t>Baloxavir</a:t>
            </a:r>
            <a:r>
              <a:rPr lang="nl-NL" sz="3200" dirty="0"/>
              <a:t>:</a:t>
            </a:r>
          </a:p>
        </p:txBody>
      </p:sp>
      <p:sp>
        <p:nvSpPr>
          <p:cNvPr id="3" name="Tijdelijke aanduiding voor inhoud 2">
            <a:extLst>
              <a:ext uri="{FF2B5EF4-FFF2-40B4-BE49-F238E27FC236}">
                <a16:creationId xmlns:a16="http://schemas.microsoft.com/office/drawing/2014/main" id="{69E71F9D-F4F0-0363-13D4-394EDFAB2CEB}"/>
              </a:ext>
            </a:extLst>
          </p:cNvPr>
          <p:cNvSpPr>
            <a:spLocks noGrp="1"/>
          </p:cNvSpPr>
          <p:nvPr>
            <p:ph idx="1"/>
          </p:nvPr>
        </p:nvSpPr>
        <p:spPr/>
        <p:txBody>
          <a:bodyPr/>
          <a:lstStyle/>
          <a:p>
            <a:pPr marL="0" indent="0">
              <a:buNone/>
            </a:pPr>
            <a:r>
              <a:rPr lang="en-GB" sz="2400" b="1" dirty="0"/>
              <a:t>Contraindications:</a:t>
            </a:r>
            <a:endParaRPr lang="en-NL" sz="2400" dirty="0"/>
          </a:p>
          <a:p>
            <a:pPr lvl="1"/>
            <a:r>
              <a:rPr lang="fr-FR" dirty="0"/>
              <a:t>Patients pesant moins de 40 kg</a:t>
            </a:r>
            <a:endParaRPr lang="en-NL" dirty="0"/>
          </a:p>
          <a:p>
            <a:pPr lvl="1"/>
            <a:r>
              <a:rPr lang="fr-FR" dirty="0"/>
              <a:t>Utilisation récente ou prévue du </a:t>
            </a:r>
            <a:r>
              <a:rPr lang="fr-FR" dirty="0" err="1"/>
              <a:t>baloxavir</a:t>
            </a:r>
            <a:r>
              <a:rPr lang="fr-FR" dirty="0"/>
              <a:t> pour cette infection</a:t>
            </a:r>
            <a:endParaRPr lang="en-NL" dirty="0"/>
          </a:p>
          <a:p>
            <a:pPr lvl="1"/>
            <a:r>
              <a:rPr lang="fr-FR" dirty="0"/>
              <a:t>Hypersensibilité connue au </a:t>
            </a:r>
            <a:r>
              <a:rPr lang="fr-FR" dirty="0" err="1"/>
              <a:t>baloxavir</a:t>
            </a:r>
            <a:r>
              <a:rPr lang="fr-FR" dirty="0"/>
              <a:t> ou à l’un de ses excipients</a:t>
            </a:r>
            <a:endParaRPr lang="en-NL" dirty="0"/>
          </a:p>
          <a:p>
            <a:endParaRPr lang="en-GB" sz="2400" dirty="0"/>
          </a:p>
          <a:p>
            <a:r>
              <a:rPr lang="en-GB" sz="2400" dirty="0"/>
              <a:t>Femmes enceintes </a:t>
            </a:r>
            <a:r>
              <a:rPr lang="en-GB" sz="2400" dirty="0" err="1"/>
              <a:t>ou</a:t>
            </a:r>
            <a:r>
              <a:rPr lang="en-GB" sz="2400" dirty="0"/>
              <a:t> </a:t>
            </a:r>
            <a:r>
              <a:rPr lang="en-GB" sz="2400" dirty="0" err="1"/>
              <a:t>allaitantes</a:t>
            </a:r>
            <a:r>
              <a:rPr lang="en-GB" sz="2400" dirty="0"/>
              <a:t> (</a:t>
            </a:r>
            <a:r>
              <a:rPr lang="en-GB" sz="2400" dirty="0" err="1"/>
              <a:t>exclues</a:t>
            </a:r>
            <a:r>
              <a:rPr lang="en-GB" sz="2400" dirty="0"/>
              <a:t> de </a:t>
            </a:r>
            <a:r>
              <a:rPr lang="en-GB" sz="2400" dirty="0" err="1"/>
              <a:t>cette</a:t>
            </a:r>
            <a:r>
              <a:rPr lang="en-GB" sz="2400" dirty="0"/>
              <a:t> </a:t>
            </a:r>
            <a:r>
              <a:rPr lang="en-GB" sz="2400" dirty="0" err="1"/>
              <a:t>comparaison</a:t>
            </a:r>
            <a:r>
              <a:rPr lang="en-GB" sz="2400" dirty="0"/>
              <a:t>)</a:t>
            </a:r>
            <a:endParaRPr lang="en-NL" sz="2400" dirty="0"/>
          </a:p>
          <a:p>
            <a:r>
              <a:rPr lang="fr-FR" sz="2400" dirty="0"/>
              <a:t>Le </a:t>
            </a:r>
            <a:r>
              <a:rPr lang="fr-FR" sz="2400" dirty="0" err="1"/>
              <a:t>baloxavir</a:t>
            </a:r>
            <a:r>
              <a:rPr lang="fr-FR" sz="2400" dirty="0"/>
              <a:t> peut être utilisé chez les patients atteints d’une insuffisance hépatique ou rénale</a:t>
            </a:r>
            <a:endParaRPr lang="en-NL" sz="2400" dirty="0"/>
          </a:p>
          <a:p>
            <a:r>
              <a:rPr lang="fr-FR" sz="2400" dirty="0"/>
              <a:t>Aucune interaction médicamenteuse significative connue</a:t>
            </a:r>
            <a:endParaRPr lang="en-NL" sz="2400" dirty="0"/>
          </a:p>
          <a:p>
            <a:endParaRPr lang="nl-NL" dirty="0"/>
          </a:p>
        </p:txBody>
      </p:sp>
      <p:pic>
        <p:nvPicPr>
          <p:cNvPr id="4" name="Picture 3">
            <a:extLst>
              <a:ext uri="{FF2B5EF4-FFF2-40B4-BE49-F238E27FC236}">
                <a16:creationId xmlns:a16="http://schemas.microsoft.com/office/drawing/2014/main" id="{F550CDD3-61AC-40A4-86B2-EBF07B8E3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4742" y="1475044"/>
            <a:ext cx="2888145" cy="2541568"/>
          </a:xfrm>
          <a:prstGeom prst="rect">
            <a:avLst/>
          </a:prstGeom>
        </p:spPr>
      </p:pic>
    </p:spTree>
    <p:extLst>
      <p:ext uri="{BB962C8B-B14F-4D97-AF65-F5344CB8AC3E}">
        <p14:creationId xmlns:p14="http://schemas.microsoft.com/office/powerpoint/2010/main" val="26644254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e6e23f2f-d118-4b80-9c8f-3a17b410c8e7"/>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CBE27DB9E29244B4F84600A0F001DE" ma:contentTypeVersion="14" ma:contentTypeDescription="Create a new document." ma:contentTypeScope="" ma:versionID="5d2960533cdfff391c78de457d66d217">
  <xsd:schema xmlns:xsd="http://www.w3.org/2001/XMLSchema" xmlns:xs="http://www.w3.org/2001/XMLSchema" xmlns:p="http://schemas.microsoft.com/office/2006/metadata/properties" xmlns:ns3="cf0dfbcc-b360-4cf7-9bf5-370ba522dbe9" xmlns:ns4="83c9eb58-c16a-4eef-9abf-4aeec758fe01" targetNamespace="http://schemas.microsoft.com/office/2006/metadata/properties" ma:root="true" ma:fieldsID="31784eb5d3970634161d666791ad047b" ns3:_="" ns4:_="">
    <xsd:import namespace="cf0dfbcc-b360-4cf7-9bf5-370ba522dbe9"/>
    <xsd:import namespace="83c9eb58-c16a-4eef-9abf-4aeec758fe0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element ref="ns3:MediaServiceOCR"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dfbcc-b360-4cf7-9bf5-370ba522db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c9eb58-c16a-4eef-9abf-4aeec758fe0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12AD73-C1FD-49B0-ACF6-15D917CCBFA5}">
  <ds:schemaRefs>
    <ds:schemaRef ds:uri="cf0dfbcc-b360-4cf7-9bf5-370ba522dbe9"/>
    <ds:schemaRef ds:uri="http://purl.org/dc/dcmitype/"/>
    <ds:schemaRef ds:uri="83c9eb58-c16a-4eef-9abf-4aeec758fe0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8A2729FF-E1F5-43DA-A95B-34B39733FEAD}">
  <ds:schemaRefs>
    <ds:schemaRef ds:uri="http://schemas.microsoft.com/sharepoint/v3/contenttype/forms"/>
  </ds:schemaRefs>
</ds:datastoreItem>
</file>

<file path=customXml/itemProps3.xml><?xml version="1.0" encoding="utf-8"?>
<ds:datastoreItem xmlns:ds="http://schemas.openxmlformats.org/officeDocument/2006/customXml" ds:itemID="{CF67FF37-08B1-45FB-8197-554CB7C113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dfbcc-b360-4cf7-9bf5-370ba522dbe9"/>
    <ds:schemaRef ds:uri="83c9eb58-c16a-4eef-9abf-4aeec758fe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5734</TotalTime>
  <Words>2405</Words>
  <Application>Microsoft Office PowerPoint</Application>
  <PresentationFormat>Breedbeeld</PresentationFormat>
  <Paragraphs>217</Paragraphs>
  <Slides>23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Calibri</vt:lpstr>
      <vt:lpstr>BlinkMacSystemFont</vt:lpstr>
      <vt:lpstr>Arial</vt:lpstr>
      <vt:lpstr>Office Theme</vt:lpstr>
      <vt:lpstr>L’essai RECOVERY</vt:lpstr>
      <vt:lpstr>Contexte de la grippe  </vt:lpstr>
      <vt:lpstr>PowerPoint-presentatie</vt:lpstr>
      <vt:lpstr>Éligibilité pour l’essai RECOVERY</vt:lpstr>
      <vt:lpstr>PowerPoint-presentatie</vt:lpstr>
      <vt:lpstr>Contexte du Baloxavir</vt:lpstr>
      <vt:lpstr>Contexte du Baloxavir</vt:lpstr>
      <vt:lpstr>Contexte du Baloxavir</vt:lpstr>
      <vt:lpstr>Critères spécifiques- Baloxavir:</vt:lpstr>
      <vt:lpstr>Baloxavir Posologie et Effets secondaires</vt:lpstr>
      <vt:lpstr>PowerPoint-presentatie</vt:lpstr>
      <vt:lpstr>Oseltamivir (Tamiflu) Contexte</vt:lpstr>
      <vt:lpstr>PowerPoint-presentatie</vt:lpstr>
      <vt:lpstr>Oseltamivir (Tamiflu) Contexte</vt:lpstr>
      <vt:lpstr>Oseltamivir (Tamiflu) Éligibilité</vt:lpstr>
      <vt:lpstr>Oseltamivir (Tamiflu) Dosage et effets secondaires</vt:lpstr>
      <vt:lpstr>Remarques sur les comparaisons antivirales de la grippe</vt:lpstr>
      <vt:lpstr>PowerPoint-presentatie</vt:lpstr>
      <vt:lpstr>Corticostéroïdes pour la grippe Contexte</vt:lpstr>
      <vt:lpstr>PowerPoint-presentatie</vt:lpstr>
      <vt:lpstr>PowerPoint-presentatie</vt:lpstr>
      <vt:lpstr>Corticostéroïdes pour la grippe Interactions potentielles</vt:lpstr>
      <vt:lpstr>Résumé - Traitements contre la grippe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Pardo Sanchez, M.L. (Maria Lidia)</cp:lastModifiedBy>
  <cp:revision>648</cp:revision>
  <cp:lastPrinted>2020-03-18T19:42:16Z</cp:lastPrinted>
  <dcterms:created xsi:type="dcterms:W3CDTF">2020-03-14T13:47:38Z</dcterms:created>
  <dcterms:modified xsi:type="dcterms:W3CDTF">2025-11-03T15:27:54Z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0x0101008FCBE27DB9E29244B4F84600A0F001DE</vt:lpwstr>
  </property>
</Properties>
</file>