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69" r:id="rId7"/>
    <p:sldId id="370" r:id="rId8"/>
    <p:sldId id="362" r:id="rId9"/>
    <p:sldId id="376" r:id="rId10"/>
    <p:sldId id="377" r:id="rId11"/>
    <p:sldId id="378" r:id="rId12"/>
    <p:sldId id="379" r:id="rId13"/>
    <p:sldId id="380" r:id="rId14"/>
    <p:sldId id="375" r:id="rId15"/>
    <p:sldId id="357" r:id="rId16"/>
    <p:sldId id="363" r:id="rId17"/>
    <p:sldId id="358" r:id="rId18"/>
    <p:sldId id="359" r:id="rId19"/>
    <p:sldId id="360" r:id="rId20"/>
    <p:sldId id="381" r:id="rId21"/>
    <p:sldId id="364" r:id="rId22"/>
    <p:sldId id="365" r:id="rId23"/>
    <p:sldId id="366" r:id="rId24"/>
    <p:sldId id="374" r:id="rId25"/>
    <p:sldId id="373" r:id="rId26"/>
    <p:sldId id="331" r:id="rId27"/>
  </p:sldIdLst>
  <p:sldSz cx="12192000" cy="6858000"/>
  <p:notesSz cx="6881813" cy="96615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autoAdjust="0"/>
    <p:restoredTop sz="94660"/>
  </p:normalViewPr>
  <p:slideViewPr>
    <p:cSldViewPr snapToGrid="0">
      <p:cViewPr varScale="1">
        <p:scale>
          <a:sx n="63" d="100"/>
          <a:sy n="63" d="100"/>
        </p:scale>
        <p:origin x="520"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31/10/2025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‹nr.›</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it-IT" b="1" dirty="0">
                <a:solidFill>
                  <a:srgbClr val="9E3159"/>
                </a:solidFill>
                <a:latin typeface="+mn-lt"/>
              </a:rPr>
              <a:t>RECOVERY Trial</a:t>
            </a:r>
          </a:p>
        </p:txBody>
      </p:sp>
      <p:sp>
        <p:nvSpPr>
          <p:cNvPr id="3" name="Subtitle 2"/>
          <p:cNvSpPr>
            <a:spLocks noGrp="1"/>
          </p:cNvSpPr>
          <p:nvPr>
            <p:ph type="subTitle" idx="1"/>
          </p:nvPr>
        </p:nvSpPr>
        <p:spPr>
          <a:xfrm>
            <a:off x="1524000" y="4354580"/>
            <a:ext cx="9144000" cy="1655762"/>
          </a:xfrm>
        </p:spPr>
        <p:txBody>
          <a:bodyPr>
            <a:normAutofit/>
          </a:bodyPr>
          <a:lstStyle/>
          <a:p>
            <a:r>
              <a:rPr lang="it-IT" sz="3200" b="1" dirty="0"/>
              <a:t>Formazione sul trattamento dell'influenza nell'UE</a:t>
            </a:r>
          </a:p>
          <a:p>
            <a:endParaRPr lang="it-IT" sz="2800" b="1" dirty="0"/>
          </a:p>
          <a:p>
            <a:r>
              <a:rPr lang="it-IT" sz="2000" b="1" dirty="0">
                <a:solidFill>
                  <a:schemeClr val="bg1">
                    <a:lumMod val="50000"/>
                  </a:schemeClr>
                </a:solidFill>
              </a:rPr>
              <a:t>V3.0 2025-10-30</a:t>
            </a:r>
          </a:p>
          <a:p>
            <a:endParaRPr lang="it-IT"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E9EAD-F754-F1DE-F880-2C129860E1EA}"/>
              </a:ext>
            </a:extLst>
          </p:cNvPr>
          <p:cNvSpPr>
            <a:spLocks noGrp="1"/>
          </p:cNvSpPr>
          <p:nvPr>
            <p:ph type="title"/>
          </p:nvPr>
        </p:nvSpPr>
        <p:spPr>
          <a:xfrm>
            <a:off x="838200" y="12538"/>
            <a:ext cx="10515600" cy="1325563"/>
          </a:xfrm>
        </p:spPr>
        <p:txBody>
          <a:bodyPr>
            <a:normAutofit/>
          </a:bodyPr>
          <a:lstStyle/>
          <a:p>
            <a:r>
              <a:rPr lang="it-IT" sz="3200" dirty="0"/>
              <a:t>Baloxavir</a:t>
            </a:r>
            <a:br>
              <a:rPr lang="it-IT" sz="3200" dirty="0"/>
            </a:br>
            <a:r>
              <a:rPr lang="it-IT" sz="3200" dirty="0"/>
              <a:t>Dosaggio e effetti collaterali</a:t>
            </a:r>
            <a:endParaRPr lang="nl-NL" sz="3200" dirty="0"/>
          </a:p>
        </p:txBody>
      </p:sp>
      <p:sp>
        <p:nvSpPr>
          <p:cNvPr id="3" name="Tijdelijke aanduiding voor inhoud 2">
            <a:extLst>
              <a:ext uri="{FF2B5EF4-FFF2-40B4-BE49-F238E27FC236}">
                <a16:creationId xmlns:a16="http://schemas.microsoft.com/office/drawing/2014/main" id="{648FE9CF-E445-254F-88ED-0C121CB28F47}"/>
              </a:ext>
            </a:extLst>
          </p:cNvPr>
          <p:cNvSpPr>
            <a:spLocks noGrp="1"/>
          </p:cNvSpPr>
          <p:nvPr>
            <p:ph idx="1"/>
          </p:nvPr>
        </p:nvSpPr>
        <p:spPr>
          <a:xfrm>
            <a:off x="504201" y="1432984"/>
            <a:ext cx="11177899" cy="5425016"/>
          </a:xfrm>
        </p:spPr>
        <p:txBody>
          <a:bodyPr>
            <a:normAutofit fontScale="25000" lnSpcReduction="20000"/>
          </a:bodyPr>
          <a:lstStyle/>
          <a:p>
            <a:r>
              <a:rPr lang="it-IT" sz="8800" dirty="0"/>
              <a:t>Solo per via orale o nasogastrica</a:t>
            </a:r>
            <a:endParaRPr lang="en-NL" sz="8800" dirty="0"/>
          </a:p>
          <a:p>
            <a:r>
              <a:rPr lang="it-IT" sz="8800" dirty="0"/>
              <a:t>Solo due dosi, la prima il giorno 1 e la seconda il giorno 4, da completare a casa se il paziente è stato dimesso</a:t>
            </a:r>
            <a:endParaRPr lang="en-NL" sz="8800" dirty="0"/>
          </a:p>
          <a:p>
            <a:r>
              <a:rPr lang="it-IT" sz="8800" dirty="0"/>
              <a:t>Il trattamento deve iniziare prima possibile dopo la randomizzazione (obiettivo: meno di 6 ore)</a:t>
            </a:r>
            <a:endParaRPr lang="en-NL" sz="8800" dirty="0"/>
          </a:p>
          <a:p>
            <a:r>
              <a:rPr lang="it-IT" sz="8800" dirty="0"/>
              <a:t>Se il trattamento non può essere iniziato il giorno della randomizzazione, mantenere lo stesso intervallo di 72 ore fra le dosi</a:t>
            </a:r>
          </a:p>
          <a:p>
            <a:endParaRPr lang="en-NL" sz="8800" dirty="0"/>
          </a:p>
          <a:p>
            <a:pPr marL="0" indent="0">
              <a:buNone/>
            </a:pPr>
            <a:r>
              <a:rPr lang="it-IT" sz="8800" dirty="0"/>
              <a:t>Il dosaggio è in funzione del peso:</a:t>
            </a:r>
            <a:endParaRPr lang="en-NL" sz="8800" dirty="0"/>
          </a:p>
          <a:p>
            <a:r>
              <a:rPr lang="it-IT" sz="8800" dirty="0"/>
              <a:t>40 mg il giorno 1 e il giorno 4 se il peso è inferiore a 80 kg</a:t>
            </a:r>
            <a:endParaRPr lang="en-NL" sz="8800" dirty="0"/>
          </a:p>
          <a:p>
            <a:r>
              <a:rPr lang="it-IT" sz="8800" dirty="0"/>
              <a:t>80 mg il giorno 1 e il giorno 4 se il peso è pari o superiore a 80 kg</a:t>
            </a:r>
            <a:endParaRPr lang="en-NL" sz="8800" dirty="0"/>
          </a:p>
          <a:p>
            <a:r>
              <a:rPr lang="it-IT" sz="8800" dirty="0"/>
              <a:t>Nessun aggiustamento per la funzione renale</a:t>
            </a:r>
            <a:endParaRPr lang="en-NL" sz="8800" dirty="0"/>
          </a:p>
          <a:p>
            <a:r>
              <a:rPr lang="it-IT" sz="8800" dirty="0"/>
              <a:t>Questo regime è stato utilizzato durante la prova FLAGSTONE e differisce dal trattamento monodose autorizzato a causa delle preoccupazioni riguardanti il sottodosaggio nei pazienti ospedalizzati</a:t>
            </a:r>
            <a:endParaRPr lang="en-NL" sz="8800" dirty="0"/>
          </a:p>
          <a:p>
            <a:endParaRPr lang="it-IT" sz="8800" dirty="0"/>
          </a:p>
          <a:p>
            <a:r>
              <a:rPr lang="it-IT" sz="8800" dirty="0"/>
              <a:t>Non sono stati rilevati effetti secondari a parte rare reazioni allergiche</a:t>
            </a:r>
            <a:endParaRPr lang="en-NL" sz="8800" dirty="0"/>
          </a:p>
          <a:p>
            <a:pPr marL="0" indent="0">
              <a:buNone/>
            </a:pPr>
            <a:endParaRPr lang="nl-NL" dirty="0"/>
          </a:p>
        </p:txBody>
      </p:sp>
    </p:spTree>
    <p:extLst>
      <p:ext uri="{BB962C8B-B14F-4D97-AF65-F5344CB8AC3E}">
        <p14:creationId xmlns:p14="http://schemas.microsoft.com/office/powerpoint/2010/main" val="240862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0F99-CADB-06E3-FF44-1C72CA6546E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B7B3B1-51EE-C2A9-B3B0-73C64EA1A487}"/>
              </a:ext>
            </a:extLst>
          </p:cNvPr>
          <p:cNvSpPr>
            <a:spLocks noGrp="1"/>
          </p:cNvSpPr>
          <p:nvPr>
            <p:ph type="title"/>
          </p:nvPr>
        </p:nvSpPr>
        <p:spPr/>
        <p:txBody>
          <a:bodyPr/>
          <a:lstStyle/>
          <a:p>
            <a:endParaRPr lang="en-GB" dirty="0"/>
          </a:p>
        </p:txBody>
      </p:sp>
      <p:sp>
        <p:nvSpPr>
          <p:cNvPr id="6" name="Text Placeholder 5">
            <a:extLst>
              <a:ext uri="{FF2B5EF4-FFF2-40B4-BE49-F238E27FC236}">
                <a16:creationId xmlns:a16="http://schemas.microsoft.com/office/drawing/2014/main" id="{6DC057AD-D17A-54A8-A0FA-7ABB69697AD8}"/>
              </a:ext>
            </a:extLst>
          </p:cNvPr>
          <p:cNvSpPr>
            <a:spLocks noGrp="1"/>
          </p:cNvSpPr>
          <p:nvPr>
            <p:ph type="body" idx="1"/>
          </p:nvPr>
        </p:nvSpPr>
        <p:spPr/>
        <p:txBody>
          <a:bodyPr/>
          <a:lstStyle/>
          <a:p>
            <a:r>
              <a:rPr lang="it-IT"/>
              <a:t>Oseltamivir (TAMIFLU)</a:t>
            </a:r>
            <a:endParaRPr lang="it-IT" dirty="0"/>
          </a:p>
        </p:txBody>
      </p:sp>
    </p:spTree>
    <p:extLst>
      <p:ext uri="{BB962C8B-B14F-4D97-AF65-F5344CB8AC3E}">
        <p14:creationId xmlns:p14="http://schemas.microsoft.com/office/powerpoint/2010/main" val="377809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31" y="1576291"/>
            <a:ext cx="11767939" cy="4580078"/>
          </a:xfrm>
        </p:spPr>
        <p:txBody>
          <a:bodyPr>
            <a:normAutofit/>
          </a:bodyPr>
          <a:lstStyle/>
          <a:p>
            <a:r>
              <a:rPr lang="it-IT" sz="2400" dirty="0"/>
              <a:t>L'oseltamivir è un inibitore della neuraminidasi (NAI)</a:t>
            </a:r>
          </a:p>
          <a:p>
            <a:endParaRPr lang="it-IT" sz="2400" dirty="0"/>
          </a:p>
          <a:p>
            <a:r>
              <a:rPr lang="it-IT" sz="2400" dirty="0"/>
              <a:t>La neuraminidasi consente la gemmazione del virus dalle cellule infette, pertanto i NAI interferiscono con il ciclo di replicazione virale</a:t>
            </a:r>
          </a:p>
          <a:p>
            <a:endParaRPr lang="it-IT" sz="2400" dirty="0"/>
          </a:p>
          <a:p>
            <a:r>
              <a:rPr lang="it-IT" sz="2400" dirty="0"/>
              <a:t>Come il baloxavir, i NAI hanno dimostrato di ridurre la durata dei sintomi dell’influenza senza complicazioni di circa 1 giorno, se somministrati entro 48 ore dall’insorgenza dei sintomi</a:t>
            </a:r>
          </a:p>
        </p:txBody>
      </p:sp>
      <p:sp>
        <p:nvSpPr>
          <p:cNvPr id="23" name="Title 1"/>
          <p:cNvSpPr>
            <a:spLocks noGrp="1"/>
          </p:cNvSpPr>
          <p:nvPr>
            <p:ph type="title"/>
          </p:nvPr>
        </p:nvSpPr>
        <p:spPr>
          <a:xfrm>
            <a:off x="446328" y="29794"/>
            <a:ext cx="10515600" cy="1325563"/>
          </a:xfrm>
        </p:spPr>
        <p:txBody>
          <a:bodyPr>
            <a:normAutofit/>
          </a:bodyPr>
          <a:lstStyle/>
          <a:p>
            <a:r>
              <a:rPr lang="it-IT" sz="3200" dirty="0"/>
              <a:t>Panoramica sull'Oseltamivir (Tamiflu)</a:t>
            </a:r>
          </a:p>
        </p:txBody>
      </p:sp>
    </p:spTree>
    <p:extLst>
      <p:ext uri="{BB962C8B-B14F-4D97-AF65-F5344CB8AC3E}">
        <p14:creationId xmlns:p14="http://schemas.microsoft.com/office/powerpoint/2010/main" val="380186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it-IT"/>
              <a:t>Alcuni studi </a:t>
            </a:r>
            <a:r>
              <a:rPr lang="it-IT" i="1" dirty="0"/>
              <a:t>osservazionali</a:t>
            </a:r>
            <a:r>
              <a:rPr lang="it-IT"/>
              <a:t> hanno suggerito un beneficio dell'oseltamivir nei pazienti ricoverati in ospedale, ma altri non lo hanno fatto e mancano prove da studi </a:t>
            </a:r>
            <a:r>
              <a:rPr lang="it-IT" i="1" dirty="0"/>
              <a:t>randomizzati</a:t>
            </a:r>
            <a:r>
              <a:rPr lang="it-IT"/>
              <a:t>.</a:t>
            </a:r>
            <a:r>
              <a:rPr lang="it-IT" baseline="30000" dirty="0"/>
              <a:t>1,2</a:t>
            </a:r>
          </a:p>
          <a:p>
            <a:endParaRPr lang="it-IT" baseline="30000" dirty="0"/>
          </a:p>
          <a:p>
            <a:r>
              <a:rPr lang="it-IT"/>
              <a:t>Tali dati osservazionali sono soggetti a bias che non possono essere evitati in modo attendibile</a:t>
            </a:r>
          </a:p>
          <a:p>
            <a:endParaRPr lang="it-IT" baseline="30000" dirty="0"/>
          </a:p>
          <a:p>
            <a:r>
              <a:rPr lang="it-IT"/>
              <a:t>Durante la pandemia, i dati osservazionali relativi a diversi trattamenti COVID-19 (ad esempio azitromicina, plasma di convalescenza) sono stati fuorvianti e contraddetti da successivi studi randomizzati di grandi dimensioni</a:t>
            </a:r>
          </a:p>
          <a:p>
            <a:endParaRPr lang="it-IT" dirty="0"/>
          </a:p>
          <a:p>
            <a:r>
              <a:rPr lang="it-IT"/>
              <a:t>In assenza di prove randomizzate, l'efficacia e la sicurezza dell'oseltamivir nei pazienti ospedalizzati sono incerte</a:t>
            </a:r>
            <a:endParaRPr lang="it-IT"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it-IT" sz="1600" dirty="0"/>
              <a:t>1 Muthuri SG, et al. Lancet Respir Med. 2014 May;2(5):395-404. </a:t>
            </a:r>
            <a:r>
              <a:rPr lang="it-IT" sz="1600" u="sng" dirty="0">
                <a:hlinkClick r:id="rId2"/>
              </a:rPr>
              <a:t>PMC6637757</a:t>
            </a:r>
            <a:endParaRPr lang="it-IT" sz="1600" dirty="0"/>
          </a:p>
          <a:p>
            <a:r>
              <a:rPr lang="it-IT" sz="1600" dirty="0"/>
              <a:t>2 Heneghan CJ, et al. Health Technol Assess. 2016 May;20(42):1-242. </a:t>
            </a:r>
            <a:r>
              <a:rPr lang="it-IT" sz="1600" u="sng" dirty="0">
                <a:hlinkClick r:id="rId3"/>
              </a:rPr>
              <a:t>PMC4904189</a:t>
            </a:r>
            <a:endParaRPr lang="it-IT"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it-IT" sz="3200" dirty="0"/>
              <a:t>Panoramica sull'Oseltamivir (Tamiflu)</a:t>
            </a:r>
          </a:p>
        </p:txBody>
      </p:sp>
    </p:spTree>
    <p:extLst>
      <p:ext uri="{BB962C8B-B14F-4D97-AF65-F5344CB8AC3E}">
        <p14:creationId xmlns:p14="http://schemas.microsoft.com/office/powerpoint/2010/main" val="299917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it-IT" sz="2000" dirty="0"/>
              <a:t>Molte linee guida terapeutiche raccomandano i NAI per i pazienti ricoverati in ospedale con influenza</a:t>
            </a:r>
          </a:p>
          <a:p>
            <a:r>
              <a:rPr lang="it-IT" sz="2000" dirty="0"/>
              <a:t>Nel 2023, il Chief Medical Officer per l'Inghilterra ha scritto a tutti gli ospedali del Regno Unito a sostegno degli studi che includono un braccio di trattamento senza antivirali</a:t>
            </a:r>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it-IT" b="1" i="1" dirty="0"/>
              <a:t>"[...] specificamente per gli ospedali e i clinici che intraprendono studi nazionali, riteniamo che randomizzare sia del tutto in linea con la buona pratica clinica e con le nostre linee guida".</a:t>
            </a:r>
          </a:p>
          <a:p>
            <a:endParaRPr lang="it-IT" b="1" i="1" dirty="0"/>
          </a:p>
          <a:p>
            <a:r>
              <a:rPr lang="it-IT" b="1" i="1" dirty="0"/>
              <a:t>"Ad oggi, nessuno di questi trattamenti antivirali ha dimostrato, in studi randomizzati e controllati, di migliorare gli esiti clinici dei pazienti ricoverati in ospedale".</a:t>
            </a:r>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indent="-285750">
              <a:buFont typeface="Arial" panose="020B0604020202020204" pitchFamily="34" charset="0"/>
              <a:buChar char="•"/>
            </a:pPr>
            <a:r>
              <a:rPr lang="it-IT" sz="2400" dirty="0"/>
              <a:t>Potrebbero essere necessarie discussioni/comunicazioni a livello locale per spiegare questo contesto</a:t>
            </a:r>
            <a:endParaRPr lang="it-IT" dirty="0"/>
          </a:p>
        </p:txBody>
      </p:sp>
      <p:sp>
        <p:nvSpPr>
          <p:cNvPr id="10" name="Title 1"/>
          <p:cNvSpPr>
            <a:spLocks noGrp="1"/>
          </p:cNvSpPr>
          <p:nvPr>
            <p:ph type="title"/>
          </p:nvPr>
        </p:nvSpPr>
        <p:spPr>
          <a:xfrm>
            <a:off x="446328" y="29794"/>
            <a:ext cx="10515600" cy="1325563"/>
          </a:xfrm>
        </p:spPr>
        <p:txBody>
          <a:bodyPr>
            <a:normAutofit/>
          </a:bodyPr>
          <a:lstStyle/>
          <a:p>
            <a:r>
              <a:rPr lang="it-IT" sz="3200" dirty="0"/>
              <a:t>Panoramica sull'Oseltamivir (Tamiflu)</a:t>
            </a:r>
          </a:p>
        </p:txBody>
      </p:sp>
    </p:spTree>
    <p:extLst>
      <p:ext uri="{BB962C8B-B14F-4D97-AF65-F5344CB8AC3E}">
        <p14:creationId xmlns:p14="http://schemas.microsoft.com/office/powerpoint/2010/main" val="180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it-IT" sz="2400" dirty="0"/>
              <a:t>Non sono idonei pazienti con uso recente o programmato di un NAI per l'infezione in corso (oseltamivir o zanamivir)</a:t>
            </a:r>
          </a:p>
          <a:p>
            <a:endParaRPr lang="it-IT" sz="2400" dirty="0"/>
          </a:p>
          <a:p>
            <a:endParaRPr lang="it-IT" sz="2400" dirty="0"/>
          </a:p>
          <a:p>
            <a:pPr marL="0" indent="0">
              <a:buNone/>
            </a:pPr>
            <a:endParaRPr lang="it-IT"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381235"/>
            <a:ext cx="3125867" cy="1818686"/>
          </a:xfrm>
          <a:prstGeom prst="rect">
            <a:avLst/>
          </a:prstGeom>
        </p:spPr>
      </p:pic>
      <p:sp>
        <p:nvSpPr>
          <p:cNvPr id="6" name="Content Placeholder 2"/>
          <p:cNvSpPr txBox="1">
            <a:spLocks/>
          </p:cNvSpPr>
          <p:nvPr/>
        </p:nvSpPr>
        <p:spPr>
          <a:xfrm>
            <a:off x="353731" y="3186449"/>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Sono idonee donne in gravidanza e in allattamento (per la procedura, vedere l'appendice 4 del protocollo)</a:t>
            </a:r>
          </a:p>
          <a:p>
            <a:endParaRPr lang="it-IT" sz="2400" dirty="0"/>
          </a:p>
          <a:p>
            <a:r>
              <a:rPr lang="it-IT" sz="2400" dirty="0"/>
              <a:t>Può essere utilizzato in pazienti con insufficienza epatica e renale</a:t>
            </a:r>
          </a:p>
        </p:txBody>
      </p:sp>
      <p:sp>
        <p:nvSpPr>
          <p:cNvPr id="7" name="Title 1"/>
          <p:cNvSpPr>
            <a:spLocks noGrp="1"/>
          </p:cNvSpPr>
          <p:nvPr>
            <p:ph type="title"/>
          </p:nvPr>
        </p:nvSpPr>
        <p:spPr>
          <a:xfrm>
            <a:off x="446328" y="29794"/>
            <a:ext cx="10515600" cy="1325563"/>
          </a:xfrm>
        </p:spPr>
        <p:txBody>
          <a:bodyPr>
            <a:normAutofit/>
          </a:bodyPr>
          <a:lstStyle/>
          <a:p>
            <a:r>
              <a:rPr lang="it-IT" sz="3200" dirty="0"/>
              <a:t>Idoneità dell'Oseltamivir (Tamiflu)</a:t>
            </a:r>
          </a:p>
        </p:txBody>
      </p:sp>
    </p:spTree>
    <p:extLst>
      <p:ext uri="{BB962C8B-B14F-4D97-AF65-F5344CB8AC3E}">
        <p14:creationId xmlns:p14="http://schemas.microsoft.com/office/powerpoint/2010/main" val="157420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it-IT" sz="3200" dirty="0"/>
              <a:t>Dosaggio ed effetti collaterali dell'oseltamivir (Tamiflu)</a:t>
            </a:r>
          </a:p>
        </p:txBody>
      </p:sp>
      <p:sp>
        <p:nvSpPr>
          <p:cNvPr id="3" name="Content Placeholder 2"/>
          <p:cNvSpPr>
            <a:spLocks noGrp="1"/>
          </p:cNvSpPr>
          <p:nvPr>
            <p:ph idx="1"/>
          </p:nvPr>
        </p:nvSpPr>
        <p:spPr>
          <a:xfrm>
            <a:off x="446327" y="1450823"/>
            <a:ext cx="7108821" cy="4580078"/>
          </a:xfrm>
        </p:spPr>
        <p:txBody>
          <a:bodyPr>
            <a:noAutofit/>
          </a:bodyPr>
          <a:lstStyle/>
          <a:p>
            <a:r>
              <a:rPr lang="it-IT" sz="2000" dirty="0"/>
              <a:t>Solo per via orale o nasogastrica (no via endovenosa)</a:t>
            </a:r>
          </a:p>
          <a:p>
            <a:endParaRPr lang="it-IT" sz="700" dirty="0"/>
          </a:p>
          <a:p>
            <a:r>
              <a:rPr lang="it-IT" sz="2000" dirty="0"/>
              <a:t>Trattamento per 5 giorni (10 giorni se immunocompromessi) da completare a casa in caso di dimissione</a:t>
            </a:r>
          </a:p>
          <a:p>
            <a:endParaRPr lang="it-IT" sz="700" b="1" i="1" dirty="0"/>
          </a:p>
          <a:p>
            <a:r>
              <a:rPr lang="it-IT" sz="2000" dirty="0"/>
              <a:t>Dosaggio: </a:t>
            </a:r>
            <a:r>
              <a:rPr lang="it-IT" sz="2000" b="1" dirty="0"/>
              <a:t>75 mg due volte al giorno</a:t>
            </a:r>
            <a:r>
              <a:rPr lang="it-IT" sz="2000" dirty="0"/>
              <a:t> con funzione renale normale</a:t>
            </a:r>
          </a:p>
          <a:p>
            <a:pPr lvl="1"/>
            <a:r>
              <a:rPr lang="it-IT" sz="1800" dirty="0"/>
              <a:t>75 mg una volta al giorno se eGFR 10-29ml/min</a:t>
            </a:r>
          </a:p>
          <a:p>
            <a:pPr lvl="1"/>
            <a:r>
              <a:rPr lang="it-IT" sz="1800" dirty="0"/>
              <a:t>75 mg come dose singola se eGFR &lt;10ml/min (o in dialisi/emofiltrazione)</a:t>
            </a:r>
          </a:p>
          <a:p>
            <a:pPr lvl="1"/>
            <a:r>
              <a:rPr lang="it-IT" sz="1800" dirty="0"/>
              <a:t>È necessario un aggiustamento del dosaggio se il peso è inferiore a 40 kg (vedere il protocollo)</a:t>
            </a:r>
          </a:p>
          <a:p>
            <a:pPr lvl="1"/>
            <a:r>
              <a:rPr lang="it-IT" sz="1800" dirty="0"/>
              <a:t>Nota: l'aggiustamento del dosaggio renale in RECOVERY differisce dall'SmPC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sz="2400" dirty="0"/>
          </a:p>
          <a:p>
            <a:r>
              <a:rPr lang="it-IT" sz="2400" dirty="0"/>
              <a:t>Non sono note interazioni farmacologiche significative</a:t>
            </a:r>
          </a:p>
          <a:p>
            <a:r>
              <a:rPr lang="it-IT" sz="2400" dirty="0"/>
              <a:t>Gli effetti collaterali più comuni sono cefalea, nausea e vomito (&lt;10%); raramente sono state segnalate gravi reazioni di ipersensibilità</a:t>
            </a:r>
          </a:p>
          <a:p>
            <a:endParaRPr lang="it-IT" sz="2400" i="1" dirty="0"/>
          </a:p>
        </p:txBody>
      </p:sp>
    </p:spTree>
    <p:extLst>
      <p:ext uri="{BB962C8B-B14F-4D97-AF65-F5344CB8AC3E}">
        <p14:creationId xmlns:p14="http://schemas.microsoft.com/office/powerpoint/2010/main" val="193409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12737-B68F-A55F-BEE0-E320EA73A1B9}"/>
              </a:ext>
            </a:extLst>
          </p:cNvPr>
          <p:cNvSpPr>
            <a:spLocks noGrp="1"/>
          </p:cNvSpPr>
          <p:nvPr>
            <p:ph type="title"/>
          </p:nvPr>
        </p:nvSpPr>
        <p:spPr>
          <a:xfrm>
            <a:off x="838200" y="3912"/>
            <a:ext cx="10515600" cy="1325563"/>
          </a:xfrm>
        </p:spPr>
        <p:txBody>
          <a:bodyPr>
            <a:normAutofit/>
          </a:bodyPr>
          <a:lstStyle/>
          <a:p>
            <a:r>
              <a:rPr lang="it-IT" sz="3200" dirty="0"/>
              <a:t>Note sul</a:t>
            </a:r>
            <a:br>
              <a:rPr lang="it-IT" sz="3200" dirty="0"/>
            </a:br>
            <a:r>
              <a:rPr lang="it-IT" sz="3200" dirty="0"/>
              <a:t>confronto sugli antivirali nell’influenza</a:t>
            </a:r>
            <a:endParaRPr lang="nl-NL" sz="3200" dirty="0"/>
          </a:p>
        </p:txBody>
      </p:sp>
      <p:sp>
        <p:nvSpPr>
          <p:cNvPr id="3" name="Tijdelijke aanduiding voor inhoud 2">
            <a:extLst>
              <a:ext uri="{FF2B5EF4-FFF2-40B4-BE49-F238E27FC236}">
                <a16:creationId xmlns:a16="http://schemas.microsoft.com/office/drawing/2014/main" id="{FAE85903-46FD-ED21-80D9-F1B621FBBEC0}"/>
              </a:ext>
            </a:extLst>
          </p:cNvPr>
          <p:cNvSpPr>
            <a:spLocks noGrp="1"/>
          </p:cNvSpPr>
          <p:nvPr>
            <p:ph idx="1"/>
          </p:nvPr>
        </p:nvSpPr>
        <p:spPr>
          <a:xfrm>
            <a:off x="507050" y="1492370"/>
            <a:ext cx="11177899" cy="5124090"/>
          </a:xfrm>
        </p:spPr>
        <p:txBody>
          <a:bodyPr>
            <a:noAutofit/>
          </a:bodyPr>
          <a:lstStyle/>
          <a:p>
            <a:r>
              <a:rPr lang="it-IT" sz="2000" dirty="0"/>
              <a:t>Ogni confronto di trattamento nello studio RECOVERY è una randomizzazione separata con rapporto 1:1 tra il trattamento in questione e la cura senza quel trattamento</a:t>
            </a:r>
            <a:endParaRPr lang="en-NL" sz="2000" dirty="0"/>
          </a:p>
          <a:p>
            <a:r>
              <a:rPr lang="it-IT" sz="2000" dirty="0"/>
              <a:t>Ciò significa che se il paziente è randomizzato in </a:t>
            </a:r>
            <a:r>
              <a:rPr lang="it-IT" sz="2000" i="1" dirty="0"/>
              <a:t>entrambi</a:t>
            </a:r>
            <a:r>
              <a:rPr lang="it-IT" sz="2000" dirty="0"/>
              <a:t> i confronti antivirali, possono essergli assegnati entrambi gli antivirali, solo uno dei due o nessuno dei due. </a:t>
            </a:r>
          </a:p>
          <a:p>
            <a:endParaRPr lang="en-NL" sz="2000" dirty="0"/>
          </a:p>
          <a:p>
            <a:r>
              <a:rPr lang="it-IT" sz="2000" dirty="0"/>
              <a:t>Se il team clinico ritiene che sia certamente indicato un trattamento antivirale, deve somministrarlo come per il trattamento abituale. </a:t>
            </a:r>
            <a:endParaRPr lang="en-NL" sz="2000" dirty="0"/>
          </a:p>
          <a:p>
            <a:r>
              <a:rPr lang="it-IT" sz="2000" dirty="0"/>
              <a:t>In questo caso, il paziente può comunque essere idoneo per altri confronti nello studio RECOVERY (ad esempio, se a un paziente viene prescritto l'oseltamivir come trattamento abituale, può comunque entrare nel confronto sul baloxavir, per ottenere dati utili sulla terapia antivirale singola rispetto a quella combinata). </a:t>
            </a:r>
          </a:p>
          <a:p>
            <a:endParaRPr lang="en-NL" sz="2000" dirty="0"/>
          </a:p>
          <a:p>
            <a:r>
              <a:rPr lang="it-IT" sz="2000" dirty="0"/>
              <a:t>La decisione sull'opportunità di somministrare un antivirale dovrebbe essere presa </a:t>
            </a:r>
            <a:r>
              <a:rPr lang="it-IT" sz="2000" i="1" dirty="0"/>
              <a:t>prima</a:t>
            </a:r>
            <a:r>
              <a:rPr lang="it-IT" sz="2000" dirty="0"/>
              <a:t> di valutare l'idoneità alla prova e non dovrebbe essere influenzata dall'assegnazione alla prova RECOVERY (ad esempio, i pazienti non dovrebbero essere randomizzati nel confronto sul baloxavir, e poi ricevere un NAI perché sono stati assegnati alla cura abituale senza baloxavir). </a:t>
            </a:r>
            <a:endParaRPr lang="en-NL" sz="2000" dirty="0"/>
          </a:p>
        </p:txBody>
      </p:sp>
    </p:spTree>
    <p:extLst>
      <p:ext uri="{BB962C8B-B14F-4D97-AF65-F5344CB8AC3E}">
        <p14:creationId xmlns:p14="http://schemas.microsoft.com/office/powerpoint/2010/main" val="368765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it-IT"/>
              <a:t>CORTICOSTEROIDI PER L'INFLUENZA</a:t>
            </a:r>
            <a:endParaRPr lang="it-IT" dirty="0"/>
          </a:p>
        </p:txBody>
      </p:sp>
    </p:spTree>
    <p:extLst>
      <p:ext uri="{BB962C8B-B14F-4D97-AF65-F5344CB8AC3E}">
        <p14:creationId xmlns:p14="http://schemas.microsoft.com/office/powerpoint/2010/main" val="20444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it-IT" sz="3200" dirty="0"/>
              <a:t>Panoramica sui corticosteroidi per l'influenza</a:t>
            </a:r>
          </a:p>
        </p:txBody>
      </p:sp>
      <p:sp>
        <p:nvSpPr>
          <p:cNvPr id="3" name="Content Placeholder 2"/>
          <p:cNvSpPr>
            <a:spLocks noGrp="1"/>
          </p:cNvSpPr>
          <p:nvPr>
            <p:ph idx="1"/>
          </p:nvPr>
        </p:nvSpPr>
        <p:spPr>
          <a:xfrm>
            <a:off x="504202" y="1596885"/>
            <a:ext cx="7702250" cy="4580078"/>
          </a:xfrm>
        </p:spPr>
        <p:txBody>
          <a:bodyPr>
            <a:normAutofit/>
          </a:bodyPr>
          <a:lstStyle/>
          <a:p>
            <a:r>
              <a:rPr lang="it-IT" sz="2400" dirty="0"/>
              <a:t>I corticosteroidi sono il trattamento standard per i pazienti con polmonite da COVID-19, riducendo il rischio di morte di ~1/5 nei pazienti con ossigeno</a:t>
            </a:r>
          </a:p>
          <a:p>
            <a:endParaRPr lang="it-IT" sz="2400" dirty="0"/>
          </a:p>
          <a:p>
            <a:r>
              <a:rPr lang="it-IT" sz="2400" dirty="0"/>
              <a:t>Precedentemente è stato proposto come trattamento per la polmonite da influenza, ma non è mai stato testato adeguatamente nei pazienti ospedalizzati</a:t>
            </a:r>
          </a:p>
          <a:p>
            <a:endParaRPr lang="it-IT" sz="2400" dirty="0"/>
          </a:p>
          <a:p>
            <a:r>
              <a:rPr lang="it-IT" sz="2400" dirty="0"/>
              <a:t>La riduzione del danno polmonare immunomediato può migliorare la sopravvivenza in caso di influenza grave, come nel caso della COVID-19</a:t>
            </a:r>
          </a:p>
          <a:p>
            <a:endParaRPr lang="it-IT"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it-IT"/>
              <a:t>Panoramica sull'influenza </a:t>
            </a:r>
            <a:endParaRPr lang="it-IT" sz="4000" dirty="0"/>
          </a:p>
        </p:txBody>
      </p:sp>
      <p:sp>
        <p:nvSpPr>
          <p:cNvPr id="6" name="Content Placeholder 5"/>
          <p:cNvSpPr>
            <a:spLocks noGrp="1"/>
          </p:cNvSpPr>
          <p:nvPr>
            <p:ph idx="1"/>
          </p:nvPr>
        </p:nvSpPr>
        <p:spPr>
          <a:xfrm>
            <a:off x="169896" y="1473319"/>
            <a:ext cx="8257411" cy="4753862"/>
          </a:xfrm>
        </p:spPr>
        <p:txBody>
          <a:bodyPr>
            <a:normAutofit fontScale="92500" lnSpcReduction="10000"/>
          </a:bodyPr>
          <a:lstStyle/>
          <a:p>
            <a:r>
              <a:rPr lang="it-IT" sz="2400" dirty="0"/>
              <a:t>L'influenza stagionale uccide circa 400.000 persone all'anno in tutto il mondo (un terzo dei quali di età inferiore ai 65 anni)</a:t>
            </a:r>
          </a:p>
          <a:p>
            <a:endParaRPr lang="it-IT" sz="2400" dirty="0"/>
          </a:p>
          <a:p>
            <a:r>
              <a:rPr lang="it-IT" sz="2400" dirty="0"/>
              <a:t>Una pandemia di influenza può potenzialmente uccidere decine di milioni di persone</a:t>
            </a:r>
          </a:p>
          <a:p>
            <a:endParaRPr lang="it-IT" sz="2400" dirty="0"/>
          </a:p>
          <a:p>
            <a:r>
              <a:rPr lang="it-IT" sz="2400" dirty="0"/>
              <a:t>RECOVERY e altri studi hanno rapidamente identificato trattamenti salvavita per la COVID-19 randomizzando migliaia di pazienti</a:t>
            </a:r>
          </a:p>
          <a:p>
            <a:endParaRPr lang="it-IT" sz="2400" dirty="0"/>
          </a:p>
          <a:p>
            <a:r>
              <a:rPr lang="it-IT" sz="2400" dirty="0"/>
              <a:t>Molti altri trattamenti promettenti si sono rivelati inefficaci</a:t>
            </a:r>
          </a:p>
          <a:p>
            <a:pPr marL="0" indent="0">
              <a:buNone/>
            </a:pPr>
            <a:endParaRPr lang="it-IT" sz="2400" dirty="0"/>
          </a:p>
          <a:p>
            <a:r>
              <a:rPr lang="it-IT" sz="2400" dirty="0"/>
              <a:t>A differenza della COVID-19, non disponiamo di prove valide (cioè randomizzate) per orientare il trattamento dell'influenza</a:t>
            </a:r>
          </a:p>
          <a:p>
            <a:endParaRPr lang="it-IT" sz="2400" dirty="0"/>
          </a:p>
          <a:p>
            <a:endParaRPr lang="it-IT"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93373"/>
            <a:ext cx="7551778" cy="4580078"/>
          </a:xfrm>
        </p:spPr>
        <p:txBody>
          <a:bodyPr>
            <a:normAutofit/>
          </a:bodyPr>
          <a:lstStyle/>
          <a:p>
            <a:r>
              <a:rPr lang="it-IT" sz="2000" dirty="0"/>
              <a:t>Aperto ai pazienti con polmonite influenzale </a:t>
            </a:r>
            <a:r>
              <a:rPr lang="it-IT" sz="2000" b="1" i="1" dirty="0"/>
              <a:t>e ipossia</a:t>
            </a:r>
            <a:r>
              <a:rPr lang="it-IT" sz="2000" dirty="0"/>
              <a:t> (ossigeno supplementare o SpO2 &lt;92% con aria compressa)</a:t>
            </a:r>
          </a:p>
          <a:p>
            <a:r>
              <a:rPr lang="it-IT" sz="2000" dirty="0"/>
              <a:t>Controindicato in caso di </a:t>
            </a:r>
            <a:r>
              <a:rPr lang="it-IT" sz="2000" b="1" dirty="0"/>
              <a:t>uso corrente o pianificato di corticosteroidi sistemici</a:t>
            </a:r>
            <a:r>
              <a:rPr lang="it-IT" sz="2000" dirty="0"/>
              <a:t> o in caso di coinfezione con SARS-CoV-2</a:t>
            </a:r>
          </a:p>
          <a:p>
            <a:endParaRPr lang="it-IT" sz="2000" dirty="0"/>
          </a:p>
          <a:p>
            <a:r>
              <a:rPr lang="it-IT" sz="2000" dirty="0"/>
              <a:t>Sono idonee le donne in gravidanza e in allattamento (ma usare prednisolone/idrocortisone invece di desametasone – consultare il protocollo) </a:t>
            </a:r>
          </a:p>
          <a:p>
            <a:r>
              <a:rPr lang="it-IT" sz="2000" dirty="0"/>
              <a:t>Sono idonei pazienti con insufficienza epatica o renale</a:t>
            </a:r>
          </a:p>
          <a:p>
            <a:endParaRPr lang="it-IT" sz="2000" dirty="0"/>
          </a:p>
          <a:p>
            <a:endParaRPr lang="it-IT" sz="20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4564764"/>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sz="2200" dirty="0"/>
          </a:p>
          <a:p>
            <a:r>
              <a:rPr lang="it-IT" sz="2000" dirty="0"/>
              <a:t>Se, dopo la randomizzazione, i corticosteroidi diventano indicati in un paziente a cui è stata assegnato il trattamento abituale, devono essere somministrati (ciò dovrebbe avvenire solo a causa di un cambiamento delle condizioni cliniche)</a:t>
            </a:r>
          </a:p>
          <a:p>
            <a:endParaRPr lang="it-IT"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it-IT" sz="3200" dirty="0"/>
              <a:t>Idoneità</a:t>
            </a:r>
          </a:p>
          <a:p>
            <a:r>
              <a:rPr lang="it-IT" sz="3200" dirty="0"/>
              <a:t>ai corticosteroidi per l'influenza</a:t>
            </a:r>
          </a:p>
        </p:txBody>
      </p:sp>
      <p:sp>
        <p:nvSpPr>
          <p:cNvPr id="2" name="TextBox 7">
            <a:extLst>
              <a:ext uri="{FF2B5EF4-FFF2-40B4-BE49-F238E27FC236}">
                <a16:creationId xmlns:a16="http://schemas.microsoft.com/office/drawing/2014/main" id="{A94EA4A1-C883-409D-A3E6-F1F40480E1A7}"/>
              </a:ext>
            </a:extLst>
          </p:cNvPr>
          <p:cNvSpPr txBox="1"/>
          <p:nvPr/>
        </p:nvSpPr>
        <p:spPr>
          <a:xfrm>
            <a:off x="399824" y="5971231"/>
            <a:ext cx="11047429" cy="12311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it-IT" b="1" i="0" u="none" strike="noStrike" cap="none" normalizeH="0" baseline="0" noProof="0" dirty="0">
                <a:ln>
                  <a:noFill/>
                </a:ln>
                <a:uLnTx/>
                <a:uFillTx/>
                <a:latin typeface="Calibri" panose="020F0502020204030204"/>
                <a:ea typeface="+mn-ea"/>
                <a:cs typeface="+mn-cs"/>
              </a:rPr>
              <a:t>*Trattamento con corticosteroidi per più di 24 ore durante la malattia attuale con un equivalente di </a:t>
            </a:r>
            <a:r>
              <a:rPr kumimoji="0" lang="it-IT" b="1" i="0" u="none" strike="noStrike" cap="none" normalizeH="0" baseline="0" noProof="0" dirty="0" err="1">
                <a:ln>
                  <a:noFill/>
                </a:ln>
                <a:uLnTx/>
                <a:uFillTx/>
                <a:latin typeface="Calibri" panose="020F0502020204030204"/>
                <a:ea typeface="+mn-ea"/>
                <a:cs typeface="+mn-cs"/>
              </a:rPr>
              <a:t>glucocorticoidi</a:t>
            </a:r>
            <a:r>
              <a:rPr kumimoji="0" lang="it-IT" b="1" i="0" u="none" strike="noStrike" cap="none" normalizeH="0" baseline="0" noProof="0" dirty="0">
                <a:ln>
                  <a:noFill/>
                </a:ln>
                <a:uLnTx/>
                <a:uFillTx/>
                <a:latin typeface="Calibri" panose="020F0502020204030204"/>
                <a:ea typeface="+mn-ea"/>
                <a:cs typeface="+mn-cs"/>
              </a:rPr>
              <a:t> pari o superiore a 10 mg di prednisolone al giorno (o pari o superiore a 1,5 mg di </a:t>
            </a:r>
            <a:r>
              <a:rPr kumimoji="0" lang="it-IT" b="1" i="0" u="none" strike="noStrike" cap="none" normalizeH="0" baseline="0" noProof="0" dirty="0" err="1">
                <a:ln>
                  <a:noFill/>
                </a:ln>
                <a:uLnTx/>
                <a:uFillTx/>
                <a:latin typeface="Calibri" panose="020F0502020204030204"/>
                <a:ea typeface="+mn-ea"/>
                <a:cs typeface="+mn-cs"/>
              </a:rPr>
              <a:t>desametasone</a:t>
            </a:r>
            <a:r>
              <a:rPr kumimoji="0" lang="it-IT" b="1" i="0" u="none" strike="noStrike" cap="none" normalizeH="0" baseline="0" noProof="0" dirty="0">
                <a:ln>
                  <a:noFill/>
                </a:ln>
                <a:uLnTx/>
                <a:uFillTx/>
                <a:latin typeface="Calibri" panose="020F0502020204030204"/>
                <a:ea typeface="+mn-ea"/>
                <a:cs typeface="+mn-cs"/>
              </a:rPr>
              <a:t>, or pari o superiore a 40 mg di idrocortisone)</a:t>
            </a:r>
          </a:p>
          <a:p>
            <a:endParaRPr lang="en-US" sz="2000" dirty="0"/>
          </a:p>
        </p:txBody>
      </p:sp>
    </p:spTree>
    <p:extLst>
      <p:ext uri="{BB962C8B-B14F-4D97-AF65-F5344CB8AC3E}">
        <p14:creationId xmlns:p14="http://schemas.microsoft.com/office/powerpoint/2010/main" val="29664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it-IT" sz="1800" dirty="0"/>
              <a:t>Desametasone 6 mg una volta al giorno, per via orale/nasogastrica o per via endovenosa </a:t>
            </a:r>
          </a:p>
          <a:p>
            <a:r>
              <a:rPr lang="it-IT" sz="1800" dirty="0"/>
              <a:t>Trattamento per 10 giorni o fino alla dimissione, a seconda della condizione che si verifica per prima</a:t>
            </a:r>
          </a:p>
          <a:p>
            <a:r>
              <a:rPr lang="it-IT" sz="1800" dirty="0"/>
              <a:t>Nessun campione di base o di follow-up</a:t>
            </a:r>
          </a:p>
          <a:p>
            <a:pPr marL="0" indent="0">
              <a:buNone/>
            </a:pPr>
            <a:endParaRPr lang="it-IT" sz="800" dirty="0"/>
          </a:p>
          <a:p>
            <a:r>
              <a:rPr lang="it-IT" sz="1800" dirty="0"/>
              <a:t>Gli effetti collaterali importanti dei corticosteroidi devono essere presi in considerazione e previsti come nella normale prassi clinica, ad es.</a:t>
            </a:r>
          </a:p>
          <a:p>
            <a:pPr lvl="1"/>
            <a:r>
              <a:rPr lang="it-IT" sz="1800" dirty="0"/>
              <a:t>Rischio di iperglicemia (considerare la necessità di un maggiore monitoraggio)</a:t>
            </a:r>
          </a:p>
          <a:p>
            <a:pPr lvl="1"/>
            <a:r>
              <a:rPr lang="it-IT" sz="1800" dirty="0"/>
              <a:t>Ulcera peptica (considerare la necessità di una gastroprotezione se il rischio è elevato)</a:t>
            </a:r>
          </a:p>
          <a:p>
            <a:pPr lvl="1"/>
            <a:r>
              <a:rPr lang="it-IT" sz="1800" dirty="0"/>
              <a:t>Infezione (soprattutto se ci sono altri motivi di immunosoppressione)</a:t>
            </a:r>
          </a:p>
          <a:p>
            <a:pPr lvl="1"/>
            <a:r>
              <a:rPr lang="it-IT" sz="1800" dirty="0"/>
              <a:t>Reazioni psichiatriche</a:t>
            </a:r>
          </a:p>
          <a:p>
            <a:pPr lvl="1"/>
            <a:r>
              <a:rPr lang="it-IT" sz="1800" dirty="0"/>
              <a:t>Ritenzione di liquidi</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0" y="5774132"/>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it-IT" sz="2000" dirty="0"/>
              <a:t>Rischio di insufficienza surrenalica in caso di sospensione improvvisa in alcuni pazienti, ad esempio in caso di precedente uso significativo di corticosteroidi o di altri motivi di insufficienza surrenalica (considerare la sospensione graduale secondo la normale prassi clinica)</a:t>
            </a:r>
          </a:p>
          <a:p>
            <a:pPr lvl="1"/>
            <a:endParaRPr lang="it-IT" sz="18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it-IT" sz="3200" dirty="0"/>
              <a:t>Dosaggio ed effetti collaterali</a:t>
            </a:r>
          </a:p>
          <a:p>
            <a:r>
              <a:rPr lang="it-IT" sz="3200" dirty="0"/>
              <a:t>dei corticosteroidi per l'influenza</a:t>
            </a:r>
          </a:p>
        </p:txBody>
      </p:sp>
    </p:spTree>
    <p:extLst>
      <p:ext uri="{BB962C8B-B14F-4D97-AF65-F5344CB8AC3E}">
        <p14:creationId xmlns:p14="http://schemas.microsoft.com/office/powerpoint/2010/main" val="17033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it-IT" sz="2200" dirty="0"/>
              <a:t>Il desametasone è un substrato del CYP3A4, pertanto esiste il rischio di un aumento dell'esposizione e degli effetti collaterali se somministrato insieme a potenti inibitori del CYP3A4, ad es. </a:t>
            </a:r>
          </a:p>
          <a:p>
            <a:pPr lvl="1"/>
            <a:r>
              <a:rPr lang="it-IT" sz="2200" dirty="0"/>
              <a:t>Claritromicina/eritromicina (</a:t>
            </a:r>
            <a:r>
              <a:rPr lang="it-IT" sz="2200" u="sng" dirty="0"/>
              <a:t>ma non azitromicina</a:t>
            </a:r>
            <a:r>
              <a:rPr lang="it-IT" sz="2200" dirty="0"/>
              <a:t>)</a:t>
            </a:r>
          </a:p>
          <a:p>
            <a:pPr lvl="1"/>
            <a:r>
              <a:rPr lang="it-IT" sz="2200" dirty="0"/>
              <a:t>Ritonavir/cobicistat</a:t>
            </a:r>
          </a:p>
          <a:p>
            <a:pPr lvl="1"/>
            <a:r>
              <a:rPr lang="it-IT" sz="2200" dirty="0"/>
              <a:t>Antimicotici azolici </a:t>
            </a:r>
          </a:p>
          <a:p>
            <a:endParaRPr lang="it-IT"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sz="2000" dirty="0"/>
          </a:p>
          <a:p>
            <a:r>
              <a:rPr lang="it-IT" sz="2000" dirty="0"/>
              <a:t>Considerare se un potente inibitore del CYP3A4 può essere tranquillamente sospeso/sostituito o se è necessario un maggiore monitoraggio degli effetti collaterali degli steroidi</a:t>
            </a:r>
          </a:p>
          <a:p>
            <a:endParaRPr lang="it-IT" sz="2000" dirty="0"/>
          </a:p>
          <a:p>
            <a:r>
              <a:rPr lang="it-IT" sz="2000" dirty="0"/>
              <a:t>Se non è possibile evitare un potente inibitore del CYP3A4, potrebbe non essere appropriato arruolare il paziente nel confronto con i corticosteroidi, ma ciò non è vietato dal protocollo, in quanto la gestione dovrebbe essere basata su una valutazione dei rischi/benefici individuali</a:t>
            </a:r>
          </a:p>
          <a:p>
            <a:endParaRPr lang="it-IT" sz="2000" dirty="0"/>
          </a:p>
          <a:p>
            <a:endParaRPr lang="it-IT" sz="2000" dirty="0"/>
          </a:p>
        </p:txBody>
      </p:sp>
      <p:sp>
        <p:nvSpPr>
          <p:cNvPr id="6" name="Title 1"/>
          <p:cNvSpPr>
            <a:spLocks noGrp="1"/>
          </p:cNvSpPr>
          <p:nvPr>
            <p:ph type="title"/>
          </p:nvPr>
        </p:nvSpPr>
        <p:spPr>
          <a:xfrm>
            <a:off x="572343" y="0"/>
            <a:ext cx="7565967" cy="1325563"/>
          </a:xfrm>
        </p:spPr>
        <p:txBody>
          <a:bodyPr>
            <a:normAutofit/>
          </a:bodyPr>
          <a:lstStyle/>
          <a:p>
            <a:r>
              <a:rPr lang="it-IT" sz="3200" dirty="0"/>
              <a:t>Potenziali interazioni con i corticosteroidi per l'influenza</a:t>
            </a:r>
          </a:p>
        </p:txBody>
      </p:sp>
    </p:spTree>
    <p:extLst>
      <p:ext uri="{BB962C8B-B14F-4D97-AF65-F5344CB8AC3E}">
        <p14:creationId xmlns:p14="http://schemas.microsoft.com/office/powerpoint/2010/main" val="16394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it-IT" sz="3200" dirty="0"/>
              <a:t>Riepilogo - Trattamenti per l'influenza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it-IT" sz="2400" dirty="0"/>
              <a:t>L'influenza uccide centinaia di migliaia di persone all'anno e una pandemia influenzale potrebbe essere cento volte peggiore</a:t>
            </a:r>
          </a:p>
          <a:p>
            <a:pPr marL="0" indent="0">
              <a:buNone/>
            </a:pPr>
            <a:endParaRPr lang="it-IT" sz="2400" dirty="0"/>
          </a:p>
          <a:p>
            <a:r>
              <a:rPr lang="it-IT" sz="2400" dirty="0"/>
              <a:t>A differenza di COVID-19, nessun trattamento antinfluenzale promettente è stato adeguatamente valutato in studi randomizzati su pazienti ospedalizzati</a:t>
            </a:r>
          </a:p>
          <a:p>
            <a:endParaRPr lang="it-IT" sz="2400" dirty="0"/>
          </a:p>
          <a:p>
            <a:r>
              <a:rPr lang="it-IT" sz="2400" dirty="0"/>
              <a:t>Grazie per aver preso parte allo studio per migliorare il trattamento dell'influenza!</a:t>
            </a:r>
          </a:p>
        </p:txBody>
      </p:sp>
    </p:spTree>
    <p:extLst>
      <p:ext uri="{BB962C8B-B14F-4D97-AF65-F5344CB8AC3E}">
        <p14:creationId xmlns:p14="http://schemas.microsoft.com/office/powerpoint/2010/main" val="16057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24258" y="4222437"/>
            <a:ext cx="2282116"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2000" b="1" dirty="0"/>
              <a:t>PAZIENTI RICOVERATI CON POLMONITE</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000" b="1" dirty="0"/>
              <a:t>ANALISI</a:t>
            </a:r>
            <a:endParaRPr lang="it-IT" sz="2400" b="1" dirty="0"/>
          </a:p>
        </p:txBody>
      </p:sp>
      <p:sp>
        <p:nvSpPr>
          <p:cNvPr id="77" name="Left-Right Arrow 76"/>
          <p:cNvSpPr/>
          <p:nvPr/>
        </p:nvSpPr>
        <p:spPr>
          <a:xfrm rot="1152713" flipV="1">
            <a:off x="6082636" y="4250086"/>
            <a:ext cx="2187862"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600" b="1" dirty="0"/>
              <a:t>R</a:t>
            </a:r>
            <a:endParaRPr lang="it-IT"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bg1"/>
                  </a:solidFill>
                </a:rPr>
                <a:t>Desametasone</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bg1"/>
                  </a:solidFill>
                </a:rPr>
                <a:t>Trattamento abituale senza corticosteroidi</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it-IT" sz="1600" b="1" i="1" dirty="0"/>
                <a:t>o</a:t>
              </a:r>
              <a:endParaRPr lang="it-IT"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it-IT" sz="1400" b="1" dirty="0"/>
                <a:t>Confronto tra i corticosteroidi contro l'influenza (pazienti con ipossia)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bg1"/>
                  </a:solidFill>
                </a:rPr>
                <a:t>Trattamento abituale senza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it-IT" sz="1600" b="1" i="1" dirty="0"/>
                <a:t>o</a:t>
              </a:r>
              <a:endParaRPr lang="it-IT"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it-IT" sz="1600" b="1" dirty="0"/>
                <a:t>Confronto con baloxavir</a:t>
              </a:r>
            </a:p>
            <a:p>
              <a:r>
                <a:rPr lang="it-IT" sz="1600" b="1" dirty="0"/>
                <a:t>NON È ATTUALMENTE ATTIVO NELL'UE</a:t>
              </a:r>
              <a:endParaRPr lang="it-IT"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it-IT"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bg1"/>
                  </a:solidFill>
                </a:rPr>
                <a:t>Trattamento abituale senza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it-IT" sz="1600" b="1" i="1" dirty="0"/>
                <a:t>o</a:t>
              </a:r>
              <a:endParaRPr lang="it-IT"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it-IT" sz="1600" b="1" dirty="0"/>
                <a:t>Confronto con oseltamivir</a:t>
              </a:r>
              <a:endParaRPr lang="it-IT"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it-IT" b="1" dirty="0"/>
              <a:t>Pazienti con INFLUENZA accertata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sp>
        <p:nvSpPr>
          <p:cNvPr id="69" name="TextBox 68">
            <a:extLst>
              <a:ext uri="{FF2B5EF4-FFF2-40B4-BE49-F238E27FC236}">
                <a16:creationId xmlns:a16="http://schemas.microsoft.com/office/drawing/2014/main" id="{AD82BCED-226B-0448-B8FC-891B5F6E3209}"/>
              </a:ext>
            </a:extLst>
          </p:cNvPr>
          <p:cNvSpPr txBox="1"/>
          <p:nvPr/>
        </p:nvSpPr>
        <p:spPr>
          <a:xfrm>
            <a:off x="4428802" y="2767104"/>
            <a:ext cx="3404705" cy="584775"/>
          </a:xfrm>
          <a:prstGeom prst="rect">
            <a:avLst/>
          </a:prstGeom>
          <a:noFill/>
        </p:spPr>
        <p:txBody>
          <a:bodyPr wrap="square" rtlCol="0">
            <a:spAutoFit/>
          </a:bodyPr>
          <a:lstStyle/>
          <a:p>
            <a:pPr algn="ctr"/>
            <a:r>
              <a:rPr lang="it-IT" sz="1600" b="1" dirty="0"/>
              <a:t>Pazienti con CAP (senza sospetto di SARS-CoV-2/influenza/PCP/TB)</a:t>
            </a:r>
          </a:p>
        </p:txBody>
      </p:sp>
      <p:grpSp>
        <p:nvGrpSpPr>
          <p:cNvPr id="7" name="Group 6"/>
          <p:cNvGrpSpPr/>
          <p:nvPr/>
        </p:nvGrpSpPr>
        <p:grpSpPr>
          <a:xfrm>
            <a:off x="4510346"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bg1"/>
                    </a:solidFill>
                  </a:rPr>
                  <a:t>Desametasone</a:t>
                </a:r>
                <a:endParaRPr lang="it-IT"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bg1"/>
                    </a:solidFill>
                  </a:rPr>
                  <a:t>Trattamento abituale senza corticosteroidi</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it-IT" sz="1600" b="1" i="1" dirty="0"/>
                  <a:t>o</a:t>
                </a:r>
                <a:endParaRPr lang="it-IT"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it-IT" sz="1400" b="1" dirty="0"/>
                  <a:t>Polmonite acquisita in comunità (CAP) a confronto con i corticosteroidi</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it-IT" sz="1400" b="1" dirty="0"/>
              <a:t>Raccolta dei dati di base, determinazione dell'idoneità</a:t>
            </a:r>
          </a:p>
          <a:p>
            <a:r>
              <a:rPr lang="it-IT" sz="1400" b="1" dirty="0"/>
              <a:t>Randomizzazione 1:1 in ogni confronto idoneo</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it-IT" sz="1400" b="1" dirty="0"/>
              <a:t>Risultati a 28 giorni e 6 mesi</a:t>
            </a:r>
          </a:p>
          <a:p>
            <a:pPr marL="285750" indent="-285750">
              <a:buFont typeface="Arial" panose="020B0604020202020204" pitchFamily="34" charset="0"/>
              <a:buChar char="•"/>
            </a:pPr>
            <a:r>
              <a:rPr lang="it-IT" sz="1300" b="1" dirty="0"/>
              <a:t>Mortalità</a:t>
            </a:r>
          </a:p>
          <a:p>
            <a:pPr marL="285750" indent="-285750">
              <a:buFont typeface="Arial" panose="020B0604020202020204" pitchFamily="34" charset="0"/>
              <a:buChar char="•"/>
            </a:pPr>
            <a:r>
              <a:rPr lang="it-IT" sz="1300" b="1" dirty="0"/>
              <a:t>Tempo di dimissione in vita</a:t>
            </a:r>
          </a:p>
          <a:p>
            <a:pPr marL="285750" indent="-285750">
              <a:buFont typeface="Arial" panose="020B0604020202020204" pitchFamily="34" charset="0"/>
              <a:buChar char="•"/>
            </a:pPr>
            <a:r>
              <a:rPr lang="it-IT" sz="1300" b="1" dirty="0"/>
              <a:t>Progressione alla ventilazione o al decesso</a:t>
            </a:r>
          </a:p>
        </p:txBody>
      </p:sp>
      <p:sp>
        <p:nvSpPr>
          <p:cNvPr id="58" name="Rounded Rectangle 57">
            <a:extLst>
              <a:ext uri="{FF2B5EF4-FFF2-40B4-BE49-F238E27FC236}">
                <a16:creationId xmlns:a16="http://schemas.microsoft.com/office/drawing/2014/main" id="{38B586F1-F3FA-8C47-9702-A236829F5589}"/>
              </a:ext>
            </a:extLst>
          </p:cNvPr>
          <p:cNvSpPr/>
          <p:nvPr/>
        </p:nvSpPr>
        <p:spPr>
          <a:xfrm>
            <a:off x="4382613"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it-IT" sz="3200" dirty="0"/>
              <a:t>Progettazione di RECOVERY: </a:t>
            </a:r>
          </a:p>
          <a:p>
            <a:r>
              <a:rPr lang="it-IT" sz="3200" dirty="0"/>
              <a:t>Confronto sull'influenza nell'UE</a:t>
            </a:r>
          </a:p>
        </p:txBody>
      </p:sp>
    </p:spTree>
    <p:extLst>
      <p:ext uri="{BB962C8B-B14F-4D97-AF65-F5344CB8AC3E}">
        <p14:creationId xmlns:p14="http://schemas.microsoft.com/office/powerpoint/2010/main" val="30816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it-IT" sz="3600" dirty="0"/>
              <a:t>Idoneità a RECOVERY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it-IT" sz="2000" dirty="0"/>
              <a:t>Pazienti ospedalizzati di età ≥18 anni</a:t>
            </a:r>
            <a:endParaRPr lang="it-IT" sz="700" dirty="0"/>
          </a:p>
          <a:p>
            <a:pPr marL="514350" indent="-514350">
              <a:spcBef>
                <a:spcPts val="1800"/>
              </a:spcBef>
              <a:buFont typeface="+mj-lt"/>
              <a:buAutoNum type="arabicPeriod"/>
            </a:pPr>
            <a:r>
              <a:rPr lang="it-IT" sz="2000" dirty="0"/>
              <a:t>Sindrome da polmonite, ad esempio</a:t>
            </a:r>
          </a:p>
          <a:p>
            <a:pPr marL="914400" lvl="1" indent="-457200">
              <a:buFont typeface="+mj-lt"/>
              <a:buAutoNum type="alphaLcPeriod"/>
            </a:pPr>
            <a:r>
              <a:rPr lang="it-IT" sz="1800" dirty="0"/>
              <a:t>Sintomi tipici di una nuova infezione delle vie respiratorie (tosse, respiro corto, febbre, ecc.); e</a:t>
            </a:r>
          </a:p>
          <a:p>
            <a:pPr marL="914400" lvl="1" indent="-457200">
              <a:buFont typeface="+mj-lt"/>
              <a:buAutoNum type="alphaLcPeriod"/>
            </a:pPr>
            <a:r>
              <a:rPr lang="it-IT" sz="1800" dirty="0"/>
              <a:t>Evidenza oggettiva di malattia polmonare acuta (ad es. alterazioni radiografiche/TC/US, ipossia o esame clinico); e</a:t>
            </a:r>
          </a:p>
          <a:p>
            <a:pPr marL="914400" lvl="1" indent="-457200">
              <a:buFont typeface="+mj-lt"/>
              <a:buAutoNum type="alphaLcPeriod"/>
            </a:pPr>
            <a:r>
              <a:rPr lang="it-IT" sz="1800" dirty="0"/>
              <a:t>Cause alternative considerate improbabili o escluse (ad esempio, insufficienza cardiaca)</a:t>
            </a:r>
          </a:p>
          <a:p>
            <a:pPr marL="457200" lvl="1" indent="0">
              <a:buNone/>
            </a:pPr>
            <a:r>
              <a:rPr lang="it-IT" sz="1800" i="1" dirty="0"/>
              <a:t>Tuttavia, la diagnosi è di tipo clinico secondo il parere del medico curante (questi criteri sono indicativi)</a:t>
            </a:r>
          </a:p>
          <a:p>
            <a:pPr marL="457200" lvl="1" indent="0">
              <a:buNone/>
            </a:pPr>
            <a:r>
              <a:rPr lang="it-IT" sz="1600" b="1" dirty="0"/>
              <a:t>Si noti che il trattamento per l’infezione batterica secondaria non è escluso se il medico sospetta che anche l’influenza contribuisca alla malattia polmonare del paziente</a:t>
            </a:r>
          </a:p>
          <a:p>
            <a:pPr marL="514350" indent="-514350">
              <a:spcBef>
                <a:spcPts val="1800"/>
              </a:spcBef>
              <a:buFont typeface="+mj-lt"/>
              <a:buAutoNum type="arabicPeriod"/>
            </a:pPr>
            <a:r>
              <a:rPr lang="it-IT" sz="2000" dirty="0"/>
              <a:t>Una delle seguenti diagnosi:</a:t>
            </a:r>
          </a:p>
          <a:p>
            <a:pPr marL="914400" lvl="1" indent="-457200">
              <a:buFont typeface="+mj-lt"/>
              <a:buAutoNum type="alphaLcPeriod"/>
            </a:pPr>
            <a:r>
              <a:rPr lang="it-IT" sz="1800" b="1" dirty="0"/>
              <a:t>Infezione confermata da influenza A o B  </a:t>
            </a:r>
          </a:p>
          <a:p>
            <a:pPr marL="914400" lvl="1" indent="-457200">
              <a:buFont typeface="+mj-lt"/>
              <a:buAutoNum type="alphaLcPeriod"/>
            </a:pPr>
            <a:r>
              <a:rPr lang="it-IT" sz="1800" dirty="0">
                <a:solidFill>
                  <a:schemeClr val="bg1">
                    <a:lumMod val="75000"/>
                  </a:schemeClr>
                </a:solidFill>
              </a:rPr>
              <a:t>Polmonite acquisita in comunità con antibiotici programmati (senza sospetto di COVID-19/influenza/PCP/TB)</a:t>
            </a:r>
            <a:endParaRPr lang="it-IT" sz="700" dirty="0">
              <a:solidFill>
                <a:schemeClr val="bg1">
                  <a:lumMod val="75000"/>
                </a:schemeClr>
              </a:solidFill>
            </a:endParaRPr>
          </a:p>
          <a:p>
            <a:pPr marL="457200" indent="-457200">
              <a:spcBef>
                <a:spcPts val="1800"/>
              </a:spcBef>
              <a:buFont typeface="+mj-lt"/>
              <a:buAutoNum type="arabicPeriod"/>
            </a:pPr>
            <a:r>
              <a:rPr lang="it-IT" sz="2000" dirty="0"/>
              <a:t>Nessuna anamnesi medica che possa mettere a rischio il paziente in caso di partecipazione</a:t>
            </a:r>
            <a:endParaRPr lang="it-IT" sz="700" dirty="0"/>
          </a:p>
          <a:p>
            <a:pPr marL="457200" indent="-457200">
              <a:spcBef>
                <a:spcPts val="1800"/>
              </a:spcBef>
              <a:buFont typeface="+mj-lt"/>
              <a:buAutoNum type="arabicPeriod"/>
            </a:pPr>
            <a:r>
              <a:rPr lang="it-IT" sz="2000" dirty="0"/>
              <a:t>Il medico curante non ritiene indicato o controindicato uno specifico trattamento in sperimentazione</a:t>
            </a:r>
          </a:p>
        </p:txBody>
      </p:sp>
    </p:spTree>
    <p:extLst>
      <p:ext uri="{BB962C8B-B14F-4D97-AF65-F5344CB8AC3E}">
        <p14:creationId xmlns:p14="http://schemas.microsoft.com/office/powerpoint/2010/main" val="270203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it-IT" dirty="0"/>
              <a:t>BALOXAVIR MARBOXIL (XOFLUZA)</a:t>
            </a:r>
          </a:p>
        </p:txBody>
      </p:sp>
    </p:spTree>
    <p:extLst>
      <p:ext uri="{BB962C8B-B14F-4D97-AF65-F5344CB8AC3E}">
        <p14:creationId xmlns:p14="http://schemas.microsoft.com/office/powerpoint/2010/main" val="208162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4A988-8DE9-0007-18EC-5CB663233C90}"/>
              </a:ext>
            </a:extLst>
          </p:cNvPr>
          <p:cNvSpPr>
            <a:spLocks noGrp="1"/>
          </p:cNvSpPr>
          <p:nvPr>
            <p:ph type="title"/>
          </p:nvPr>
        </p:nvSpPr>
        <p:spPr>
          <a:xfrm>
            <a:off x="838200" y="12530"/>
            <a:ext cx="10515600" cy="1325563"/>
          </a:xfrm>
        </p:spPr>
        <p:txBody>
          <a:bodyPr>
            <a:normAutofit/>
          </a:bodyPr>
          <a:lstStyle/>
          <a:p>
            <a:r>
              <a:rPr lang="nl-NL" sz="3200" dirty="0" err="1"/>
              <a:t>Panoramica</a:t>
            </a:r>
            <a:r>
              <a:rPr lang="nl-NL" sz="3200" dirty="0"/>
              <a:t> sul </a:t>
            </a:r>
            <a:r>
              <a:rPr lang="nl-NL" sz="3200" dirty="0" err="1"/>
              <a:t>Baloxavir</a:t>
            </a:r>
            <a:r>
              <a:rPr lang="nl-NL" sz="3200" dirty="0"/>
              <a:t> </a:t>
            </a:r>
          </a:p>
        </p:txBody>
      </p:sp>
      <p:sp>
        <p:nvSpPr>
          <p:cNvPr id="3" name="Tijdelijke aanduiding voor inhoud 2">
            <a:extLst>
              <a:ext uri="{FF2B5EF4-FFF2-40B4-BE49-F238E27FC236}">
                <a16:creationId xmlns:a16="http://schemas.microsoft.com/office/drawing/2014/main" id="{A6CAFFEC-9B35-C5AF-C4EB-AF0867AFDDCB}"/>
              </a:ext>
            </a:extLst>
          </p:cNvPr>
          <p:cNvSpPr>
            <a:spLocks noGrp="1"/>
          </p:cNvSpPr>
          <p:nvPr>
            <p:ph idx="1"/>
          </p:nvPr>
        </p:nvSpPr>
        <p:spPr>
          <a:xfrm>
            <a:off x="504201" y="1596885"/>
            <a:ext cx="11177899" cy="5079960"/>
          </a:xfrm>
        </p:spPr>
        <p:txBody>
          <a:bodyPr>
            <a:normAutofit lnSpcReduction="10000"/>
          </a:bodyPr>
          <a:lstStyle/>
          <a:p>
            <a:r>
              <a:rPr lang="it-IT" sz="2400" dirty="0"/>
              <a:t>Il Baloxavir marboxil (‘baloxavir’) è un antivirale influenzale relativamente nuovo attualmente autorizzato negli USA, in Giappone, in Australia, nell’UE e nel Regno Unito per il trattamento dell’influenza senza complicazioni e per la profilassi successiva all'esposizione</a:t>
            </a:r>
          </a:p>
          <a:p>
            <a:endParaRPr lang="en-NL" sz="2400" dirty="0"/>
          </a:p>
          <a:p>
            <a:r>
              <a:rPr lang="it-IT" sz="2400" dirty="0"/>
              <a:t>È un inibitore dell'endonucleasi dipendente dal «cappuccio» (CEN). La CEN ruba il «cappuccio» dell’mRNA ospite per permettere la copiatura del genoma virale; pertanto, il baloxavir interferisce con la replicazione virale</a:t>
            </a:r>
          </a:p>
          <a:p>
            <a:endParaRPr lang="en-NL" sz="2400" dirty="0"/>
          </a:p>
          <a:p>
            <a:r>
              <a:rPr lang="it-IT" sz="2400" dirty="0"/>
              <a:t>Riduce il carico virale più rapidamente degli inibitori della neuraminidasi, ma durante il trattamento possono insorgere più di frequente mutazioni che portano alla resistenza</a:t>
            </a:r>
          </a:p>
          <a:p>
            <a:endParaRPr lang="en-NL" sz="2400" dirty="0"/>
          </a:p>
          <a:p>
            <a:r>
              <a:rPr lang="it-IT" sz="2400" dirty="0"/>
              <a:t>Il suo meccanismo d’azione è indipendente dai NAI; pertanto i farmaci possono avere effetti additivi</a:t>
            </a:r>
            <a:endParaRPr lang="en-NL" sz="2400" dirty="0"/>
          </a:p>
        </p:txBody>
      </p:sp>
    </p:spTree>
    <p:extLst>
      <p:ext uri="{BB962C8B-B14F-4D97-AF65-F5344CB8AC3E}">
        <p14:creationId xmlns:p14="http://schemas.microsoft.com/office/powerpoint/2010/main" val="265201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C1341-D474-3896-850D-0DB98C188D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191860-5B5E-0A17-D8D0-241F02C850D7}"/>
              </a:ext>
            </a:extLst>
          </p:cNvPr>
          <p:cNvSpPr>
            <a:spLocks noGrp="1"/>
          </p:cNvSpPr>
          <p:nvPr>
            <p:ph type="title"/>
          </p:nvPr>
        </p:nvSpPr>
        <p:spPr>
          <a:xfrm>
            <a:off x="838200" y="12530"/>
            <a:ext cx="10515600" cy="1325563"/>
          </a:xfrm>
        </p:spPr>
        <p:txBody>
          <a:bodyPr>
            <a:normAutofit/>
          </a:bodyPr>
          <a:lstStyle/>
          <a:p>
            <a:r>
              <a:rPr lang="nl-NL" sz="3200" dirty="0" err="1"/>
              <a:t>Panoramica</a:t>
            </a:r>
            <a:r>
              <a:rPr lang="nl-NL" sz="3200" dirty="0"/>
              <a:t> sul </a:t>
            </a:r>
            <a:r>
              <a:rPr lang="nl-NL" sz="3200" dirty="0" err="1"/>
              <a:t>Baloxavir</a:t>
            </a:r>
            <a:r>
              <a:rPr lang="nl-NL" sz="3200" dirty="0"/>
              <a:t> </a:t>
            </a:r>
          </a:p>
        </p:txBody>
      </p:sp>
      <p:sp>
        <p:nvSpPr>
          <p:cNvPr id="3" name="Tijdelijke aanduiding voor inhoud 2">
            <a:extLst>
              <a:ext uri="{FF2B5EF4-FFF2-40B4-BE49-F238E27FC236}">
                <a16:creationId xmlns:a16="http://schemas.microsoft.com/office/drawing/2014/main" id="{C1F3CE67-6376-56B0-9396-8CD85D79C312}"/>
              </a:ext>
            </a:extLst>
          </p:cNvPr>
          <p:cNvSpPr>
            <a:spLocks noGrp="1"/>
          </p:cNvSpPr>
          <p:nvPr>
            <p:ph idx="1"/>
          </p:nvPr>
        </p:nvSpPr>
        <p:spPr>
          <a:xfrm>
            <a:off x="504201" y="1596885"/>
            <a:ext cx="11177899" cy="5079960"/>
          </a:xfrm>
        </p:spPr>
        <p:txBody>
          <a:bodyPr>
            <a:normAutofit/>
          </a:bodyPr>
          <a:lstStyle/>
          <a:p>
            <a:r>
              <a:rPr lang="it-IT" sz="2400" dirty="0"/>
              <a:t>Sia il baloxavir, sia l’oseltamivir hanno dimostrato di ridurre la durata dei sintomi dell’influenza senza complicazioni di circa 1 giorno, se somministrati entro 48 ore dall’insorgenza dei sintomi</a:t>
            </a:r>
          </a:p>
          <a:p>
            <a:r>
              <a:rPr lang="it-IT" sz="2400" dirty="0"/>
              <a:t>Nessuno è stato testato adeguatamente con prove randomizzate in pazienti ospedalizzati o con una maggiore durata dei sintomi</a:t>
            </a:r>
          </a:p>
        </p:txBody>
      </p:sp>
      <p:grpSp>
        <p:nvGrpSpPr>
          <p:cNvPr id="4" name="Group 3">
            <a:extLst>
              <a:ext uri="{FF2B5EF4-FFF2-40B4-BE49-F238E27FC236}">
                <a16:creationId xmlns:a16="http://schemas.microsoft.com/office/drawing/2014/main" id="{727F3E9C-3B8E-4514-8D88-D94774B180AF}"/>
              </a:ext>
            </a:extLst>
          </p:cNvPr>
          <p:cNvGrpSpPr>
            <a:grpSpLocks noChangeAspect="1"/>
          </p:cNvGrpSpPr>
          <p:nvPr/>
        </p:nvGrpSpPr>
        <p:grpSpPr>
          <a:xfrm>
            <a:off x="441012" y="3429514"/>
            <a:ext cx="8722051" cy="3428486"/>
            <a:chOff x="914400" y="2310504"/>
            <a:chExt cx="8735786" cy="3433885"/>
          </a:xfrm>
        </p:grpSpPr>
        <p:grpSp>
          <p:nvGrpSpPr>
            <p:cNvPr id="5" name="Group 4">
              <a:extLst>
                <a:ext uri="{FF2B5EF4-FFF2-40B4-BE49-F238E27FC236}">
                  <a16:creationId xmlns:a16="http://schemas.microsoft.com/office/drawing/2014/main" id="{7092BA97-4782-4B31-8949-16CD6C104E49}"/>
                </a:ext>
              </a:extLst>
            </p:cNvPr>
            <p:cNvGrpSpPr/>
            <p:nvPr/>
          </p:nvGrpSpPr>
          <p:grpSpPr>
            <a:xfrm>
              <a:off x="914400" y="2317012"/>
              <a:ext cx="8735786" cy="3427377"/>
              <a:chOff x="914400" y="3525339"/>
              <a:chExt cx="8404167" cy="3186786"/>
            </a:xfrm>
          </p:grpSpPr>
          <p:pic>
            <p:nvPicPr>
              <p:cNvPr id="11" name="Picture 10" descr="Chart, line chart&#10;&#10;Description automatically generated">
                <a:extLst>
                  <a:ext uri="{FF2B5EF4-FFF2-40B4-BE49-F238E27FC236}">
                    <a16:creationId xmlns:a16="http://schemas.microsoft.com/office/drawing/2014/main" id="{F5E7C21D-40F1-47AF-B61F-44BB72AD4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12" name="TextBox 11">
                <a:extLst>
                  <a:ext uri="{FF2B5EF4-FFF2-40B4-BE49-F238E27FC236}">
                    <a16:creationId xmlns:a16="http://schemas.microsoft.com/office/drawing/2014/main" id="{FB49C50E-C6E3-4414-B640-BB347E8EA083}"/>
                  </a:ext>
                </a:extLst>
              </p:cNvPr>
              <p:cNvSpPr txBox="1"/>
              <p:nvPr/>
            </p:nvSpPr>
            <p:spPr>
              <a:xfrm>
                <a:off x="4364068" y="6425953"/>
                <a:ext cx="2455167" cy="286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cap="none" normalizeH="0" baseline="0" noProof="0">
                    <a:ln>
                      <a:noFill/>
                    </a:ln>
                    <a:solidFill>
                      <a:prstClr val="black"/>
                    </a:solidFill>
                    <a:uLnTx/>
                    <a:uFillTx/>
                    <a:latin typeface="Calibri" panose="020F0502020204030204"/>
                    <a:ea typeface="+mn-ea"/>
                    <a:cs typeface="+mn-cs"/>
                  </a:rPr>
                  <a:t>Tempo dall’inizio del trattamento (h)</a:t>
                </a:r>
              </a:p>
            </p:txBody>
          </p:sp>
        </p:grpSp>
        <p:cxnSp>
          <p:nvCxnSpPr>
            <p:cNvPr id="6" name="Straight Connector 5">
              <a:extLst>
                <a:ext uri="{FF2B5EF4-FFF2-40B4-BE49-F238E27FC236}">
                  <a16:creationId xmlns:a16="http://schemas.microsoft.com/office/drawing/2014/main" id="{7FA5804C-1F87-48C1-9E45-AFED2605FD04}"/>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F2B2A0-6A33-42C4-9936-727EFC90A6BD}"/>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D42A4C-ECCE-4157-BCFE-F43D055F014D}"/>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8766D4-D718-4F67-A461-F3219A18C7A2}"/>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cap="none" normalizeH="0" baseline="0" noProof="0">
                  <a:ln>
                    <a:noFill/>
                  </a:ln>
                  <a:solidFill>
                    <a:prstClr val="black"/>
                  </a:solidFill>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cap="none" normalizeH="0" baseline="0" noProof="0">
                  <a:ln>
                    <a:noFill/>
                  </a:ln>
                  <a:solidFill>
                    <a:prstClr val="black"/>
                  </a:solidFill>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cap="none" normalizeH="0" baseline="0" noProof="0">
                  <a:ln>
                    <a:noFill/>
                  </a:ln>
                  <a:solidFill>
                    <a:prstClr val="black"/>
                  </a:solidFill>
                  <a:uLnTx/>
                  <a:uFillTx/>
                  <a:latin typeface="Calibri" panose="020F0502020204030204"/>
                  <a:ea typeface="+mn-ea"/>
                  <a:cs typeface="+mn-cs"/>
                </a:rPr>
                <a:t>Oseltamivir</a:t>
              </a:r>
            </a:p>
          </p:txBody>
        </p:sp>
        <p:sp>
          <p:nvSpPr>
            <p:cNvPr id="10" name="TextBox 9">
              <a:extLst>
                <a:ext uri="{FF2B5EF4-FFF2-40B4-BE49-F238E27FC236}">
                  <a16:creationId xmlns:a16="http://schemas.microsoft.com/office/drawing/2014/main" id="{8766E570-3D4E-4EB1-B616-FCC1A613FA26}"/>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cap="none" normalizeH="0" baseline="0" noProof="0">
                  <a:ln>
                    <a:noFill/>
                  </a:ln>
                  <a:solidFill>
                    <a:prstClr val="black"/>
                  </a:solidFill>
                  <a:uLnTx/>
                  <a:uFillTx/>
                  <a:latin typeface="Calibri" panose="020F0502020204030204"/>
                  <a:ea typeface="+mn-ea"/>
                  <a:cs typeface="+mn-cs"/>
                </a:rPr>
                <a:t>% senza miglioramento dei sintomi</a:t>
              </a:r>
            </a:p>
          </p:txBody>
        </p:sp>
      </p:grpSp>
      <p:sp>
        <p:nvSpPr>
          <p:cNvPr id="13" name="TextBox 13">
            <a:extLst>
              <a:ext uri="{FF2B5EF4-FFF2-40B4-BE49-F238E27FC236}">
                <a16:creationId xmlns:a16="http://schemas.microsoft.com/office/drawing/2014/main" id="{B437CF65-D123-42EB-B77D-67AF1E1187B8}"/>
              </a:ext>
            </a:extLst>
          </p:cNvPr>
          <p:cNvSpPr txBox="1"/>
          <p:nvPr/>
        </p:nvSpPr>
        <p:spPr>
          <a:xfrm>
            <a:off x="2756021" y="3436012"/>
            <a:ext cx="72055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cap="none" normalizeH="0" baseline="0" noProof="0" dirty="0">
                <a:ln>
                  <a:noFill/>
                </a:ln>
                <a:solidFill>
                  <a:prstClr val="black"/>
                </a:solidFill>
                <a:uLnTx/>
                <a:uFillTx/>
                <a:latin typeface="Calibri" panose="020F0502020204030204"/>
                <a:ea typeface="+mn-ea"/>
                <a:cs typeface="+mn-cs"/>
              </a:rPr>
              <a:t>Effect of antivirals on influenza symptoms in uncomplicated infection (outpatients)</a:t>
            </a:r>
          </a:p>
        </p:txBody>
      </p:sp>
      <p:sp>
        <p:nvSpPr>
          <p:cNvPr id="14" name="TextBox 12">
            <a:extLst>
              <a:ext uri="{FF2B5EF4-FFF2-40B4-BE49-F238E27FC236}">
                <a16:creationId xmlns:a16="http://schemas.microsoft.com/office/drawing/2014/main" id="{ADC754C0-F070-4D10-A39A-31C4D0AA21B5}"/>
              </a:ext>
            </a:extLst>
          </p:cNvPr>
          <p:cNvSpPr txBox="1"/>
          <p:nvPr/>
        </p:nvSpPr>
        <p:spPr>
          <a:xfrm>
            <a:off x="9408093" y="6383805"/>
            <a:ext cx="32203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it-IT" sz="1200" b="0" i="0" u="none" strike="noStrike" cap="none" normalizeH="0" baseline="0" noProof="0" dirty="0">
                <a:ln>
                  <a:noFill/>
                </a:ln>
                <a:solidFill>
                  <a:prstClr val="black"/>
                </a:solidFill>
                <a:uLnTx/>
                <a:uFillTx/>
                <a:latin typeface="Calibri" panose="020F0502020204030204"/>
                <a:ea typeface="+mn-ea"/>
                <a:cs typeface="+mn-cs"/>
              </a:rPr>
              <a:t>Ison MG et al. Lancet Infect Dis. 2020 Oct;20(10):1204-1214. PMID32526195</a:t>
            </a:r>
          </a:p>
        </p:txBody>
      </p:sp>
    </p:spTree>
    <p:extLst>
      <p:ext uri="{BB962C8B-B14F-4D97-AF65-F5344CB8AC3E}">
        <p14:creationId xmlns:p14="http://schemas.microsoft.com/office/powerpoint/2010/main" val="190314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CAD88-D274-F4C2-E317-4ABC866DDB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18791C-E3BB-E52E-F03E-FB4DBBDC2E6D}"/>
              </a:ext>
            </a:extLst>
          </p:cNvPr>
          <p:cNvSpPr>
            <a:spLocks noGrp="1"/>
          </p:cNvSpPr>
          <p:nvPr>
            <p:ph type="title"/>
          </p:nvPr>
        </p:nvSpPr>
        <p:spPr>
          <a:xfrm>
            <a:off x="838200" y="12530"/>
            <a:ext cx="10515600" cy="1325563"/>
          </a:xfrm>
        </p:spPr>
        <p:txBody>
          <a:bodyPr>
            <a:normAutofit/>
          </a:bodyPr>
          <a:lstStyle/>
          <a:p>
            <a:r>
              <a:rPr lang="nl-NL" sz="3200" dirty="0" err="1"/>
              <a:t>Panoramica</a:t>
            </a:r>
            <a:r>
              <a:rPr lang="nl-NL" sz="3200" dirty="0"/>
              <a:t> sul </a:t>
            </a:r>
            <a:r>
              <a:rPr lang="nl-NL" sz="3200" dirty="0" err="1"/>
              <a:t>Baloxavir</a:t>
            </a:r>
            <a:r>
              <a:rPr lang="nl-NL" sz="3200" dirty="0"/>
              <a:t> </a:t>
            </a:r>
          </a:p>
        </p:txBody>
      </p:sp>
      <p:sp>
        <p:nvSpPr>
          <p:cNvPr id="3" name="Tijdelijke aanduiding voor inhoud 2">
            <a:extLst>
              <a:ext uri="{FF2B5EF4-FFF2-40B4-BE49-F238E27FC236}">
                <a16:creationId xmlns:a16="http://schemas.microsoft.com/office/drawing/2014/main" id="{1B611180-FA28-1FA8-07C8-7F0F1AF5F701}"/>
              </a:ext>
            </a:extLst>
          </p:cNvPr>
          <p:cNvSpPr>
            <a:spLocks noGrp="1"/>
          </p:cNvSpPr>
          <p:nvPr>
            <p:ph idx="1"/>
          </p:nvPr>
        </p:nvSpPr>
        <p:spPr>
          <a:xfrm>
            <a:off x="504201" y="1454837"/>
            <a:ext cx="11177899" cy="5079960"/>
          </a:xfrm>
        </p:spPr>
        <p:txBody>
          <a:bodyPr>
            <a:normAutofit/>
          </a:bodyPr>
          <a:lstStyle/>
          <a:p>
            <a:r>
              <a:rPr lang="it-IT" sz="2200" dirty="0"/>
              <a:t>Le prove randomizzate sul baloxavir nei pazienti ospedalizzati sono limitate allo studio FLAGSTONE, che ha coinvolto 366 pazienti e ha confrontato il baloxavir più oseltamivir con la monoterapia a base di oseltamivir</a:t>
            </a:r>
          </a:p>
          <a:p>
            <a:r>
              <a:rPr lang="it-IT" sz="2200" dirty="0"/>
              <a:t>Questo studio non ha mostrato una riduzione significativa del tempo necessario per il miglioramento clinico, ma aveva un potere insufficiente per escludere benefici importanti in altri esiti clinici, come il tempo alla stabilità clinica o la riduzione della mortalità</a:t>
            </a:r>
          </a:p>
          <a:p>
            <a:r>
              <a:rPr lang="it-IT" sz="2200" dirty="0"/>
              <a:t>Sono disponibili dati osservazionali in pazienti ospedalizzati</a:t>
            </a:r>
          </a:p>
        </p:txBody>
      </p:sp>
      <p:pic>
        <p:nvPicPr>
          <p:cNvPr id="15" name="Picture 14">
            <a:extLst>
              <a:ext uri="{FF2B5EF4-FFF2-40B4-BE49-F238E27FC236}">
                <a16:creationId xmlns:a16="http://schemas.microsoft.com/office/drawing/2014/main" id="{32D591FC-7B7E-4D25-80B0-23AB4B4DBED2}"/>
              </a:ext>
            </a:extLst>
          </p:cNvPr>
          <p:cNvPicPr>
            <a:picLocks noChangeAspect="1"/>
          </p:cNvPicPr>
          <p:nvPr/>
        </p:nvPicPr>
        <p:blipFill>
          <a:blip r:embed="rId2"/>
          <a:stretch>
            <a:fillRect/>
          </a:stretch>
        </p:blipFill>
        <p:spPr>
          <a:xfrm>
            <a:off x="998911" y="3988736"/>
            <a:ext cx="7475773" cy="2828853"/>
          </a:xfrm>
          <a:prstGeom prst="rect">
            <a:avLst/>
          </a:prstGeom>
        </p:spPr>
      </p:pic>
      <p:sp>
        <p:nvSpPr>
          <p:cNvPr id="16" name="TextBox 12">
            <a:extLst>
              <a:ext uri="{FF2B5EF4-FFF2-40B4-BE49-F238E27FC236}">
                <a16:creationId xmlns:a16="http://schemas.microsoft.com/office/drawing/2014/main" id="{ADC754C0-F070-4D10-A39A-31C4D0AA21B5}"/>
              </a:ext>
            </a:extLst>
          </p:cNvPr>
          <p:cNvSpPr txBox="1"/>
          <p:nvPr/>
        </p:nvSpPr>
        <p:spPr>
          <a:xfrm>
            <a:off x="8495704" y="6171258"/>
            <a:ext cx="34851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it-IT" sz="1200" b="0" i="0" u="none" strike="noStrike" cap="none" normalizeH="0" baseline="0" noProof="0" dirty="0">
                <a:ln>
                  <a:noFill/>
                </a:ln>
                <a:solidFill>
                  <a:prstClr val="black"/>
                </a:solidFill>
                <a:uLnTx/>
                <a:uFillTx/>
                <a:latin typeface="Calibri" panose="020F0502020204030204"/>
                <a:ea typeface="+mn-ea"/>
                <a:cs typeface="+mn-cs"/>
              </a:rPr>
              <a:t>Kumar, Deepali et al. Lancet Infect Dis. </a:t>
            </a:r>
            <a:r>
              <a:rPr lang="it-IT" sz="1200" b="0" i="0" dirty="0">
                <a:solidFill>
                  <a:srgbClr val="212121"/>
                </a:solidFill>
                <a:latin typeface="BlinkMacSystemFont"/>
                <a:ea typeface="+mn-ea"/>
                <a:cs typeface="+mn-cs"/>
              </a:rPr>
              <a:t>2022 May;22(5):718-730. doi: 10.1016/S1473-3099(21)00469-2</a:t>
            </a:r>
          </a:p>
        </p:txBody>
      </p:sp>
    </p:spTree>
    <p:extLst>
      <p:ext uri="{BB962C8B-B14F-4D97-AF65-F5344CB8AC3E}">
        <p14:creationId xmlns:p14="http://schemas.microsoft.com/office/powerpoint/2010/main" val="242784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E3BD4-3177-8E00-6D3F-5D05388C0352}"/>
              </a:ext>
            </a:extLst>
          </p:cNvPr>
          <p:cNvSpPr>
            <a:spLocks noGrp="1"/>
          </p:cNvSpPr>
          <p:nvPr>
            <p:ph type="title"/>
          </p:nvPr>
        </p:nvSpPr>
        <p:spPr>
          <a:xfrm>
            <a:off x="838200" y="12528"/>
            <a:ext cx="10515600" cy="1325563"/>
          </a:xfrm>
        </p:spPr>
        <p:txBody>
          <a:bodyPr>
            <a:normAutofit/>
          </a:bodyPr>
          <a:lstStyle/>
          <a:p>
            <a:r>
              <a:rPr lang="nl-NL" sz="3200" dirty="0" err="1"/>
              <a:t>Idoneità</a:t>
            </a:r>
            <a:r>
              <a:rPr lang="nl-NL" sz="3200" dirty="0"/>
              <a:t> del </a:t>
            </a:r>
            <a:r>
              <a:rPr lang="nl-NL" sz="3200" dirty="0" err="1"/>
              <a:t>Baloxavir</a:t>
            </a:r>
            <a:endParaRPr lang="nl-NL" sz="3200" dirty="0"/>
          </a:p>
        </p:txBody>
      </p:sp>
      <p:sp>
        <p:nvSpPr>
          <p:cNvPr id="3" name="Tijdelijke aanduiding voor inhoud 2">
            <a:extLst>
              <a:ext uri="{FF2B5EF4-FFF2-40B4-BE49-F238E27FC236}">
                <a16:creationId xmlns:a16="http://schemas.microsoft.com/office/drawing/2014/main" id="{FA410DE0-0E9E-9742-C797-82831FF5777F}"/>
              </a:ext>
            </a:extLst>
          </p:cNvPr>
          <p:cNvSpPr>
            <a:spLocks noGrp="1"/>
          </p:cNvSpPr>
          <p:nvPr>
            <p:ph idx="1"/>
          </p:nvPr>
        </p:nvSpPr>
        <p:spPr>
          <a:xfrm>
            <a:off x="507050" y="1744030"/>
            <a:ext cx="11177899" cy="4580078"/>
          </a:xfrm>
        </p:spPr>
        <p:txBody>
          <a:bodyPr>
            <a:normAutofit/>
          </a:bodyPr>
          <a:lstStyle/>
          <a:p>
            <a:pPr marL="0" indent="0">
              <a:buNone/>
            </a:pPr>
            <a:r>
              <a:rPr lang="it-IT" sz="2400" b="1" dirty="0"/>
              <a:t>Controindicazioni</a:t>
            </a:r>
            <a:endParaRPr lang="en-NL" sz="2400" dirty="0"/>
          </a:p>
          <a:p>
            <a:pPr lvl="1"/>
            <a:r>
              <a:rPr lang="it-IT" dirty="0"/>
              <a:t>Pazienti di peso inferiore a 40 kg</a:t>
            </a:r>
            <a:endParaRPr lang="en-NL" dirty="0"/>
          </a:p>
          <a:p>
            <a:pPr lvl="1"/>
            <a:r>
              <a:rPr lang="it-IT" dirty="0"/>
              <a:t>Uso recente o pianificato del baloxavir per questa infezione</a:t>
            </a:r>
            <a:endParaRPr lang="en-NL" dirty="0"/>
          </a:p>
          <a:p>
            <a:pPr lvl="1"/>
            <a:r>
              <a:rPr lang="it-IT" dirty="0"/>
              <a:t>Ipersensibilità nota al baloxavir o agli eccipienti del prodotto</a:t>
            </a:r>
            <a:endParaRPr lang="en-NL" dirty="0"/>
          </a:p>
          <a:p>
            <a:endParaRPr lang="it-IT" sz="2400" dirty="0"/>
          </a:p>
          <a:p>
            <a:r>
              <a:rPr lang="it-IT" sz="2400" dirty="0"/>
              <a:t>Da questo confronto sono escluse le donne in gravidanza o durante l’allattamento</a:t>
            </a:r>
            <a:endParaRPr lang="en-NL" sz="2400" dirty="0"/>
          </a:p>
          <a:p>
            <a:r>
              <a:rPr lang="it-IT" sz="2400" dirty="0"/>
              <a:t>Il baloxavir può essere somministrato a pazienti con insufficienza epatica o renale</a:t>
            </a:r>
            <a:endParaRPr lang="en-NL" sz="2400" dirty="0"/>
          </a:p>
          <a:p>
            <a:endParaRPr lang="it-IT" sz="2400" dirty="0"/>
          </a:p>
          <a:p>
            <a:r>
              <a:rPr lang="it-IT" sz="2400" dirty="0"/>
              <a:t>Non sono note interazioni significative con altri farmaci</a:t>
            </a:r>
            <a:endParaRPr lang="en-NL" sz="2400" dirty="0"/>
          </a:p>
          <a:p>
            <a:endParaRPr lang="nl-NL" dirty="0"/>
          </a:p>
        </p:txBody>
      </p:sp>
      <p:pic>
        <p:nvPicPr>
          <p:cNvPr id="4" name="Picture 3">
            <a:extLst>
              <a:ext uri="{FF2B5EF4-FFF2-40B4-BE49-F238E27FC236}">
                <a16:creationId xmlns:a16="http://schemas.microsoft.com/office/drawing/2014/main" id="{F550CDD3-61AC-40A4-86B2-EBF07B8E3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8178" y="1355866"/>
            <a:ext cx="2888145" cy="2541568"/>
          </a:xfrm>
          <a:prstGeom prst="rect">
            <a:avLst/>
          </a:prstGeom>
        </p:spPr>
      </p:pic>
    </p:spTree>
    <p:extLst>
      <p:ext uri="{BB962C8B-B14F-4D97-AF65-F5344CB8AC3E}">
        <p14:creationId xmlns:p14="http://schemas.microsoft.com/office/powerpoint/2010/main" val="1281743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4" ma:contentTypeDescription="Create a new document." ma:contentTypeScope="" ma:versionID="5d2960533cdfff391c78de457d66d217">
  <xsd:schema xmlns:xsd="http://www.w3.org/2001/XMLSchema" xmlns:xs="http://www.w3.org/2001/XMLSchema" xmlns:p="http://schemas.microsoft.com/office/2006/metadata/properties" xmlns:ns3="cf0dfbcc-b360-4cf7-9bf5-370ba522dbe9" xmlns:ns4="83c9eb58-c16a-4eef-9abf-4aeec758fe01" targetNamespace="http://schemas.microsoft.com/office/2006/metadata/properties" ma:root="true" ma:fieldsID="31784eb5d3970634161d666791ad047b" ns3:_="" ns4:_="">
    <xsd:import namespace="cf0dfbcc-b360-4cf7-9bf5-370ba522dbe9"/>
    <xsd:import namespace="83c9eb58-c16a-4eef-9abf-4aeec758fe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CF67FF37-08B1-45FB-8197-554CB7C11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fbcc-b360-4cf7-9bf5-370ba522dbe9"/>
    <ds:schemaRef ds:uri="83c9eb58-c16a-4eef-9abf-4aeec758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5732</TotalTime>
  <Words>2225</Words>
  <Application>Microsoft Office PowerPoint</Application>
  <PresentationFormat>Breedbeeld</PresentationFormat>
  <Paragraphs>210</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BlinkMacSystemFont</vt:lpstr>
      <vt:lpstr>Calibri</vt:lpstr>
      <vt:lpstr>Office Theme</vt:lpstr>
      <vt:lpstr>RECOVERY Trial</vt:lpstr>
      <vt:lpstr>Panoramica sull'influenza </vt:lpstr>
      <vt:lpstr>PowerPoint-presentatie</vt:lpstr>
      <vt:lpstr>Idoneità a RECOVERY</vt:lpstr>
      <vt:lpstr>PowerPoint-presentatie</vt:lpstr>
      <vt:lpstr>Panoramica sul Baloxavir </vt:lpstr>
      <vt:lpstr>Panoramica sul Baloxavir </vt:lpstr>
      <vt:lpstr>Panoramica sul Baloxavir </vt:lpstr>
      <vt:lpstr>Idoneità del Baloxavir</vt:lpstr>
      <vt:lpstr>Baloxavir Dosaggio e effetti collaterali</vt:lpstr>
      <vt:lpstr>PowerPoint-presentatie</vt:lpstr>
      <vt:lpstr>Panoramica sull'Oseltamivir (Tamiflu)</vt:lpstr>
      <vt:lpstr>PowerPoint-presentatie</vt:lpstr>
      <vt:lpstr>Panoramica sull'Oseltamivir (Tamiflu)</vt:lpstr>
      <vt:lpstr>Idoneità dell'Oseltamivir (Tamiflu)</vt:lpstr>
      <vt:lpstr>Dosaggio ed effetti collaterali dell'oseltamivir (Tamiflu)</vt:lpstr>
      <vt:lpstr>Note sul confronto sugli antivirali nell’influenza</vt:lpstr>
      <vt:lpstr>PowerPoint-presentatie</vt:lpstr>
      <vt:lpstr>Panoramica sui corticosteroidi per l'influenza</vt:lpstr>
      <vt:lpstr>PowerPoint-presentatie</vt:lpstr>
      <vt:lpstr>PowerPoint-presentatie</vt:lpstr>
      <vt:lpstr>Potenziali interazioni con i corticosteroidi per l'influenza</vt:lpstr>
      <vt:lpstr>Riepilogo - Trattamenti per l'influenza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Pardo Sanchez, M.L. (Maria Lidia)</cp:lastModifiedBy>
  <cp:revision>649</cp:revision>
  <cp:lastPrinted>2020-03-18T19:42:16Z</cp:lastPrinted>
  <dcterms:created xsi:type="dcterms:W3CDTF">2020-03-14T13:47:38Z</dcterms:created>
  <dcterms:modified xsi:type="dcterms:W3CDTF">2025-10-31T09:22:40Z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