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69" r:id="rId7"/>
    <p:sldId id="370" r:id="rId8"/>
    <p:sldId id="362" r:id="rId9"/>
    <p:sldId id="376" r:id="rId10"/>
    <p:sldId id="377" r:id="rId11"/>
    <p:sldId id="378" r:id="rId12"/>
    <p:sldId id="379" r:id="rId13"/>
    <p:sldId id="380" r:id="rId14"/>
    <p:sldId id="375" r:id="rId15"/>
    <p:sldId id="357" r:id="rId16"/>
    <p:sldId id="363" r:id="rId17"/>
    <p:sldId id="358" r:id="rId18"/>
    <p:sldId id="359" r:id="rId19"/>
    <p:sldId id="360" r:id="rId20"/>
    <p:sldId id="381" r:id="rId21"/>
    <p:sldId id="364" r:id="rId22"/>
    <p:sldId id="365" r:id="rId23"/>
    <p:sldId id="366" r:id="rId24"/>
    <p:sldId id="374" r:id="rId25"/>
    <p:sldId id="373" r:id="rId26"/>
    <p:sldId id="331" r:id="rId27"/>
  </p:sldIdLst>
  <p:sldSz cx="12192000" cy="6858000"/>
  <p:notesSz cx="6881813" cy="96615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63" d="100"/>
          <a:sy n="63" d="100"/>
        </p:scale>
        <p:origin x="52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31/10/2025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31/10/2025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nl-NL" b="1" dirty="0">
                <a:solidFill>
                  <a:srgbClr val="9E3159"/>
                </a:solidFill>
                <a:latin typeface="+mn-lt"/>
              </a:rPr>
              <a:t>RECOVERY EU</a:t>
            </a:r>
          </a:p>
        </p:txBody>
      </p:sp>
      <p:sp>
        <p:nvSpPr>
          <p:cNvPr id="3" name="Subtitle 2"/>
          <p:cNvSpPr>
            <a:spLocks noGrp="1"/>
          </p:cNvSpPr>
          <p:nvPr>
            <p:ph type="subTitle" idx="1"/>
          </p:nvPr>
        </p:nvSpPr>
        <p:spPr>
          <a:xfrm>
            <a:off x="1524000" y="4354580"/>
            <a:ext cx="9144000" cy="1655762"/>
          </a:xfrm>
        </p:spPr>
        <p:txBody>
          <a:bodyPr>
            <a:normAutofit/>
          </a:bodyPr>
          <a:lstStyle/>
          <a:p>
            <a:r>
              <a:rPr lang="nl-NL" sz="3200" b="1" dirty="0"/>
              <a:t>Influenza Behandeling</a:t>
            </a:r>
          </a:p>
          <a:p>
            <a:endParaRPr lang="nl-NL" sz="2800" b="1" dirty="0"/>
          </a:p>
          <a:p>
            <a:r>
              <a:rPr lang="nl-NL" sz="2000" b="1" dirty="0">
                <a:solidFill>
                  <a:schemeClr val="bg1">
                    <a:lumMod val="50000"/>
                  </a:schemeClr>
                </a:solidFill>
              </a:rPr>
              <a:t>V3.0 2025-10-30</a:t>
            </a:r>
          </a:p>
          <a:p>
            <a:endParaRPr lang="nl-NL"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C86EE-CDAA-D012-B968-3918B551BE84}"/>
              </a:ext>
            </a:extLst>
          </p:cNvPr>
          <p:cNvSpPr>
            <a:spLocks noGrp="1"/>
          </p:cNvSpPr>
          <p:nvPr>
            <p:ph type="title"/>
          </p:nvPr>
        </p:nvSpPr>
        <p:spPr>
          <a:xfrm>
            <a:off x="838200" y="17322"/>
            <a:ext cx="10515600" cy="1325563"/>
          </a:xfrm>
        </p:spPr>
        <p:txBody>
          <a:bodyPr>
            <a:normAutofit/>
          </a:bodyPr>
          <a:lstStyle/>
          <a:p>
            <a:r>
              <a:rPr lang="nl-NL" sz="3200" dirty="0" err="1"/>
              <a:t>Baloxavir</a:t>
            </a:r>
            <a:r>
              <a:rPr lang="nl-NL" sz="3200" dirty="0"/>
              <a:t> </a:t>
            </a:r>
            <a:br>
              <a:rPr lang="nl-NL" sz="3200" dirty="0"/>
            </a:br>
            <a:r>
              <a:rPr lang="nl-NL" sz="3200" dirty="0"/>
              <a:t>dosering en bijwerkingen</a:t>
            </a:r>
          </a:p>
        </p:txBody>
      </p:sp>
      <p:sp>
        <p:nvSpPr>
          <p:cNvPr id="3" name="Tijdelijke aanduiding voor inhoud 2">
            <a:extLst>
              <a:ext uri="{FF2B5EF4-FFF2-40B4-BE49-F238E27FC236}">
                <a16:creationId xmlns:a16="http://schemas.microsoft.com/office/drawing/2014/main" id="{78F85E7A-AF99-FF6A-281E-64F48F39B902}"/>
              </a:ext>
            </a:extLst>
          </p:cNvPr>
          <p:cNvSpPr>
            <a:spLocks noGrp="1"/>
          </p:cNvSpPr>
          <p:nvPr>
            <p:ph idx="1"/>
          </p:nvPr>
        </p:nvSpPr>
        <p:spPr>
          <a:xfrm>
            <a:off x="382281" y="1495284"/>
            <a:ext cx="11525239" cy="5413516"/>
          </a:xfrm>
        </p:spPr>
        <p:txBody>
          <a:bodyPr>
            <a:normAutofit fontScale="77500" lnSpcReduction="20000"/>
          </a:bodyPr>
          <a:lstStyle/>
          <a:p>
            <a:r>
              <a:rPr lang="nl-NL" dirty="0"/>
              <a:t>Uitsluitend via orale of </a:t>
            </a:r>
            <a:r>
              <a:rPr lang="nl-NL" dirty="0" err="1"/>
              <a:t>nasogastrische</a:t>
            </a:r>
            <a:r>
              <a:rPr lang="nl-NL" dirty="0"/>
              <a:t> route</a:t>
            </a:r>
            <a:endParaRPr lang="en-NL" dirty="0"/>
          </a:p>
          <a:p>
            <a:r>
              <a:rPr lang="nl-NL" dirty="0"/>
              <a:t>Slechts twee doseringen: de eerste op dag 1 en de tweede op dag 4, bij ontslag thuis in te nemen</a:t>
            </a:r>
            <a:endParaRPr lang="en-NL" dirty="0"/>
          </a:p>
          <a:p>
            <a:r>
              <a:rPr lang="nl-NL" dirty="0"/>
              <a:t>De behandeling dient zo snel mogelijk na randomisatie te starten (doel &lt; 6 uur)</a:t>
            </a:r>
            <a:endParaRPr lang="en-NL" dirty="0"/>
          </a:p>
          <a:p>
            <a:r>
              <a:rPr lang="nl-NL" dirty="0"/>
              <a:t>Indien de behandeling niet op de dag van randomisatie kan worden gestart, hetzelfde interval van 72 uur tussen de doseringen aanhouden</a:t>
            </a:r>
          </a:p>
          <a:p>
            <a:endParaRPr lang="en-NL" dirty="0"/>
          </a:p>
          <a:p>
            <a:pPr marL="0" indent="0">
              <a:buNone/>
            </a:pPr>
            <a:r>
              <a:rPr lang="nl-NL" dirty="0"/>
              <a:t>Dosering is afhankelijk van het lichaamsgewicht:</a:t>
            </a:r>
            <a:endParaRPr lang="en-NL" dirty="0"/>
          </a:p>
          <a:p>
            <a:r>
              <a:rPr lang="nl-NL" dirty="0"/>
              <a:t>40 mg op dag 1 en op dag 4 indien gewicht &lt; 80 kg</a:t>
            </a:r>
            <a:endParaRPr lang="en-NL" dirty="0"/>
          </a:p>
          <a:p>
            <a:r>
              <a:rPr lang="nl-NL" dirty="0"/>
              <a:t>80 mg op dag 1 en op dag 4 indien ≥ 80 kg</a:t>
            </a:r>
            <a:endParaRPr lang="en-NL" dirty="0"/>
          </a:p>
          <a:p>
            <a:r>
              <a:rPr lang="nl-NL" dirty="0"/>
              <a:t>Geen aanpassingen aan de nierfunctie</a:t>
            </a:r>
            <a:endParaRPr lang="en-NL" dirty="0"/>
          </a:p>
          <a:p>
            <a:r>
              <a:rPr lang="nl-NL" dirty="0"/>
              <a:t>Dit schema werd gebruikt in het FLAGSTONE onderzoek en wijkt af van de goedgekeurde behandeling met enkele dosering vanwege zorgen over </a:t>
            </a:r>
            <a:r>
              <a:rPr lang="nl-NL" dirty="0" err="1"/>
              <a:t>onderdosering</a:t>
            </a:r>
            <a:r>
              <a:rPr lang="nl-NL" dirty="0"/>
              <a:t> bij ziekenhuispatiënten</a:t>
            </a:r>
          </a:p>
          <a:p>
            <a:endParaRPr lang="en-NL" dirty="0"/>
          </a:p>
          <a:p>
            <a:r>
              <a:rPr lang="nl-NL" dirty="0"/>
              <a:t>Geen bijwerkingen bekend, met uitzondering van zeldzame allergische reacties</a:t>
            </a:r>
            <a:endParaRPr lang="en-NL" dirty="0"/>
          </a:p>
        </p:txBody>
      </p:sp>
    </p:spTree>
    <p:extLst>
      <p:ext uri="{BB962C8B-B14F-4D97-AF65-F5344CB8AC3E}">
        <p14:creationId xmlns:p14="http://schemas.microsoft.com/office/powerpoint/2010/main" val="275972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B81A9-AB0C-6BA9-B530-3C51129456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6EA9A9-3312-5380-B86A-1DBF6B851611}"/>
              </a:ext>
            </a:extLst>
          </p:cNvPr>
          <p:cNvSpPr>
            <a:spLocks noGrp="1"/>
          </p:cNvSpPr>
          <p:nvPr>
            <p:ph type="title"/>
          </p:nvPr>
        </p:nvSpPr>
        <p:spPr/>
        <p:txBody>
          <a:bodyPr/>
          <a:lstStyle/>
          <a:p>
            <a:endParaRPr lang="en-GB" dirty="0"/>
          </a:p>
        </p:txBody>
      </p:sp>
      <p:sp>
        <p:nvSpPr>
          <p:cNvPr id="6" name="Text Placeholder 5">
            <a:extLst>
              <a:ext uri="{FF2B5EF4-FFF2-40B4-BE49-F238E27FC236}">
                <a16:creationId xmlns:a16="http://schemas.microsoft.com/office/drawing/2014/main" id="{3F9DA19E-1E82-59E0-6D2F-91B2EDE0F68C}"/>
              </a:ext>
            </a:extLst>
          </p:cNvPr>
          <p:cNvSpPr>
            <a:spLocks noGrp="1"/>
          </p:cNvSpPr>
          <p:nvPr>
            <p:ph type="body" idx="1"/>
          </p:nvPr>
        </p:nvSpPr>
        <p:spPr/>
        <p:txBody>
          <a:bodyPr/>
          <a:lstStyle/>
          <a:p>
            <a:r>
              <a:rPr lang="nl-NL" dirty="0" err="1"/>
              <a:t>Oseltamivir</a:t>
            </a:r>
            <a:r>
              <a:rPr lang="nl-NL" dirty="0"/>
              <a:t> (TAMIFLU)</a:t>
            </a:r>
          </a:p>
        </p:txBody>
      </p:sp>
    </p:spTree>
    <p:extLst>
      <p:ext uri="{BB962C8B-B14F-4D97-AF65-F5344CB8AC3E}">
        <p14:creationId xmlns:p14="http://schemas.microsoft.com/office/powerpoint/2010/main" val="286229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31" y="1412393"/>
            <a:ext cx="11767939" cy="4580078"/>
          </a:xfrm>
        </p:spPr>
        <p:txBody>
          <a:bodyPr>
            <a:normAutofit/>
          </a:bodyPr>
          <a:lstStyle/>
          <a:p>
            <a:r>
              <a:rPr lang="nl-NL" sz="2400" dirty="0"/>
              <a:t>Oseltamivir is een neuraminidase-inhibitor (NAI)</a:t>
            </a:r>
          </a:p>
          <a:p>
            <a:endParaRPr lang="nl-NL" sz="2400" dirty="0"/>
          </a:p>
          <a:p>
            <a:r>
              <a:rPr lang="nl-NL" sz="2400" dirty="0"/>
              <a:t>Neuraminidase is nodig voor het afsnoerproces waardoor nieuwe virusdeeltjes de geïnfecteerde cel verlaten, dus NAI's verstoren deze stap van de virale groeicyclus</a:t>
            </a:r>
          </a:p>
          <a:p>
            <a:endParaRPr lang="nl-NL" sz="2400" dirty="0"/>
          </a:p>
          <a:p>
            <a:r>
              <a:rPr lang="nl-NL" sz="2400" dirty="0"/>
              <a:t>Net als </a:t>
            </a:r>
            <a:r>
              <a:rPr lang="nl-NL" sz="2400" dirty="0" err="1"/>
              <a:t>baloxavir</a:t>
            </a:r>
            <a:r>
              <a:rPr lang="nl-NL" sz="2400" dirty="0"/>
              <a:t> hebben </a:t>
            </a:r>
            <a:r>
              <a:rPr lang="nl-NL" sz="2400" dirty="0" err="1"/>
              <a:t>NAIs</a:t>
            </a:r>
            <a:r>
              <a:rPr lang="nl-NL" sz="2400" dirty="0"/>
              <a:t> aangetoond de duur van symptomen van ongecompliceerde influenza te verkorten met ~1 dag, indien opgestart binnen 48 uur na het optreden van symptomen</a:t>
            </a:r>
          </a:p>
          <a:p>
            <a:endParaRPr lang="nl-NL" sz="2400" dirty="0"/>
          </a:p>
        </p:txBody>
      </p:sp>
      <p:sp>
        <p:nvSpPr>
          <p:cNvPr id="24" name="TextBox 23"/>
          <p:cNvSpPr txBox="1"/>
          <p:nvPr/>
        </p:nvSpPr>
        <p:spPr>
          <a:xfrm>
            <a:off x="9600181" y="6371458"/>
            <a:ext cx="2591819" cy="461665"/>
          </a:xfrm>
          <a:prstGeom prst="rect">
            <a:avLst/>
          </a:prstGeom>
          <a:noFill/>
        </p:spPr>
        <p:txBody>
          <a:bodyPr wrap="square" rtlCol="0">
            <a:spAutoFit/>
          </a:bodyPr>
          <a:lstStyle/>
          <a:p>
            <a:r>
              <a:rPr lang="nl-NL"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nl-NL" sz="3200" dirty="0"/>
              <a:t>Oseltamivir (Tamiflu)</a:t>
            </a:r>
            <a:br>
              <a:rPr dirty="0"/>
            </a:br>
            <a:r>
              <a:rPr lang="nl-NL" sz="3200" dirty="0"/>
              <a:t>Achtergrond</a:t>
            </a:r>
          </a:p>
        </p:txBody>
      </p:sp>
    </p:spTree>
    <p:extLst>
      <p:ext uri="{BB962C8B-B14F-4D97-AF65-F5344CB8AC3E}">
        <p14:creationId xmlns:p14="http://schemas.microsoft.com/office/powerpoint/2010/main" val="380186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10000"/>
          </a:bodyPr>
          <a:lstStyle/>
          <a:p>
            <a:r>
              <a:rPr lang="nl-NL"/>
              <a:t>Uit sommige </a:t>
            </a:r>
            <a:r>
              <a:rPr lang="nl-NL" i="1" dirty="0"/>
              <a:t>observatiestudies</a:t>
            </a:r>
            <a:r>
              <a:rPr lang="nl-NL"/>
              <a:t> blijkt een gunstig effect van oseltamivir voor ziekenhuispatiënten, maar uit andere niet, en </a:t>
            </a:r>
            <a:r>
              <a:rPr lang="nl-NL" i="1" dirty="0"/>
              <a:t>gerandomiseerde</a:t>
            </a:r>
            <a:r>
              <a:rPr lang="nl-NL"/>
              <a:t> studies ontbreken.</a:t>
            </a:r>
            <a:r>
              <a:rPr lang="nl-NL" baseline="30000" dirty="0"/>
              <a:t>1,2</a:t>
            </a:r>
          </a:p>
          <a:p>
            <a:endParaRPr lang="nl-NL" baseline="30000" dirty="0"/>
          </a:p>
          <a:p>
            <a:r>
              <a:rPr lang="nl-NL"/>
              <a:t>De gegevens uit observatiestudies lijden onder biases die niet betrouwbaar te omzeilen zijn</a:t>
            </a:r>
          </a:p>
          <a:p>
            <a:endParaRPr lang="nl-NL" baseline="30000" dirty="0"/>
          </a:p>
          <a:p>
            <a:r>
              <a:rPr lang="nl-NL"/>
              <a:t>Tijdens de pandemie is gebleken dat observatiegegevens voor meerdere COVID-19-behandelingen misleidend waren (bv. azitromycine, plasma van convalescenten), en weerlegd zijn door latere grootschalige gerandomiseerde studies</a:t>
            </a:r>
          </a:p>
          <a:p>
            <a:endParaRPr lang="nl-NL" dirty="0"/>
          </a:p>
          <a:p>
            <a:r>
              <a:rPr lang="nl-NL"/>
              <a:t>Zonder gegevens uit gerandomiseerde studies blijft de onzekerheid bestaand over de werkzaamheid en veiligheid van oseltamivir voor ziekenhuispatiënten</a:t>
            </a:r>
            <a:endParaRPr lang="nl-NL"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nl-NL" sz="1600" dirty="0"/>
              <a:t>1 Muthuri SG, et al. Lancet Respir Med. 2014 May;2(5):395-404. </a:t>
            </a:r>
            <a:r>
              <a:rPr lang="nl-NL" sz="1600" u="sng" dirty="0">
                <a:hlinkClick r:id="rId2"/>
              </a:rPr>
              <a:t>PMC6637757</a:t>
            </a:r>
            <a:endParaRPr lang="nl-NL" sz="1600" dirty="0"/>
          </a:p>
          <a:p>
            <a:r>
              <a:rPr lang="nl-NL" sz="1600" dirty="0"/>
              <a:t>2 Heneghan CJ, et al. Health Technol Assess. 2016 May;20(42):1-242. </a:t>
            </a:r>
            <a:r>
              <a:rPr lang="nl-NL" sz="1600" u="sng" dirty="0">
                <a:hlinkClick r:id="rId3"/>
              </a:rPr>
              <a:t>PMC4904189</a:t>
            </a:r>
            <a:endParaRPr lang="nl-NL"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Oseltamivir (Tamiflu)</a:t>
            </a:r>
            <a:br/>
            <a:r>
              <a:rPr lang="nl-NL" sz="3200" dirty="0"/>
              <a:t>Achtergrond</a:t>
            </a:r>
          </a:p>
        </p:txBody>
      </p:sp>
    </p:spTree>
    <p:extLst>
      <p:ext uri="{BB962C8B-B14F-4D97-AF65-F5344CB8AC3E}">
        <p14:creationId xmlns:p14="http://schemas.microsoft.com/office/powerpoint/2010/main" val="299917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nl-NL" sz="2000" dirty="0"/>
              <a:t>NAI's worden in meerdere richtlijnen aangeraden voor ziekenhuispatiënten met influenza</a:t>
            </a:r>
          </a:p>
          <a:p>
            <a:r>
              <a:rPr lang="nl-NL" sz="2000" dirty="0"/>
              <a:t>De Chief Medical Officer for England richtte in 2023 een schrijven aan alle ziekenhuizen in het VK om te pleiten voor studies met een controlearm zonder antivirale middelen</a:t>
            </a:r>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nl-NL" b="1" i="1" dirty="0"/>
              <a:t>“[...] in het bijzonder voor ziekenhuizen en artsen die landelijke studies ondernemen beschouwen wij randomiseren als geheel in overeenstemming met Good Clinical Practice en met onze richtlijnen.”</a:t>
            </a:r>
          </a:p>
          <a:p>
            <a:endParaRPr lang="nl-NL" b="1" i="1" dirty="0"/>
          </a:p>
          <a:p>
            <a:r>
              <a:rPr lang="nl-NL" b="1" i="1" dirty="0"/>
              <a:t>“Tot nu toe is voor géén van deze antivirale behandelingen bewijs uit gerandomiseerde studies met controlegroep dat ze de uitkomst verbeteren voor ziekenhuispatiënten.”</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nl-NL" sz="2400" dirty="0"/>
              <a:t>Het kan nodig zijn dit duidelijk te maken d.m.v. discussie/communicatie ter plaatse</a:t>
            </a:r>
            <a:endParaRPr lang="nl-NL" dirty="0"/>
          </a:p>
        </p:txBody>
      </p:sp>
      <p:sp>
        <p:nvSpPr>
          <p:cNvPr id="10"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Achtergrond</a:t>
            </a:r>
          </a:p>
        </p:txBody>
      </p:sp>
    </p:spTree>
    <p:extLst>
      <p:ext uri="{BB962C8B-B14F-4D97-AF65-F5344CB8AC3E}">
        <p14:creationId xmlns:p14="http://schemas.microsoft.com/office/powerpoint/2010/main" val="180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nl-NL" sz="2400" dirty="0"/>
              <a:t>Patiënten mogen niet deelnemen als er NAI (oseltamivir of zanamivir) voorgeschreven is, of gaat worden, voor hun huidige infectie</a:t>
            </a:r>
          </a:p>
          <a:p>
            <a:pPr marL="0" indent="0">
              <a:buNone/>
            </a:pPr>
            <a:endParaRPr lang="nl-NL" sz="2400" dirty="0"/>
          </a:p>
          <a:p>
            <a:r>
              <a:rPr lang="nl-NL" sz="2400" dirty="0"/>
              <a:t>Patiënten onder behandeling voor een bacteriële co-infectie mogen meedoen als het zorgteam meent dat influenza aan de longaandoening bijdraagt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Vrouwen die zwanger zijn of borstvoeding geven mogen meedoen (zie appendix 4 van het protocol voor de procedure)</a:t>
            </a:r>
          </a:p>
          <a:p>
            <a:endParaRPr lang="nl-NL" sz="2400" dirty="0"/>
          </a:p>
          <a:p>
            <a:r>
              <a:rPr lang="nl-NL" sz="2400" dirty="0"/>
              <a:t>Mag gebruikt worden bij patiënten met lever- en nierfalen</a:t>
            </a:r>
          </a:p>
        </p:txBody>
      </p:sp>
      <p:sp>
        <p:nvSpPr>
          <p:cNvPr id="7" name="Title 1"/>
          <p:cNvSpPr>
            <a:spLocks noGrp="1"/>
          </p:cNvSpPr>
          <p:nvPr>
            <p:ph type="title"/>
          </p:nvPr>
        </p:nvSpPr>
        <p:spPr>
          <a:xfrm>
            <a:off x="446328" y="29794"/>
            <a:ext cx="10515600" cy="1325563"/>
          </a:xfrm>
        </p:spPr>
        <p:txBody>
          <a:bodyPr>
            <a:normAutofit/>
          </a:bodyPr>
          <a:lstStyle/>
          <a:p>
            <a:r>
              <a:rPr lang="nl-NL" sz="3200" dirty="0"/>
              <a:t>Oseltamivir (Tamiflu)</a:t>
            </a:r>
            <a:br>
              <a:rPr dirty="0"/>
            </a:br>
            <a:r>
              <a:rPr lang="nl-NL" sz="3200" dirty="0"/>
              <a:t>toelatingseisen</a:t>
            </a:r>
          </a:p>
        </p:txBody>
      </p:sp>
    </p:spTree>
    <p:extLst>
      <p:ext uri="{BB962C8B-B14F-4D97-AF65-F5344CB8AC3E}">
        <p14:creationId xmlns:p14="http://schemas.microsoft.com/office/powerpoint/2010/main" val="157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nl-NL" sz="3200" dirty="0"/>
              <a:t>Oseltamivir (Tamiflu)</a:t>
            </a:r>
            <a:br>
              <a:rPr dirty="0"/>
            </a:br>
            <a:r>
              <a:rPr lang="nl-NL" sz="3200" dirty="0"/>
              <a:t>dosering en bijwerkingen</a:t>
            </a:r>
          </a:p>
        </p:txBody>
      </p:sp>
      <p:sp>
        <p:nvSpPr>
          <p:cNvPr id="3" name="Content Placeholder 2"/>
          <p:cNvSpPr>
            <a:spLocks noGrp="1"/>
          </p:cNvSpPr>
          <p:nvPr>
            <p:ph idx="1"/>
          </p:nvPr>
        </p:nvSpPr>
        <p:spPr>
          <a:xfrm>
            <a:off x="446327" y="1450823"/>
            <a:ext cx="7108821" cy="4580078"/>
          </a:xfrm>
        </p:spPr>
        <p:txBody>
          <a:bodyPr>
            <a:noAutofit/>
          </a:bodyPr>
          <a:lstStyle/>
          <a:p>
            <a:r>
              <a:rPr lang="nl-NL" sz="2000" dirty="0"/>
              <a:t>Alleen oraal of per neussonde (geen IV)</a:t>
            </a:r>
          </a:p>
          <a:p>
            <a:endParaRPr lang="nl-NL" sz="700" dirty="0"/>
          </a:p>
          <a:p>
            <a:r>
              <a:rPr lang="nl-NL" sz="2000" dirty="0"/>
              <a:t>Behandeling duurt 5 days (10 dagen in geval van immunodeficiëntie), thuis af te maken als de patiënt ontslagen wordt</a:t>
            </a:r>
          </a:p>
          <a:p>
            <a:endParaRPr lang="nl-NL" sz="700" b="1" i="1" dirty="0"/>
          </a:p>
          <a:p>
            <a:r>
              <a:rPr lang="nl-NL" sz="2000" dirty="0"/>
              <a:t>Dosis: </a:t>
            </a:r>
            <a:r>
              <a:rPr lang="nl-NL" sz="2000" b="1" dirty="0"/>
              <a:t>75mg tweemaal daags </a:t>
            </a:r>
            <a:r>
              <a:rPr lang="nl-NL" sz="2000" dirty="0"/>
              <a:t>bij normale nierfunctie</a:t>
            </a:r>
          </a:p>
          <a:p>
            <a:pPr lvl="1"/>
            <a:r>
              <a:rPr lang="nl-NL" sz="1800" dirty="0"/>
              <a:t>75mg eenmaal daags indien eGFR 10-29ml/min</a:t>
            </a:r>
          </a:p>
          <a:p>
            <a:pPr lvl="1"/>
            <a:r>
              <a:rPr lang="nl-NL" sz="1800" dirty="0"/>
              <a:t>75mg als eenmalige dosis indien eGFR &lt;10ml/min (of in geval van dialyse/hemofiltratie)</a:t>
            </a:r>
          </a:p>
          <a:p>
            <a:pPr lvl="1"/>
            <a:r>
              <a:rPr lang="nl-NL" sz="1800" dirty="0"/>
              <a:t>Aanpassen als lichaamsgewicht 40kg (zie protocol)</a:t>
            </a:r>
          </a:p>
          <a:p>
            <a:pPr lvl="1"/>
            <a:r>
              <a:rPr lang="nl-NL" sz="1800" dirty="0"/>
              <a:t>Let op, de aanpassing van de dosis t.b.v de nieren is in RECOVERY anders dan in de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r>
              <a:rPr lang="nl-NL" sz="2000" dirty="0"/>
              <a:t>Er zijn geen significante geneesmiddelinteracties bekend</a:t>
            </a:r>
          </a:p>
          <a:p>
            <a:r>
              <a:rPr lang="nl-NL" sz="2000" dirty="0"/>
              <a:t>De meest voorkomende bijwerkingen zijn hoofdpijn, misselijkheid en overgeven (&lt;10%); ernstige overgevoeligheid is zelden gemeld</a:t>
            </a:r>
          </a:p>
          <a:p>
            <a:endParaRPr lang="nl-NL" sz="2000" i="1" dirty="0"/>
          </a:p>
        </p:txBody>
      </p:sp>
    </p:spTree>
    <p:extLst>
      <p:ext uri="{BB962C8B-B14F-4D97-AF65-F5344CB8AC3E}">
        <p14:creationId xmlns:p14="http://schemas.microsoft.com/office/powerpoint/2010/main" val="193409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D7CD6-A00A-4A42-59B8-F68B687C1DC4}"/>
              </a:ext>
            </a:extLst>
          </p:cNvPr>
          <p:cNvSpPr>
            <a:spLocks noGrp="1"/>
          </p:cNvSpPr>
          <p:nvPr>
            <p:ph type="title"/>
          </p:nvPr>
        </p:nvSpPr>
        <p:spPr>
          <a:xfrm>
            <a:off x="838200" y="17322"/>
            <a:ext cx="10515600" cy="1325563"/>
          </a:xfrm>
        </p:spPr>
        <p:txBody>
          <a:bodyPr>
            <a:normAutofit/>
          </a:bodyPr>
          <a:lstStyle/>
          <a:p>
            <a:r>
              <a:rPr lang="nl-NL" sz="3200" dirty="0"/>
              <a:t>Opmerking over antivirale </a:t>
            </a:r>
            <a:br>
              <a:rPr lang="nl-NL" sz="3200" dirty="0"/>
            </a:br>
            <a:r>
              <a:rPr lang="nl-NL" sz="3200" dirty="0"/>
              <a:t>vergelijkingen bij influenza</a:t>
            </a:r>
          </a:p>
        </p:txBody>
      </p:sp>
      <p:sp>
        <p:nvSpPr>
          <p:cNvPr id="3" name="Tijdelijke aanduiding voor inhoud 2">
            <a:extLst>
              <a:ext uri="{FF2B5EF4-FFF2-40B4-BE49-F238E27FC236}">
                <a16:creationId xmlns:a16="http://schemas.microsoft.com/office/drawing/2014/main" id="{0FB4AA54-F30D-8B9D-03EF-37B9D5747009}"/>
              </a:ext>
            </a:extLst>
          </p:cNvPr>
          <p:cNvSpPr>
            <a:spLocks noGrp="1"/>
          </p:cNvSpPr>
          <p:nvPr>
            <p:ph idx="1"/>
          </p:nvPr>
        </p:nvSpPr>
        <p:spPr>
          <a:xfrm>
            <a:off x="504201" y="1596884"/>
            <a:ext cx="11177899" cy="5129035"/>
          </a:xfrm>
        </p:spPr>
        <p:txBody>
          <a:bodyPr>
            <a:normAutofit fontScale="77500" lnSpcReduction="20000"/>
          </a:bodyPr>
          <a:lstStyle/>
          <a:p>
            <a:r>
              <a:rPr lang="nl-NL" dirty="0"/>
              <a:t>Iedere RECOVERY behandelingsvergelijking is een aparte 1:1 randomisatie tussen relevante behandeling en zorg zonder die behandeling</a:t>
            </a:r>
            <a:endParaRPr lang="en-NL" dirty="0"/>
          </a:p>
          <a:p>
            <a:r>
              <a:rPr lang="nl-NL" dirty="0"/>
              <a:t>Dit betekent dat als de patiënt gerandomiseerd is in </a:t>
            </a:r>
            <a:r>
              <a:rPr lang="nl-NL" i="1" dirty="0"/>
              <a:t>beide</a:t>
            </a:r>
            <a:r>
              <a:rPr lang="nl-NL" dirty="0"/>
              <a:t> antivirale vergelijkingen, hij of zij beide antivirale middelen samen, alleen één antiviraal middel of geen van beide antivirale middelen toegewezen kan krijgen. </a:t>
            </a:r>
          </a:p>
          <a:p>
            <a:endParaRPr lang="en-NL" dirty="0"/>
          </a:p>
          <a:p>
            <a:r>
              <a:rPr lang="nl-NL" dirty="0"/>
              <a:t>Indien het klinische team van mening is dat een antivirale behandeling </a:t>
            </a:r>
            <a:r>
              <a:rPr lang="nl-NL" dirty="0" err="1"/>
              <a:t>absoluutd</a:t>
            </a:r>
            <a:r>
              <a:rPr lang="nl-NL" dirty="0"/>
              <a:t> geïndiceerd is, moet deze behandeling gestart worden zoals binnen de reguliere zorg. </a:t>
            </a:r>
            <a:endParaRPr lang="en-NL" dirty="0"/>
          </a:p>
          <a:p>
            <a:r>
              <a:rPr lang="nl-NL" dirty="0"/>
              <a:t>In dit geval kan de patiënt nog altijd in aanmerking komen voor andere RECOVERY vergelijkingen (bijv. als een patiënt het binnen de reguliere zorg gebruikelijke </a:t>
            </a:r>
            <a:r>
              <a:rPr lang="nl-NL" dirty="0" err="1"/>
              <a:t>oseltamivir</a:t>
            </a:r>
            <a:r>
              <a:rPr lang="nl-NL" dirty="0"/>
              <a:t> krijgt voorgeschreven, kan hij of zij nog altijd deelnemen aan de </a:t>
            </a:r>
            <a:r>
              <a:rPr lang="nl-NL" dirty="0" err="1"/>
              <a:t>baloxavir</a:t>
            </a:r>
            <a:r>
              <a:rPr lang="nl-NL" dirty="0"/>
              <a:t> vergelijking, die nuttige gegevens zal opleveren over antivirale monotherapie versus combinatietherapie). </a:t>
            </a:r>
          </a:p>
          <a:p>
            <a:endParaRPr lang="en-NL" dirty="0"/>
          </a:p>
          <a:p>
            <a:r>
              <a:rPr lang="nl-NL" dirty="0"/>
              <a:t>De beslissing of een antiviraal middel definitief geïndiceerd is, dient te worden genomen </a:t>
            </a:r>
            <a:r>
              <a:rPr lang="nl-NL" i="1" dirty="0"/>
              <a:t>vóór</a:t>
            </a:r>
            <a:r>
              <a:rPr lang="nl-NL" dirty="0"/>
              <a:t> beoordeling van geschiktheid voor onderzoek en mag </a:t>
            </a:r>
            <a:r>
              <a:rPr lang="nl-NL" i="1" dirty="0"/>
              <a:t>niet</a:t>
            </a:r>
            <a:r>
              <a:rPr lang="nl-NL" dirty="0"/>
              <a:t> worden beïnvloed door toewijzing aan het RECOVERY onderzoek (bijv. patiënten mogen niet worden gerandomiseerd in de </a:t>
            </a:r>
            <a:r>
              <a:rPr lang="nl-NL" dirty="0" err="1"/>
              <a:t>baloxavir</a:t>
            </a:r>
            <a:r>
              <a:rPr lang="nl-NL" dirty="0"/>
              <a:t> vergelijking en daarna een NAI krijgen toegediend, omdat ze zijn toegewezen aan reguliere zorg zonder </a:t>
            </a:r>
            <a:r>
              <a:rPr lang="nl-NL" dirty="0" err="1"/>
              <a:t>baloxavir</a:t>
            </a:r>
            <a:r>
              <a:rPr lang="nl-NL" dirty="0"/>
              <a:t>). </a:t>
            </a:r>
            <a:endParaRPr lang="en-NL" dirty="0"/>
          </a:p>
        </p:txBody>
      </p:sp>
    </p:spTree>
    <p:extLst>
      <p:ext uri="{BB962C8B-B14F-4D97-AF65-F5344CB8AC3E}">
        <p14:creationId xmlns:p14="http://schemas.microsoft.com/office/powerpoint/2010/main" val="394952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nl-NL"/>
              <a:t>CORTICOSTEROÏDEN TEGEN INFLUENZA</a:t>
            </a:r>
            <a:endParaRPr lang="nl-NL" dirty="0"/>
          </a:p>
        </p:txBody>
      </p:sp>
    </p:spTree>
    <p:extLst>
      <p:ext uri="{BB962C8B-B14F-4D97-AF65-F5344CB8AC3E}">
        <p14:creationId xmlns:p14="http://schemas.microsoft.com/office/powerpoint/2010/main" val="20444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nl-NL" sz="3200" dirty="0"/>
              <a:t>corticosteroïden tegen influenza</a:t>
            </a:r>
            <a:br/>
            <a:r>
              <a:rPr lang="nl-NL" sz="3200" dirty="0"/>
              <a:t>Achtergrond</a:t>
            </a:r>
          </a:p>
        </p:txBody>
      </p:sp>
      <p:sp>
        <p:nvSpPr>
          <p:cNvPr id="3" name="Content Placeholder 2"/>
          <p:cNvSpPr>
            <a:spLocks noGrp="1"/>
          </p:cNvSpPr>
          <p:nvPr>
            <p:ph idx="1"/>
          </p:nvPr>
        </p:nvSpPr>
        <p:spPr>
          <a:xfrm>
            <a:off x="504202" y="1596885"/>
            <a:ext cx="7702250" cy="4580078"/>
          </a:xfrm>
        </p:spPr>
        <p:txBody>
          <a:bodyPr>
            <a:normAutofit/>
          </a:bodyPr>
          <a:lstStyle/>
          <a:p>
            <a:r>
              <a:rPr lang="nl-NL" sz="2400" dirty="0"/>
              <a:t>Corticosteroïden zijn een standaardbehandeling voor patiënten met COVID-19-pneumonie; bij patiënten die zuurstof krijgen verminderen ze het overlijdensrisico met ~1/5</a:t>
            </a:r>
          </a:p>
          <a:p>
            <a:endParaRPr lang="nl-NL" sz="2400" dirty="0"/>
          </a:p>
          <a:p>
            <a:r>
              <a:rPr lang="nl-NL" sz="2400" dirty="0"/>
              <a:t>Er is in het verleden voorgesteld ze tegen influenza-pneumonie in te zetten, maar ze zijn nooit goed getest op ziekenhuispatiënten</a:t>
            </a:r>
          </a:p>
          <a:p>
            <a:endParaRPr lang="nl-NL" sz="2400" dirty="0"/>
          </a:p>
          <a:p>
            <a:r>
              <a:rPr lang="nl-NL" sz="2400" dirty="0"/>
              <a:t>Het terugdringen van immuun-gemedieerde longschade zou bij ernstige griep de overlevingskans kunnen verbeteren zoals bij COVID-19</a:t>
            </a:r>
          </a:p>
          <a:p>
            <a:endParaRPr lang="nl-NL"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nl-NL" sz="4000" dirty="0"/>
              <a:t>Influenza</a:t>
            </a:r>
            <a:r>
              <a:rPr lang="nl-NL"/>
              <a:t>, </a:t>
            </a:r>
            <a:r>
              <a:rPr lang="nl-NL" sz="4000" dirty="0"/>
              <a:t>achtergrond</a:t>
            </a:r>
            <a:r>
              <a:rPr lang="nl-NL"/>
              <a:t> </a:t>
            </a:r>
            <a:endParaRPr lang="nl-NL" sz="4000" dirty="0"/>
          </a:p>
        </p:txBody>
      </p:sp>
      <p:sp>
        <p:nvSpPr>
          <p:cNvPr id="6" name="Content Placeholder 5"/>
          <p:cNvSpPr>
            <a:spLocks noGrp="1"/>
          </p:cNvSpPr>
          <p:nvPr>
            <p:ph idx="1"/>
          </p:nvPr>
        </p:nvSpPr>
        <p:spPr>
          <a:xfrm>
            <a:off x="169896" y="1473319"/>
            <a:ext cx="8257411" cy="4753862"/>
          </a:xfrm>
        </p:spPr>
        <p:txBody>
          <a:bodyPr>
            <a:noAutofit/>
          </a:bodyPr>
          <a:lstStyle/>
          <a:p>
            <a:r>
              <a:rPr lang="nl-NL" sz="2000" dirty="0"/>
              <a:t>Seizoensgebonden influenza (griep) loopt dodelijk af voor ~400.000 mensen/jaar wereldwijd (waarvan een derde jonger dan 65 jaar)</a:t>
            </a:r>
          </a:p>
          <a:p>
            <a:endParaRPr lang="nl-NL" sz="2000" dirty="0"/>
          </a:p>
          <a:p>
            <a:r>
              <a:rPr lang="nl-NL" sz="2000" dirty="0"/>
              <a:t>Een grieppandemie kan potentieel tientallen miljoenen slachtoffers eisen</a:t>
            </a:r>
          </a:p>
          <a:p>
            <a:endParaRPr lang="nl-NL" sz="2000" dirty="0"/>
          </a:p>
          <a:p>
            <a:r>
              <a:rPr lang="nl-NL" sz="2000" dirty="0"/>
              <a:t>RECOVERY &amp; en andere onderzoeken hebben snel levensreddende behandelingen geïdentificeerd voor COVID-19 dankzij duizenden gerandomiseerde patiënten</a:t>
            </a:r>
          </a:p>
          <a:p>
            <a:endParaRPr lang="nl-NL" sz="2000" dirty="0"/>
          </a:p>
          <a:p>
            <a:r>
              <a:rPr lang="nl-NL" sz="2000" dirty="0"/>
              <a:t>Meerdere andere veelbelovende behandelingen werden als niet werkzaam herkend</a:t>
            </a:r>
          </a:p>
          <a:p>
            <a:pPr marL="0" indent="0">
              <a:buNone/>
            </a:pPr>
            <a:endParaRPr lang="nl-NL" sz="2000" dirty="0"/>
          </a:p>
          <a:p>
            <a:r>
              <a:rPr lang="nl-NL" sz="2000" dirty="0"/>
              <a:t>Anders dan bij COVID-19 ontbreken voor influenza de goede (= gerandomiseerde) studies om de behandeling op te baseren</a:t>
            </a:r>
          </a:p>
          <a:p>
            <a:endParaRPr lang="nl-NL" sz="2000" dirty="0"/>
          </a:p>
          <a:p>
            <a:endParaRPr lang="nl-NL" sz="20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6" y="1596885"/>
            <a:ext cx="7887446" cy="4580078"/>
          </a:xfrm>
        </p:spPr>
        <p:txBody>
          <a:bodyPr>
            <a:normAutofit/>
          </a:bodyPr>
          <a:lstStyle/>
          <a:p>
            <a:r>
              <a:rPr lang="nl-NL" sz="2000" dirty="0"/>
              <a:t>Deelnemers zijn patiënten met influenza-pneumonie</a:t>
            </a:r>
            <a:r>
              <a:rPr lang="nl-NL" sz="2400" dirty="0"/>
              <a:t> </a:t>
            </a:r>
            <a:r>
              <a:rPr lang="nl-NL" sz="2000" b="1" i="1" dirty="0"/>
              <a:t>plus hypoxie</a:t>
            </a:r>
            <a:r>
              <a:rPr lang="nl-NL" sz="2400" dirty="0"/>
              <a:t> </a:t>
            </a:r>
            <a:r>
              <a:rPr lang="nl-NL" sz="2000" dirty="0"/>
              <a:t>(krijgen extra zuurstof of hebben SpO2 &lt;92% met gewone lucht)</a:t>
            </a:r>
          </a:p>
          <a:p>
            <a:r>
              <a:rPr lang="nl-NL" sz="2000" dirty="0"/>
              <a:t>Gecontra-ïndiceerd </a:t>
            </a:r>
            <a:r>
              <a:rPr lang="nl-NL" sz="2000" b="1" dirty="0"/>
              <a:t>als er systemische corticosteroïden voorgeschreven zijn of gaan worden</a:t>
            </a:r>
            <a:r>
              <a:rPr lang="nl-NL" sz="2000" dirty="0"/>
              <a:t>, of bij co-infectie met SARS-CoV-2</a:t>
            </a:r>
          </a:p>
          <a:p>
            <a:endParaRPr lang="nl-NL" sz="2000" dirty="0"/>
          </a:p>
          <a:p>
            <a:r>
              <a:rPr lang="nl-NL" sz="2000" dirty="0"/>
              <a:t>Vrouwen die zwanger zijn of borstvoeding geven mogen deelnemen (maar gebruik prednisolon/hydrocortison i.p.v. dexamethason - zie protocol) </a:t>
            </a:r>
          </a:p>
          <a:p>
            <a:r>
              <a:rPr lang="nl-NL" sz="2000" dirty="0"/>
              <a:t>Patiënten met lever- of nierfalen mogen deelnemen</a:t>
            </a:r>
          </a:p>
          <a:p>
            <a:endParaRPr lang="nl-NL" sz="2000" dirty="0"/>
          </a:p>
          <a:p>
            <a:endParaRPr lang="nl-NL" sz="2000" dirty="0"/>
          </a:p>
          <a:p>
            <a:endParaRPr lang="nl-NL" sz="2000" dirty="0"/>
          </a:p>
          <a:p>
            <a:endParaRPr lang="nl-NL" sz="2000" dirty="0"/>
          </a:p>
          <a:p>
            <a:endParaRPr lang="nl-NL"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477361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r>
              <a:rPr lang="nl-NL" sz="2000" dirty="0"/>
              <a:t>Als een patiënt zo ingedeeld is dat hij alleen normale zorg krijgt, en het wordt daarna nodig om corticosteroïden toe te dienen, dan moet dat gebeuren (hoort alleen te gebeuren vanwege een verandering in zijn klinische toestand)</a:t>
            </a:r>
          </a:p>
          <a:p>
            <a:endParaRPr lang="nl-NL" sz="20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Corticosteroïden tegen influenza</a:t>
            </a:r>
          </a:p>
          <a:p>
            <a:r>
              <a:rPr lang="nl-NL" sz="3200" dirty="0"/>
              <a:t>Toelatingseisen</a:t>
            </a:r>
          </a:p>
        </p:txBody>
      </p:sp>
      <p:sp>
        <p:nvSpPr>
          <p:cNvPr id="4" name="Tekstvak 3">
            <a:extLst>
              <a:ext uri="{FF2B5EF4-FFF2-40B4-BE49-F238E27FC236}">
                <a16:creationId xmlns:a16="http://schemas.microsoft.com/office/drawing/2014/main" id="{939A23D0-6760-87AB-0106-8DE6A8B7C4A5}"/>
              </a:ext>
            </a:extLst>
          </p:cNvPr>
          <p:cNvSpPr txBox="1"/>
          <p:nvPr/>
        </p:nvSpPr>
        <p:spPr>
          <a:xfrm>
            <a:off x="319006" y="6176963"/>
            <a:ext cx="10481074" cy="646331"/>
          </a:xfrm>
          <a:prstGeom prst="rect">
            <a:avLst/>
          </a:prstGeom>
          <a:noFill/>
        </p:spPr>
        <p:txBody>
          <a:bodyPr wrap="square">
            <a:spAutoFit/>
          </a:bodyPr>
          <a:lstStyle/>
          <a:p>
            <a:pPr marL="0" algn="l" rtl="0" eaLnBrk="1" latinLnBrk="0" hangingPunct="1">
              <a:buNone/>
            </a:pPr>
            <a:r>
              <a:rPr lang="nl-NL" sz="1800" b="1" i="0" kern="1200" baseline="0" dirty="0">
                <a:ln>
                  <a:noFill/>
                </a:ln>
                <a:solidFill>
                  <a:srgbClr val="000000"/>
                </a:solidFill>
                <a:effectLst/>
                <a:latin typeface="Calibri" panose="020F0502020204030204" pitchFamily="34" charset="0"/>
                <a:ea typeface="+mn-ea"/>
                <a:cs typeface="+mn-cs"/>
              </a:rPr>
              <a:t>*Behandeling met corticosteroïden voor &gt;24u tijdens de huidige ziekte met een </a:t>
            </a:r>
            <a:r>
              <a:rPr lang="nl-NL" sz="1800" b="1" i="0" kern="1200" baseline="0" dirty="0" err="1">
                <a:ln>
                  <a:noFill/>
                </a:ln>
                <a:solidFill>
                  <a:srgbClr val="000000"/>
                </a:solidFill>
                <a:effectLst/>
                <a:latin typeface="Calibri" panose="020F0502020204030204" pitchFamily="34" charset="0"/>
                <a:ea typeface="+mn-ea"/>
                <a:cs typeface="+mn-cs"/>
              </a:rPr>
              <a:t>glucocorticoïde</a:t>
            </a:r>
            <a:r>
              <a:rPr lang="nl-NL" sz="1800" b="1" i="0" kern="1200" baseline="0" dirty="0">
                <a:ln>
                  <a:noFill/>
                </a:ln>
                <a:solidFill>
                  <a:srgbClr val="000000"/>
                </a:solidFill>
                <a:effectLst/>
                <a:latin typeface="Calibri" panose="020F0502020204030204" pitchFamily="34" charset="0"/>
                <a:ea typeface="+mn-ea"/>
                <a:cs typeface="+mn-cs"/>
              </a:rPr>
              <a:t> equivalent van ≥10 mg </a:t>
            </a:r>
            <a:r>
              <a:rPr lang="nl-NL" sz="1800" b="1" i="0" kern="1200" baseline="0" dirty="0" err="1">
                <a:ln>
                  <a:noFill/>
                </a:ln>
                <a:solidFill>
                  <a:srgbClr val="000000"/>
                </a:solidFill>
                <a:effectLst/>
                <a:latin typeface="Calibri" panose="020F0502020204030204" pitchFamily="34" charset="0"/>
                <a:ea typeface="+mn-ea"/>
                <a:cs typeface="+mn-cs"/>
              </a:rPr>
              <a:t>prednisolon</a:t>
            </a:r>
            <a:r>
              <a:rPr lang="nl-NL" sz="1800" b="1" i="0" kern="1200" baseline="0" dirty="0">
                <a:ln>
                  <a:noFill/>
                </a:ln>
                <a:solidFill>
                  <a:srgbClr val="000000"/>
                </a:solidFill>
                <a:effectLst/>
                <a:latin typeface="Calibri" panose="020F0502020204030204" pitchFamily="34" charset="0"/>
                <a:ea typeface="+mn-ea"/>
                <a:cs typeface="+mn-cs"/>
              </a:rPr>
              <a:t> per dag (of ≥1,5 mg dexamethason of ≥40 mg hydrocortison)</a:t>
            </a:r>
            <a:endParaRPr lang="en-NL" b="1" dirty="0">
              <a:effectLst/>
            </a:endParaRPr>
          </a:p>
        </p:txBody>
      </p:sp>
    </p:spTree>
    <p:extLst>
      <p:ext uri="{BB962C8B-B14F-4D97-AF65-F5344CB8AC3E}">
        <p14:creationId xmlns:p14="http://schemas.microsoft.com/office/powerpoint/2010/main" val="2966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nl-NL" sz="2000" dirty="0"/>
              <a:t>Dexamethason 6mg eenmaal daags, oraal/neussonde of IV </a:t>
            </a:r>
          </a:p>
          <a:p>
            <a:r>
              <a:rPr lang="nl-NL" sz="2000" dirty="0"/>
              <a:t>Behandeling duurt 10 dagen of tot ontslag uit het ziekenhuis als dat eerder is</a:t>
            </a:r>
          </a:p>
          <a:p>
            <a:r>
              <a:rPr lang="nl-NL" sz="2000" dirty="0"/>
              <a:t>Geen monsters voor baseline noch follow-up</a:t>
            </a:r>
          </a:p>
          <a:p>
            <a:pPr marL="0" indent="0">
              <a:buNone/>
            </a:pPr>
            <a:endParaRPr lang="nl-NL" sz="900" dirty="0"/>
          </a:p>
          <a:p>
            <a:r>
              <a:rPr lang="nl-NL" sz="2000" dirty="0"/>
              <a:t>De belangrijkste bijwerkingen van corticosteroïden moeten overwogen en voorzien worden, volgens de normale praktijk, bv.</a:t>
            </a:r>
          </a:p>
          <a:p>
            <a:pPr lvl="1"/>
            <a:r>
              <a:rPr lang="nl-NL" sz="2000" dirty="0"/>
              <a:t>Risico op hyperglycemie (overweeg of extra monitoring nodig is)</a:t>
            </a:r>
          </a:p>
          <a:p>
            <a:pPr lvl="1"/>
            <a:r>
              <a:rPr lang="nl-NL" sz="2000" dirty="0"/>
              <a:t>Schade aan de maagwand (overweeg een maagbeschermer als het risico hoog is)</a:t>
            </a:r>
          </a:p>
          <a:p>
            <a:pPr lvl="1"/>
            <a:r>
              <a:rPr lang="nl-NL" sz="2000" dirty="0"/>
              <a:t>Infectie (i.h.b. in geval van immunosuppressie om andere redenen)</a:t>
            </a:r>
          </a:p>
          <a:p>
            <a:pPr lvl="1"/>
            <a:r>
              <a:rPr lang="nl-NL" sz="2000" dirty="0"/>
              <a:t>Psychiatrische reacties</a:t>
            </a:r>
          </a:p>
          <a:p>
            <a:pPr lvl="1"/>
            <a:r>
              <a:rPr lang="nl-NL" sz="2000" dirty="0"/>
              <a:t>Vocht vasthouden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6" y="5793779"/>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sz="2000" dirty="0"/>
              <a:t>Risico op bijnierschorsinsufficiëntie na plotselinge stopzetting, bv. bij patiënten met significant eerder gebruik van corticosteroïden of andere oorzaken van bijnierschorsinsufficiëntie (overweeg geleidelijk stopzetten volgens de normale praktijk)</a:t>
            </a:r>
          </a:p>
          <a:p>
            <a:pPr lvl="1"/>
            <a:endParaRPr lang="nl-NL"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Corticosteroïden tegen influenza</a:t>
            </a:r>
          </a:p>
          <a:p>
            <a:r>
              <a:rPr lang="nl-NL" sz="3200" dirty="0"/>
              <a:t>Dosering en bijwerkingen</a:t>
            </a:r>
          </a:p>
        </p:txBody>
      </p:sp>
    </p:spTree>
    <p:extLst>
      <p:ext uri="{BB962C8B-B14F-4D97-AF65-F5344CB8AC3E}">
        <p14:creationId xmlns:p14="http://schemas.microsoft.com/office/powerpoint/2010/main" val="17033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nl-NL" sz="2200" dirty="0"/>
              <a:t>Dexamethason is een CYP3A4 substraat, er is dus een risico op verhoogde blootstelling en bijwerkingen bij toediening naast andere sterke CYP3A4-inhibitoren, bv. </a:t>
            </a:r>
          </a:p>
          <a:p>
            <a:pPr lvl="1"/>
            <a:r>
              <a:rPr lang="nl-NL" sz="2200" dirty="0"/>
              <a:t>Claritromycine/erytromycine (</a:t>
            </a:r>
            <a:r>
              <a:rPr lang="nl-NL" sz="2200" u="sng" dirty="0"/>
              <a:t>maar niet azitromycine</a:t>
            </a:r>
            <a:r>
              <a:rPr lang="nl-NL" sz="2200" dirty="0"/>
              <a:t>)</a:t>
            </a:r>
          </a:p>
          <a:p>
            <a:pPr lvl="1"/>
            <a:r>
              <a:rPr lang="nl-NL" sz="2200" dirty="0"/>
              <a:t>Ritonavir/cobicistat</a:t>
            </a:r>
          </a:p>
          <a:p>
            <a:pPr lvl="1"/>
            <a:r>
              <a:rPr lang="nl-NL" sz="2200" dirty="0"/>
              <a:t>Azool-fungiciden </a:t>
            </a:r>
          </a:p>
          <a:p>
            <a:endParaRPr lang="nl-NL"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r>
              <a:rPr lang="nl-NL" sz="2200" dirty="0"/>
              <a:t>Overweeg of een sterke CYP3A4-inhibitor veilig kan worden onderbroken/vervangen; overweeg of extra monitoring op bijwerkingen van steroïden nodig is</a:t>
            </a:r>
          </a:p>
          <a:p>
            <a:endParaRPr lang="nl-NL" sz="2200" dirty="0"/>
          </a:p>
          <a:p>
            <a:r>
              <a:rPr lang="nl-NL" sz="2200" dirty="0"/>
              <a:t>Is de sterke CYP3A4-inhibitor niet te vermijden, dan kan het ongewenst zijn om de patiënt in de corticosteroïden-vergelijking op te nemen, maar het protocol verbiedt dit niet, want de behandeling hoort gebaseerd te worden op de beoordeling van de individuele risico's/voordelen</a:t>
            </a:r>
          </a:p>
          <a:p>
            <a:endParaRPr lang="nl-NL" sz="2400" dirty="0"/>
          </a:p>
          <a:p>
            <a:endParaRPr lang="nl-NL" sz="2400" dirty="0"/>
          </a:p>
        </p:txBody>
      </p:sp>
      <p:sp>
        <p:nvSpPr>
          <p:cNvPr id="6" name="Title 1"/>
          <p:cNvSpPr>
            <a:spLocks noGrp="1"/>
          </p:cNvSpPr>
          <p:nvPr>
            <p:ph type="title"/>
          </p:nvPr>
        </p:nvSpPr>
        <p:spPr>
          <a:xfrm>
            <a:off x="572343" y="0"/>
            <a:ext cx="7565967" cy="1325563"/>
          </a:xfrm>
        </p:spPr>
        <p:txBody>
          <a:bodyPr>
            <a:normAutofit/>
          </a:bodyPr>
          <a:lstStyle/>
          <a:p>
            <a:r>
              <a:rPr lang="nl-NL" sz="3200" dirty="0"/>
              <a:t>Corticosteroïden tegen influenza</a:t>
            </a:r>
            <a:br/>
            <a:r>
              <a:rPr lang="nl-NL" sz="3200" dirty="0"/>
              <a:t>Potentiële interacties</a:t>
            </a:r>
          </a:p>
        </p:txBody>
      </p:sp>
    </p:spTree>
    <p:extLst>
      <p:ext uri="{BB962C8B-B14F-4D97-AF65-F5344CB8AC3E}">
        <p14:creationId xmlns:p14="http://schemas.microsoft.com/office/powerpoint/2010/main" val="16394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nl-NL" sz="3200" dirty="0"/>
              <a:t>Samenvatting - Influenzabehandelingen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nl-NL" sz="2400" dirty="0"/>
              <a:t>Influenza eist honderden duizenden doden per jaar, en een influenza pandemie kan nog honderdmaal erger zijn</a:t>
            </a:r>
          </a:p>
          <a:p>
            <a:pPr marL="0" indent="0">
              <a:buNone/>
            </a:pPr>
            <a:endParaRPr lang="nl-NL" sz="2400" dirty="0"/>
          </a:p>
          <a:p>
            <a:r>
              <a:rPr lang="nl-NL" sz="2400" dirty="0"/>
              <a:t>Anders dan voor COVID-19 zijn er goede gerandomiseerde studies van veelbelovende griepbehandelingen bij ziekenhuispatiënten</a:t>
            </a:r>
          </a:p>
          <a:p>
            <a:endParaRPr lang="nl-NL" sz="2400" dirty="0"/>
          </a:p>
          <a:p>
            <a:r>
              <a:rPr lang="nl-NL" sz="2400" dirty="0"/>
              <a:t>Dank voor uw medewerking aan het verbeteren van de behandeling van griep!</a:t>
            </a:r>
          </a:p>
        </p:txBody>
      </p:sp>
    </p:spTree>
    <p:extLst>
      <p:ext uri="{BB962C8B-B14F-4D97-AF65-F5344CB8AC3E}">
        <p14:creationId xmlns:p14="http://schemas.microsoft.com/office/powerpoint/2010/main" val="16057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22037" y="4210052"/>
            <a:ext cx="2316390" cy="392662"/>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l-NL" sz="2000" b="1" dirty="0"/>
              <a:t>OPGENOMEN PATIËNTEN MET PNEUMONIE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b="1" dirty="0"/>
              <a:t>ANALYSE</a:t>
            </a:r>
            <a:endParaRPr lang="nl-NL" sz="2400" b="1" dirty="0"/>
          </a:p>
        </p:txBody>
      </p:sp>
      <p:sp>
        <p:nvSpPr>
          <p:cNvPr id="77" name="Left-Right Arrow 76"/>
          <p:cNvSpPr/>
          <p:nvPr/>
        </p:nvSpPr>
        <p:spPr>
          <a:xfrm rot="1152713" flipV="1">
            <a:off x="5960632" y="4157901"/>
            <a:ext cx="2325467" cy="429172"/>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dirty="0"/>
              <a:t>R</a:t>
            </a:r>
            <a:endParaRPr lang="nl-NL"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Dexamethason</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corticosteroïden</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nl-NL" sz="1600" b="1" i="1" dirty="0"/>
                <a:t>of</a:t>
              </a:r>
              <a:endParaRPr lang="nl-NL"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nl-NL" sz="1200" b="1" dirty="0"/>
                <a:t>Influenza corticosteroïdenvergelijking (patiënten met hypoxie)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nl-NL" sz="1600" b="1" i="1" dirty="0"/>
                <a:t>of</a:t>
              </a:r>
              <a:endParaRPr lang="nl-NL"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nl-NL" sz="1600" b="1" dirty="0"/>
                <a:t>Baloxavir vergelijking</a:t>
              </a:r>
            </a:p>
            <a:p>
              <a:r>
                <a:rPr lang="nl-NL" sz="1600" b="1" dirty="0"/>
                <a:t>MOMENTEEL NIET OPEN IN DE EU</a:t>
              </a:r>
              <a:endParaRPr lang="nl-NL"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nl-NL" sz="1600" b="1" i="1" dirty="0"/>
                <a:t>of</a:t>
              </a:r>
              <a:endParaRPr lang="nl-NL"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nl-NL" sz="1600" b="1" dirty="0"/>
                <a:t>Oseltamivir vergelijking</a:t>
              </a:r>
              <a:endParaRPr lang="nl-NL"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nl-NL" b="1" dirty="0"/>
              <a:t>Patiënten met aangetoonde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69" name="TextBox 68">
            <a:extLst>
              <a:ext uri="{FF2B5EF4-FFF2-40B4-BE49-F238E27FC236}">
                <a16:creationId xmlns:a16="http://schemas.microsoft.com/office/drawing/2014/main" id="{AD82BCED-226B-0448-B8FC-891B5F6E3209}"/>
              </a:ext>
            </a:extLst>
          </p:cNvPr>
          <p:cNvSpPr txBox="1"/>
          <p:nvPr/>
        </p:nvSpPr>
        <p:spPr>
          <a:xfrm>
            <a:off x="4496065" y="2767104"/>
            <a:ext cx="3404705" cy="584775"/>
          </a:xfrm>
          <a:prstGeom prst="rect">
            <a:avLst/>
          </a:prstGeom>
          <a:noFill/>
        </p:spPr>
        <p:txBody>
          <a:bodyPr wrap="square" rtlCol="0">
            <a:spAutoFit/>
          </a:bodyPr>
          <a:lstStyle/>
          <a:p>
            <a:pPr algn="ctr"/>
            <a:r>
              <a:rPr lang="nl-NL" sz="1600" b="1" dirty="0"/>
              <a:t>Patiënten met CAP (geen vermoeden van SARS-CoV-2/influenza/PCP/TB)</a:t>
            </a:r>
          </a:p>
        </p:txBody>
      </p:sp>
      <p:grpSp>
        <p:nvGrpSpPr>
          <p:cNvPr id="7" name="Group 6"/>
          <p:cNvGrpSpPr/>
          <p:nvPr/>
        </p:nvGrpSpPr>
        <p:grpSpPr>
          <a:xfrm>
            <a:off x="457760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Dexamethason</a:t>
                </a:r>
                <a:endParaRPr lang="nl-NL"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corticosteroïden</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nl-NL" sz="1600" b="1" i="1" dirty="0"/>
                  <a:t>of</a:t>
                </a:r>
                <a:endParaRPr lang="nl-NL"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nl-NL" sz="1400" b="1" dirty="0"/>
                  <a:t>Community-acquired pneumonie (CAP) corticosteroïdenvergelijking</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nl-NL" sz="1400" b="1" dirty="0"/>
              <a:t>Baseline-metingen verzameld, geschiktheid vastgesteld</a:t>
            </a:r>
          </a:p>
          <a:p>
            <a:r>
              <a:rPr lang="nl-NL" sz="1400" b="1" dirty="0"/>
              <a:t>1:1 randomisatie in elk van de passende vergelijkingen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nl-NL" sz="1400" b="1" dirty="0"/>
              <a:t>Uitkomst na 28 dagen en na 6 maanden</a:t>
            </a:r>
          </a:p>
          <a:p>
            <a:pPr marL="285750" indent="-285750">
              <a:buFont typeface="Arial" panose="020B0604020202020204" pitchFamily="34" charset="0"/>
              <a:buChar char="•"/>
            </a:pPr>
            <a:r>
              <a:rPr lang="nl-NL" sz="1300" b="1" dirty="0"/>
              <a:t>Mortaliteit</a:t>
            </a:r>
          </a:p>
          <a:p>
            <a:pPr marL="285750" indent="-285750">
              <a:buFont typeface="Arial" panose="020B0604020202020204" pitchFamily="34" charset="0"/>
              <a:buChar char="•"/>
            </a:pPr>
            <a:r>
              <a:rPr lang="nl-NL" sz="1300" b="1" dirty="0"/>
              <a:t>Tijdsduur tot levend verlaten van het ziekenhuis</a:t>
            </a:r>
          </a:p>
          <a:p>
            <a:pPr marL="285750" indent="-285750">
              <a:buFont typeface="Arial" panose="020B0604020202020204" pitchFamily="34" charset="0"/>
              <a:buChar char="•"/>
            </a:pPr>
            <a:r>
              <a:rPr lang="nl-NL" sz="1300" b="1" dirty="0"/>
              <a:t>Verloop naar beademing of overlijden</a:t>
            </a:r>
          </a:p>
        </p:txBody>
      </p:sp>
      <p:sp>
        <p:nvSpPr>
          <p:cNvPr id="58" name="Rounded Rectangle 57">
            <a:extLst>
              <a:ext uri="{FF2B5EF4-FFF2-40B4-BE49-F238E27FC236}">
                <a16:creationId xmlns:a16="http://schemas.microsoft.com/office/drawing/2014/main" id="{38B586F1-F3FA-8C47-9702-A236829F5589}"/>
              </a:ext>
            </a:extLst>
          </p:cNvPr>
          <p:cNvSpPr/>
          <p:nvPr/>
        </p:nvSpPr>
        <p:spPr>
          <a:xfrm>
            <a:off x="444987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Opzet van RECOVERY: </a:t>
            </a:r>
          </a:p>
          <a:p>
            <a:r>
              <a:rPr lang="nl-NL" sz="3200" dirty="0"/>
              <a:t>EU influenzavergelijkingen</a:t>
            </a:r>
          </a:p>
        </p:txBody>
      </p:sp>
    </p:spTree>
    <p:extLst>
      <p:ext uri="{BB962C8B-B14F-4D97-AF65-F5344CB8AC3E}">
        <p14:creationId xmlns:p14="http://schemas.microsoft.com/office/powerpoint/2010/main" val="30816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nl-NL" sz="3600" dirty="0"/>
              <a:t>Toelatingseisen voor RECOVERY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nl-NL" sz="2000" dirty="0"/>
              <a:t>Ziekenhuispatiënten van 18 jaar of ouder</a:t>
            </a:r>
            <a:endParaRPr lang="nl-NL" sz="700" dirty="0"/>
          </a:p>
          <a:p>
            <a:pPr marL="514350" indent="-514350">
              <a:spcBef>
                <a:spcPts val="1800"/>
              </a:spcBef>
              <a:buFont typeface="+mj-lt"/>
              <a:buAutoNum type="arabicPeriod"/>
            </a:pPr>
            <a:r>
              <a:rPr lang="nl-NL" sz="2000" dirty="0"/>
              <a:t>Longontsteking, bv.</a:t>
            </a:r>
          </a:p>
          <a:p>
            <a:pPr marL="914400" lvl="1" indent="-457200">
              <a:buFont typeface="+mj-lt"/>
              <a:buAutoNum type="alphaLcPeriod"/>
            </a:pPr>
            <a:r>
              <a:rPr lang="nl-NL" sz="1800" dirty="0"/>
              <a:t>Typische symptomen van een nieuwe infectie van de luchtwegen (hoest, kortademigheid, koorts, enz.); en</a:t>
            </a:r>
          </a:p>
          <a:p>
            <a:pPr marL="914400" lvl="1" indent="-457200">
              <a:buFont typeface="+mj-lt"/>
              <a:buAutoNum type="alphaLcPeriod"/>
            </a:pPr>
            <a:r>
              <a:rPr lang="nl-NL" sz="1800" dirty="0"/>
              <a:t>Objectief aangetoonde acute longaandoening (door bv. verandering in X-ray/CT/echo, hypoxie, lichamelijk onderzoek); en</a:t>
            </a:r>
          </a:p>
          <a:p>
            <a:pPr marL="914400" lvl="1" indent="-457200">
              <a:buFont typeface="+mj-lt"/>
              <a:buAutoNum type="alphaLcPeriod"/>
            </a:pPr>
            <a:r>
              <a:rPr lang="nl-NL" sz="1800" dirty="0"/>
              <a:t>Andere oorzaken onwaarschijnlijk of uitgesloten (bv. hartfalen)</a:t>
            </a:r>
          </a:p>
          <a:p>
            <a:pPr marL="457200" lvl="1" indent="0">
              <a:buNone/>
            </a:pPr>
            <a:r>
              <a:rPr lang="nl-NL" sz="1800" i="1" dirty="0"/>
              <a:t>Het gaat echter om een klinische diagnose, gesteld door de behandelend arts (deze criteria zijn een richtlijn)</a:t>
            </a:r>
          </a:p>
          <a:p>
            <a:pPr marL="457200" lvl="1" indent="0">
              <a:buNone/>
            </a:pPr>
            <a:r>
              <a:rPr lang="nl-NL" sz="1600" b="1" dirty="0"/>
              <a:t>Let op, behandeling van secundaire bacteriële infectie is geen exclusiecriterium indien de arts vermoedt dat influenza bijdraagt aan de longaandoening</a:t>
            </a:r>
            <a:endParaRPr lang="nl-NL" sz="1600" i="1" dirty="0"/>
          </a:p>
          <a:p>
            <a:pPr marL="514350" indent="-514350">
              <a:spcBef>
                <a:spcPts val="1800"/>
              </a:spcBef>
              <a:buFont typeface="+mj-lt"/>
              <a:buAutoNum type="arabicPeriod"/>
            </a:pPr>
            <a:r>
              <a:rPr lang="nl-NL" sz="2000" dirty="0"/>
              <a:t>Een van de volgende diagnoses:</a:t>
            </a:r>
            <a:endParaRPr lang="nl-NL" sz="1800" dirty="0">
              <a:solidFill>
                <a:schemeClr val="bg1">
                  <a:lumMod val="75000"/>
                </a:schemeClr>
              </a:solidFill>
            </a:endParaRPr>
          </a:p>
          <a:p>
            <a:pPr marL="914400" lvl="1" indent="-457200">
              <a:buFont typeface="+mj-lt"/>
              <a:buAutoNum type="alphaLcPeriod"/>
            </a:pPr>
            <a:r>
              <a:rPr lang="nl-NL" sz="1800" b="1" dirty="0"/>
              <a:t>Aangetoonde infectie door influenza A of B  </a:t>
            </a:r>
          </a:p>
          <a:p>
            <a:pPr marL="914400" lvl="1" indent="-457200">
              <a:buFont typeface="+mj-lt"/>
              <a:buAutoNum type="alphaLcPeriod"/>
            </a:pPr>
            <a:r>
              <a:rPr lang="nl-NL" sz="1800" dirty="0">
                <a:solidFill>
                  <a:schemeClr val="bg1">
                    <a:lumMod val="75000"/>
                  </a:schemeClr>
                </a:solidFill>
              </a:rPr>
              <a:t>Community-acquired pneumonie met geplande antibiotica kuur (geen vermoeden van COVID-19/influenza/PCP/TB)</a:t>
            </a:r>
            <a:endParaRPr lang="nl-NL" sz="700" dirty="0">
              <a:solidFill>
                <a:schemeClr val="bg1">
                  <a:lumMod val="75000"/>
                </a:schemeClr>
              </a:solidFill>
            </a:endParaRPr>
          </a:p>
          <a:p>
            <a:pPr marL="457200" indent="-457200">
              <a:spcBef>
                <a:spcPts val="1800"/>
              </a:spcBef>
              <a:buFont typeface="+mj-lt"/>
              <a:buAutoNum type="arabicPeriod"/>
            </a:pPr>
            <a:r>
              <a:rPr lang="nl-NL" sz="2000" dirty="0"/>
              <a:t>Geen voorgeschiedenis waardoor deelname riskant kan zijn voor de patiënt</a:t>
            </a:r>
            <a:endParaRPr lang="nl-NL" sz="700" dirty="0"/>
          </a:p>
          <a:p>
            <a:pPr marL="457200" indent="-457200">
              <a:spcBef>
                <a:spcPts val="1800"/>
              </a:spcBef>
              <a:buFont typeface="+mj-lt"/>
              <a:buAutoNum type="arabicPeriod"/>
            </a:pPr>
            <a:r>
              <a:rPr lang="nl-NL" sz="2000" dirty="0"/>
              <a:t>De behandelend arts is van mening dat geen van de behandelingen binnen het onderzoek specifiek geïndiceerd of gecontra-ïndiceerd is</a:t>
            </a:r>
          </a:p>
        </p:txBody>
      </p:sp>
    </p:spTree>
    <p:extLst>
      <p:ext uri="{BB962C8B-B14F-4D97-AF65-F5344CB8AC3E}">
        <p14:creationId xmlns:p14="http://schemas.microsoft.com/office/powerpoint/2010/main" val="27020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nl-NL" dirty="0"/>
              <a:t>BALOXAVIR MARBOXIL (XOFLUZA)</a:t>
            </a:r>
            <a:endParaRPr lang="en-NL" dirty="0">
              <a:effectLst/>
            </a:endParaRPr>
          </a:p>
        </p:txBody>
      </p:sp>
    </p:spTree>
    <p:extLst>
      <p:ext uri="{BB962C8B-B14F-4D97-AF65-F5344CB8AC3E}">
        <p14:creationId xmlns:p14="http://schemas.microsoft.com/office/powerpoint/2010/main" val="208162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DDAA2-14D4-BD18-72E6-1027E6610D40}"/>
              </a:ext>
            </a:extLst>
          </p:cNvPr>
          <p:cNvSpPr>
            <a:spLocks noGrp="1"/>
          </p:cNvSpPr>
          <p:nvPr>
            <p:ph type="title"/>
          </p:nvPr>
        </p:nvSpPr>
        <p:spPr>
          <a:xfrm>
            <a:off x="838200" y="27482"/>
            <a:ext cx="10515600" cy="1325563"/>
          </a:xfrm>
        </p:spPr>
        <p:txBody>
          <a:bodyPr>
            <a:normAutofit/>
          </a:bodyPr>
          <a:lstStyle/>
          <a:p>
            <a:r>
              <a:rPr lang="nl-NL" sz="3200" dirty="0" err="1"/>
              <a:t>Baloxavir</a:t>
            </a:r>
            <a:br>
              <a:rPr lang="nl-NL" sz="3200" dirty="0"/>
            </a:br>
            <a:r>
              <a:rPr lang="nl-NL" sz="3200" dirty="0"/>
              <a:t>Achtergrond</a:t>
            </a:r>
          </a:p>
        </p:txBody>
      </p:sp>
      <p:sp>
        <p:nvSpPr>
          <p:cNvPr id="3" name="Tijdelijke aanduiding voor inhoud 2">
            <a:extLst>
              <a:ext uri="{FF2B5EF4-FFF2-40B4-BE49-F238E27FC236}">
                <a16:creationId xmlns:a16="http://schemas.microsoft.com/office/drawing/2014/main" id="{25F5AD63-A55E-F278-0B61-AC0C16C42E28}"/>
              </a:ext>
            </a:extLst>
          </p:cNvPr>
          <p:cNvSpPr>
            <a:spLocks noGrp="1"/>
          </p:cNvSpPr>
          <p:nvPr>
            <p:ph idx="1"/>
          </p:nvPr>
        </p:nvSpPr>
        <p:spPr/>
        <p:txBody>
          <a:bodyPr>
            <a:normAutofit fontScale="92500" lnSpcReduction="10000"/>
          </a:bodyPr>
          <a:lstStyle/>
          <a:p>
            <a:r>
              <a:rPr lang="nl-NL" sz="2400" dirty="0" err="1"/>
              <a:t>Baloxavir</a:t>
            </a:r>
            <a:r>
              <a:rPr lang="nl-NL" sz="2400" dirty="0"/>
              <a:t> </a:t>
            </a:r>
            <a:r>
              <a:rPr lang="nl-NL" sz="2400" dirty="0" err="1"/>
              <a:t>marboxil</a:t>
            </a:r>
            <a:r>
              <a:rPr lang="nl-NL" sz="2400" dirty="0"/>
              <a:t> (‘</a:t>
            </a:r>
            <a:r>
              <a:rPr lang="nl-NL" sz="2400" dirty="0" err="1"/>
              <a:t>baloxavir</a:t>
            </a:r>
            <a:r>
              <a:rPr lang="nl-NL" sz="2400" dirty="0"/>
              <a:t>’) is een relatief nieuw antiviraal medicijn tegen influenza dat momenteel is goedgekeurd voor gebruik in de VS, Japan, Australië, de EU en het VK voor de behandeling van ongecompliceerde influenza en het voorkomen van influenza na blootstelling </a:t>
            </a:r>
          </a:p>
          <a:p>
            <a:endParaRPr lang="en-NL" sz="2400" dirty="0"/>
          </a:p>
          <a:p>
            <a:r>
              <a:rPr lang="nl-NL" sz="2400" dirty="0"/>
              <a:t>Het is een cap-afhankelijke </a:t>
            </a:r>
            <a:r>
              <a:rPr lang="nl-NL" sz="2400" dirty="0" err="1"/>
              <a:t>endonucleaseremmer</a:t>
            </a:r>
            <a:r>
              <a:rPr lang="nl-NL" sz="2400" dirty="0"/>
              <a:t> (CEN). CEN steelt het uiteinde van de gastheer mRNA om het kopiëren van het viraal genoom mogelijk te maken. </a:t>
            </a:r>
            <a:r>
              <a:rPr lang="nl-NL" sz="2400" dirty="0" err="1"/>
              <a:t>Baloxavir</a:t>
            </a:r>
            <a:r>
              <a:rPr lang="nl-NL" sz="2400" dirty="0"/>
              <a:t> verstoort dus de virale replicatie</a:t>
            </a:r>
          </a:p>
          <a:p>
            <a:endParaRPr lang="en-NL" sz="2400" dirty="0"/>
          </a:p>
          <a:p>
            <a:r>
              <a:rPr lang="nl-NL" sz="2400" dirty="0"/>
              <a:t>Het vermindert de hoeveelheid virus in het bloed sneller dan </a:t>
            </a:r>
            <a:r>
              <a:rPr lang="nl-NL" sz="2400" dirty="0" err="1"/>
              <a:t>neuraminidaseremmers</a:t>
            </a:r>
            <a:r>
              <a:rPr lang="nl-NL" sz="2400" dirty="0"/>
              <a:t> (</a:t>
            </a:r>
            <a:r>
              <a:rPr lang="nl-NL" sz="2400" dirty="0" err="1"/>
              <a:t>NAIs</a:t>
            </a:r>
            <a:r>
              <a:rPr lang="nl-NL" sz="2400" dirty="0"/>
              <a:t>), maar tijdens de behandeling kunnen resistentiemutaties vaker optreden</a:t>
            </a:r>
          </a:p>
          <a:p>
            <a:endParaRPr lang="en-NL" sz="2400" dirty="0"/>
          </a:p>
          <a:p>
            <a:r>
              <a:rPr lang="nl-NL" sz="2400" dirty="0"/>
              <a:t>Omdat het werkingsmechanisme onafhankelijk is van </a:t>
            </a:r>
            <a:r>
              <a:rPr lang="nl-NL" sz="2400" dirty="0" err="1"/>
              <a:t>NAIs</a:t>
            </a:r>
            <a:r>
              <a:rPr lang="nl-NL" sz="2400" dirty="0"/>
              <a:t> kan het geneesmiddel een additief effect hebben</a:t>
            </a:r>
            <a:endParaRPr lang="en-NL" sz="2400" dirty="0"/>
          </a:p>
          <a:p>
            <a:endParaRPr lang="nl-NL" dirty="0"/>
          </a:p>
        </p:txBody>
      </p:sp>
    </p:spTree>
    <p:extLst>
      <p:ext uri="{BB962C8B-B14F-4D97-AF65-F5344CB8AC3E}">
        <p14:creationId xmlns:p14="http://schemas.microsoft.com/office/powerpoint/2010/main" val="20807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AF843-B647-44A5-3DF7-D33D927644D7}"/>
              </a:ext>
            </a:extLst>
          </p:cNvPr>
          <p:cNvSpPr>
            <a:spLocks noGrp="1"/>
          </p:cNvSpPr>
          <p:nvPr>
            <p:ph type="title"/>
          </p:nvPr>
        </p:nvSpPr>
        <p:spPr>
          <a:xfrm>
            <a:off x="838200" y="17322"/>
            <a:ext cx="10515600" cy="1325563"/>
          </a:xfrm>
        </p:spPr>
        <p:txBody>
          <a:bodyPr>
            <a:normAutofit/>
          </a:bodyPr>
          <a:lstStyle/>
          <a:p>
            <a:r>
              <a:rPr lang="nl-NL" sz="3200" dirty="0" err="1"/>
              <a:t>Baloxavir</a:t>
            </a:r>
            <a:br>
              <a:rPr lang="nl-NL" sz="3200" dirty="0"/>
            </a:br>
            <a:r>
              <a:rPr lang="nl-NL" sz="3200" dirty="0"/>
              <a:t>Achtergrond</a:t>
            </a:r>
          </a:p>
        </p:txBody>
      </p:sp>
      <p:sp>
        <p:nvSpPr>
          <p:cNvPr id="3" name="Tijdelijke aanduiding voor inhoud 2">
            <a:extLst>
              <a:ext uri="{FF2B5EF4-FFF2-40B4-BE49-F238E27FC236}">
                <a16:creationId xmlns:a16="http://schemas.microsoft.com/office/drawing/2014/main" id="{772031AB-6898-A7BA-EE0E-307BF14B1F20}"/>
              </a:ext>
            </a:extLst>
          </p:cNvPr>
          <p:cNvSpPr>
            <a:spLocks noGrp="1"/>
          </p:cNvSpPr>
          <p:nvPr>
            <p:ph idx="1"/>
          </p:nvPr>
        </p:nvSpPr>
        <p:spPr/>
        <p:txBody>
          <a:bodyPr/>
          <a:lstStyle/>
          <a:p>
            <a:r>
              <a:rPr lang="nl-NL" sz="2200" dirty="0"/>
              <a:t>Zowel </a:t>
            </a:r>
            <a:r>
              <a:rPr lang="nl-NL" sz="2200" dirty="0" err="1"/>
              <a:t>baloxavir</a:t>
            </a:r>
            <a:r>
              <a:rPr lang="nl-NL" sz="2200" dirty="0"/>
              <a:t> als </a:t>
            </a:r>
            <a:r>
              <a:rPr lang="nl-NL" sz="2200" dirty="0" err="1"/>
              <a:t>oseltamivir</a:t>
            </a:r>
            <a:r>
              <a:rPr lang="nl-NL" sz="2200" dirty="0"/>
              <a:t> hebben aangetoond de duur van symptomen van ongecompliceerde influenza te verkorten met ~1 dag, indien opgestart binnen 48 uur na het optreden van symptomen</a:t>
            </a:r>
            <a:endParaRPr lang="en-NL" sz="2200" dirty="0"/>
          </a:p>
          <a:p>
            <a:r>
              <a:rPr lang="nl-NL" sz="2200" dirty="0"/>
              <a:t>Geen van beide zijn op goed getest in gerandomiseerde onderzoeken bij ziekenhuispatiënten of bij patiënten met langdurige symptomen.</a:t>
            </a:r>
            <a:endParaRPr lang="en-NL" sz="2200" dirty="0"/>
          </a:p>
          <a:p>
            <a:endParaRPr lang="nl-NL" dirty="0"/>
          </a:p>
        </p:txBody>
      </p:sp>
      <p:grpSp>
        <p:nvGrpSpPr>
          <p:cNvPr id="4" name="Group 3">
            <a:extLst>
              <a:ext uri="{FF2B5EF4-FFF2-40B4-BE49-F238E27FC236}">
                <a16:creationId xmlns:a16="http://schemas.microsoft.com/office/drawing/2014/main" id="{727F3E9C-3B8E-4514-8D88-D94774B180AF}"/>
              </a:ext>
            </a:extLst>
          </p:cNvPr>
          <p:cNvGrpSpPr>
            <a:grpSpLocks noChangeAspect="1"/>
          </p:cNvGrpSpPr>
          <p:nvPr/>
        </p:nvGrpSpPr>
        <p:grpSpPr>
          <a:xfrm>
            <a:off x="271934" y="3429514"/>
            <a:ext cx="8722051" cy="3428486"/>
            <a:chOff x="914400" y="2310504"/>
            <a:chExt cx="8735786" cy="3433885"/>
          </a:xfrm>
        </p:grpSpPr>
        <p:grpSp>
          <p:nvGrpSpPr>
            <p:cNvPr id="5"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prstClr val="black"/>
                    </a:solidFill>
                    <a:uLnTx/>
                    <a:uFillTx/>
                    <a:latin typeface="Calibri" panose="020F0502020204030204"/>
                    <a:ea typeface="+mn-ea"/>
                    <a:cs typeface="+mn-cs"/>
                  </a:rPr>
                  <a:t>Tijd sinds start behandeling (u)</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noProof="0">
                  <a:ln>
                    <a:noFill/>
                  </a:ln>
                  <a:solidFill>
                    <a:prstClr val="black"/>
                  </a:solidFill>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noProof="0">
                  <a:ln>
                    <a:noFill/>
                  </a:ln>
                  <a:solidFill>
                    <a:prstClr val="black"/>
                  </a:solidFill>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cap="none" normalizeH="0" baseline="0" noProof="0">
                  <a:ln>
                    <a:noFill/>
                  </a:ln>
                  <a:solidFill>
                    <a:prstClr val="black"/>
                  </a:solidFill>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prstClr val="black"/>
                  </a:solidFill>
                  <a:uLnTx/>
                  <a:uFillTx/>
                  <a:latin typeface="Calibri" panose="020F0502020204030204"/>
                  <a:ea typeface="+mn-ea"/>
                  <a:cs typeface="+mn-cs"/>
                </a:rPr>
                <a:t>% met geen symptoomverlichting</a:t>
              </a:r>
            </a:p>
          </p:txBody>
        </p:sp>
      </p:grpSp>
      <p:sp>
        <p:nvSpPr>
          <p:cNvPr id="13" name="TextBox 13">
            <a:extLst>
              <a:ext uri="{FF2B5EF4-FFF2-40B4-BE49-F238E27FC236}">
                <a16:creationId xmlns:a16="http://schemas.microsoft.com/office/drawing/2014/main" id="{B437CF65-D123-42EB-B77D-67AF1E1187B8}"/>
              </a:ext>
            </a:extLst>
          </p:cNvPr>
          <p:cNvSpPr txBox="1"/>
          <p:nvPr/>
        </p:nvSpPr>
        <p:spPr>
          <a:xfrm>
            <a:off x="2493219" y="3371483"/>
            <a:ext cx="72055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cap="none" normalizeH="0" baseline="0" noProof="0">
                <a:ln>
                  <a:noFill/>
                </a:ln>
                <a:solidFill>
                  <a:prstClr val="black"/>
                </a:solidFill>
                <a:uLnTx/>
                <a:uFillTx/>
                <a:latin typeface="Calibri" panose="020F0502020204030204"/>
                <a:ea typeface="+mn-ea"/>
                <a:cs typeface="+mn-cs"/>
              </a:rPr>
              <a:t>Effect of antivirals on influenza symptoms in uncomplicated infection (outpatients)</a:t>
            </a:r>
          </a:p>
        </p:txBody>
      </p:sp>
      <p:sp>
        <p:nvSpPr>
          <p:cNvPr id="14" name="TextBox 12">
            <a:extLst>
              <a:ext uri="{FF2B5EF4-FFF2-40B4-BE49-F238E27FC236}">
                <a16:creationId xmlns:a16="http://schemas.microsoft.com/office/drawing/2014/main" id="{ADC754C0-F070-4D10-A39A-31C4D0AA21B5}"/>
              </a:ext>
            </a:extLst>
          </p:cNvPr>
          <p:cNvSpPr txBox="1"/>
          <p:nvPr/>
        </p:nvSpPr>
        <p:spPr>
          <a:xfrm>
            <a:off x="9230567" y="6328025"/>
            <a:ext cx="32203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nl-NL" sz="1200" b="0" i="0" u="none" strike="noStrike" cap="none" normalizeH="0" baseline="0" noProof="0" dirty="0" err="1">
                <a:ln>
                  <a:noFill/>
                </a:ln>
                <a:solidFill>
                  <a:prstClr val="black"/>
                </a:solidFill>
                <a:uLnTx/>
                <a:uFillTx/>
                <a:latin typeface="Calibri" panose="020F0502020204030204"/>
                <a:ea typeface="+mn-ea"/>
                <a:cs typeface="+mn-cs"/>
              </a:rPr>
              <a:t>Ison</a:t>
            </a:r>
            <a:r>
              <a:rPr kumimoji="0" lang="nl-NL" sz="1200" b="0" i="0" u="none" strike="noStrike" cap="none" normalizeH="0" baseline="0" noProof="0" dirty="0">
                <a:ln>
                  <a:noFill/>
                </a:ln>
                <a:solidFill>
                  <a:prstClr val="black"/>
                </a:solidFill>
                <a:uLnTx/>
                <a:uFillTx/>
                <a:latin typeface="Calibri" panose="020F0502020204030204"/>
                <a:ea typeface="+mn-ea"/>
                <a:cs typeface="+mn-cs"/>
              </a:rPr>
              <a:t> MG et al. Lancet Infect Dis. 2020 Oct;20(10):1204-1214. PMID32526195</a:t>
            </a:r>
          </a:p>
        </p:txBody>
      </p:sp>
    </p:spTree>
    <p:extLst>
      <p:ext uri="{BB962C8B-B14F-4D97-AF65-F5344CB8AC3E}">
        <p14:creationId xmlns:p14="http://schemas.microsoft.com/office/powerpoint/2010/main" val="366138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7A87D-F1ED-4D0D-3FCA-2943E8639337}"/>
              </a:ext>
            </a:extLst>
          </p:cNvPr>
          <p:cNvSpPr>
            <a:spLocks noGrp="1"/>
          </p:cNvSpPr>
          <p:nvPr>
            <p:ph type="title"/>
          </p:nvPr>
        </p:nvSpPr>
        <p:spPr>
          <a:xfrm>
            <a:off x="838200" y="17322"/>
            <a:ext cx="10515600" cy="1325563"/>
          </a:xfrm>
        </p:spPr>
        <p:txBody>
          <a:bodyPr>
            <a:normAutofit/>
          </a:bodyPr>
          <a:lstStyle/>
          <a:p>
            <a:r>
              <a:rPr lang="nl-NL" sz="3200" dirty="0" err="1"/>
              <a:t>Baloxavir</a:t>
            </a:r>
            <a:br>
              <a:rPr lang="nl-NL" sz="3200" dirty="0"/>
            </a:br>
            <a:r>
              <a:rPr lang="nl-NL" sz="3200" dirty="0"/>
              <a:t>Achtergrond</a:t>
            </a:r>
          </a:p>
        </p:txBody>
      </p:sp>
      <p:sp>
        <p:nvSpPr>
          <p:cNvPr id="3" name="Tijdelijke aanduiding voor inhoud 2">
            <a:extLst>
              <a:ext uri="{FF2B5EF4-FFF2-40B4-BE49-F238E27FC236}">
                <a16:creationId xmlns:a16="http://schemas.microsoft.com/office/drawing/2014/main" id="{76E610F0-D6D5-5F15-C232-7BF6D2468ACF}"/>
              </a:ext>
            </a:extLst>
          </p:cNvPr>
          <p:cNvSpPr>
            <a:spLocks noGrp="1"/>
          </p:cNvSpPr>
          <p:nvPr>
            <p:ph idx="1"/>
          </p:nvPr>
        </p:nvSpPr>
        <p:spPr>
          <a:xfrm>
            <a:off x="504201" y="1395006"/>
            <a:ext cx="11177899" cy="4580078"/>
          </a:xfrm>
        </p:spPr>
        <p:txBody>
          <a:bodyPr>
            <a:normAutofit/>
          </a:bodyPr>
          <a:lstStyle/>
          <a:p>
            <a:r>
              <a:rPr lang="nl-NL" sz="2000" dirty="0"/>
              <a:t>Gerandomiseerd bewijs voor </a:t>
            </a:r>
            <a:r>
              <a:rPr lang="nl-NL" sz="2000" dirty="0" err="1"/>
              <a:t>baloxavir</a:t>
            </a:r>
            <a:r>
              <a:rPr lang="nl-NL" sz="2000" dirty="0"/>
              <a:t> in ziekenhuispatiënten is beperkt tot het FLAGFSTONE onderzoek onder 366 patiënten waarbij </a:t>
            </a:r>
            <a:r>
              <a:rPr lang="nl-NL" sz="2000" dirty="0" err="1"/>
              <a:t>baloxavir</a:t>
            </a:r>
            <a:r>
              <a:rPr lang="nl-NL" sz="2000" dirty="0"/>
              <a:t> plus </a:t>
            </a:r>
            <a:r>
              <a:rPr lang="nl-NL" sz="2000" dirty="0" err="1"/>
              <a:t>oseltamivir</a:t>
            </a:r>
            <a:r>
              <a:rPr lang="nl-NL" sz="2000" dirty="0"/>
              <a:t> werd vergeleken met alleen </a:t>
            </a:r>
            <a:r>
              <a:rPr lang="nl-NL" sz="2000" dirty="0" err="1"/>
              <a:t>oseltamivir</a:t>
            </a:r>
            <a:r>
              <a:rPr lang="nl-NL" sz="2000" dirty="0"/>
              <a:t>.</a:t>
            </a:r>
            <a:endParaRPr lang="en-NL" sz="2000" dirty="0"/>
          </a:p>
          <a:p>
            <a:r>
              <a:rPr lang="nl-NL" sz="2000" dirty="0"/>
              <a:t>Het onderzoek toonde geen significante verlaging van de tijd tot klinische verbetering aan, maar had een te lage steekproefomvang om belangrijke voordelen in andere klinische uitkomsten, zoals tijd tot klinische stabiliteit of vermindering in mortaliteit, uit te sluiten</a:t>
            </a:r>
            <a:endParaRPr lang="en-NL" sz="2000" dirty="0"/>
          </a:p>
          <a:p>
            <a:r>
              <a:rPr lang="nl-NL" sz="2000" dirty="0"/>
              <a:t>Er zijn een aantal observatiegegevens bij gehospitaliseerde patiënten</a:t>
            </a:r>
          </a:p>
        </p:txBody>
      </p:sp>
      <p:pic>
        <p:nvPicPr>
          <p:cNvPr id="4" name="Picture 14">
            <a:extLst>
              <a:ext uri="{FF2B5EF4-FFF2-40B4-BE49-F238E27FC236}">
                <a16:creationId xmlns:a16="http://schemas.microsoft.com/office/drawing/2014/main" id="{32D591FC-7B7E-4D25-80B0-23AB4B4DBED2}"/>
              </a:ext>
            </a:extLst>
          </p:cNvPr>
          <p:cNvPicPr>
            <a:picLocks noChangeAspect="1"/>
          </p:cNvPicPr>
          <p:nvPr/>
        </p:nvPicPr>
        <p:blipFill>
          <a:blip r:embed="rId2"/>
          <a:stretch>
            <a:fillRect/>
          </a:stretch>
        </p:blipFill>
        <p:spPr>
          <a:xfrm>
            <a:off x="504201" y="3585644"/>
            <a:ext cx="7475773" cy="3106814"/>
          </a:xfrm>
          <a:prstGeom prst="rect">
            <a:avLst/>
          </a:prstGeom>
        </p:spPr>
      </p:pic>
      <p:sp>
        <p:nvSpPr>
          <p:cNvPr id="5" name="TextBox 12">
            <a:extLst>
              <a:ext uri="{FF2B5EF4-FFF2-40B4-BE49-F238E27FC236}">
                <a16:creationId xmlns:a16="http://schemas.microsoft.com/office/drawing/2014/main" id="{ADC754C0-F070-4D10-A39A-31C4D0AA21B5}"/>
              </a:ext>
            </a:extLst>
          </p:cNvPr>
          <p:cNvSpPr txBox="1"/>
          <p:nvPr/>
        </p:nvSpPr>
        <p:spPr>
          <a:xfrm>
            <a:off x="8580007" y="6046127"/>
            <a:ext cx="34851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nl-NL" sz="1200" b="0" i="0" u="none" strike="noStrike" cap="none" normalizeH="0" baseline="0" noProof="0" dirty="0" err="1">
                <a:ln>
                  <a:noFill/>
                </a:ln>
                <a:solidFill>
                  <a:prstClr val="black"/>
                </a:solidFill>
                <a:uLnTx/>
                <a:uFillTx/>
                <a:latin typeface="Calibri" panose="020F0502020204030204"/>
                <a:ea typeface="+mn-ea"/>
                <a:cs typeface="+mn-cs"/>
              </a:rPr>
              <a:t>Kumar</a:t>
            </a:r>
            <a:r>
              <a:rPr kumimoji="0" lang="nl-NL" sz="1200" b="0" i="0" u="none" strike="noStrike" cap="none" normalizeH="0" baseline="0" noProof="0" dirty="0">
                <a:ln>
                  <a:noFill/>
                </a:ln>
                <a:solidFill>
                  <a:prstClr val="black"/>
                </a:solidFill>
                <a:uLnTx/>
                <a:uFillTx/>
                <a:latin typeface="Calibri" panose="020F0502020204030204"/>
                <a:ea typeface="+mn-ea"/>
                <a:cs typeface="+mn-cs"/>
              </a:rPr>
              <a:t>, </a:t>
            </a:r>
            <a:r>
              <a:rPr kumimoji="0" lang="nl-NL" sz="1200" b="0" i="0" u="none" strike="noStrike" cap="none" normalizeH="0" baseline="0" noProof="0" dirty="0" err="1">
                <a:ln>
                  <a:noFill/>
                </a:ln>
                <a:solidFill>
                  <a:prstClr val="black"/>
                </a:solidFill>
                <a:uLnTx/>
                <a:uFillTx/>
                <a:latin typeface="Calibri" panose="020F0502020204030204"/>
                <a:ea typeface="+mn-ea"/>
                <a:cs typeface="+mn-cs"/>
              </a:rPr>
              <a:t>Deepali</a:t>
            </a:r>
            <a:r>
              <a:rPr kumimoji="0" lang="nl-NL" sz="1200" b="0" i="0" u="none" strike="noStrike" cap="none" normalizeH="0" baseline="0" noProof="0" dirty="0">
                <a:ln>
                  <a:noFill/>
                </a:ln>
                <a:solidFill>
                  <a:prstClr val="black"/>
                </a:solidFill>
                <a:uLnTx/>
                <a:uFillTx/>
                <a:latin typeface="Calibri" panose="020F0502020204030204"/>
                <a:ea typeface="+mn-ea"/>
                <a:cs typeface="+mn-cs"/>
              </a:rPr>
              <a:t> et al. Lancet Infect Dis. </a:t>
            </a:r>
            <a:r>
              <a:rPr lang="nl-NL" sz="1200" b="0" i="0" dirty="0">
                <a:solidFill>
                  <a:srgbClr val="212121"/>
                </a:solidFill>
                <a:latin typeface="BlinkMacSystemFont"/>
                <a:ea typeface="+mn-ea"/>
                <a:cs typeface="+mn-cs"/>
              </a:rPr>
              <a:t>2022 May;22(5):718-730. </a:t>
            </a:r>
            <a:r>
              <a:rPr lang="nl-NL" sz="1200" b="0" i="0" dirty="0" err="1">
                <a:solidFill>
                  <a:srgbClr val="212121"/>
                </a:solidFill>
                <a:latin typeface="BlinkMacSystemFont"/>
                <a:ea typeface="+mn-ea"/>
                <a:cs typeface="+mn-cs"/>
              </a:rPr>
              <a:t>doi</a:t>
            </a:r>
            <a:r>
              <a:rPr lang="nl-NL" sz="1200" b="0" i="0" dirty="0">
                <a:solidFill>
                  <a:srgbClr val="212121"/>
                </a:solidFill>
                <a:latin typeface="BlinkMacSystemFont"/>
                <a:ea typeface="+mn-ea"/>
                <a:cs typeface="+mn-cs"/>
              </a:rPr>
              <a:t>: 10.1016/S1473-3099(21)00469-2</a:t>
            </a:r>
          </a:p>
        </p:txBody>
      </p:sp>
    </p:spTree>
    <p:extLst>
      <p:ext uri="{BB962C8B-B14F-4D97-AF65-F5344CB8AC3E}">
        <p14:creationId xmlns:p14="http://schemas.microsoft.com/office/powerpoint/2010/main" val="286685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CFA95-2D24-92E0-9946-4AFE897B0BD9}"/>
              </a:ext>
            </a:extLst>
          </p:cNvPr>
          <p:cNvSpPr>
            <a:spLocks noGrp="1"/>
          </p:cNvSpPr>
          <p:nvPr>
            <p:ph type="title"/>
          </p:nvPr>
        </p:nvSpPr>
        <p:spPr>
          <a:xfrm>
            <a:off x="838200" y="17322"/>
            <a:ext cx="10515600" cy="1325563"/>
          </a:xfrm>
        </p:spPr>
        <p:txBody>
          <a:bodyPr>
            <a:normAutofit/>
          </a:bodyPr>
          <a:lstStyle/>
          <a:p>
            <a:r>
              <a:rPr lang="nl-NL" sz="3200" dirty="0" err="1"/>
              <a:t>Baloxavir</a:t>
            </a:r>
            <a:br>
              <a:rPr lang="nl-NL" sz="3200" dirty="0"/>
            </a:br>
            <a:r>
              <a:rPr lang="nl-NL" sz="3200" dirty="0"/>
              <a:t>toelatingseisen</a:t>
            </a:r>
          </a:p>
        </p:txBody>
      </p:sp>
      <p:sp>
        <p:nvSpPr>
          <p:cNvPr id="3" name="Tijdelijke aanduiding voor inhoud 2">
            <a:extLst>
              <a:ext uri="{FF2B5EF4-FFF2-40B4-BE49-F238E27FC236}">
                <a16:creationId xmlns:a16="http://schemas.microsoft.com/office/drawing/2014/main" id="{C3B0805F-AE60-5CFB-0DA0-A3BE4BF5FE24}"/>
              </a:ext>
            </a:extLst>
          </p:cNvPr>
          <p:cNvSpPr>
            <a:spLocks noGrp="1"/>
          </p:cNvSpPr>
          <p:nvPr>
            <p:ph idx="1"/>
          </p:nvPr>
        </p:nvSpPr>
        <p:spPr/>
        <p:txBody>
          <a:bodyPr>
            <a:normAutofit/>
          </a:bodyPr>
          <a:lstStyle/>
          <a:p>
            <a:pPr marL="0" indent="0">
              <a:buNone/>
            </a:pPr>
            <a:r>
              <a:rPr lang="nl-NL" sz="2400" b="1" dirty="0"/>
              <a:t>Contra-indicaties:</a:t>
            </a:r>
            <a:endParaRPr lang="en-NL" sz="2400" dirty="0"/>
          </a:p>
          <a:p>
            <a:pPr lvl="1"/>
            <a:r>
              <a:rPr lang="nl-NL" dirty="0"/>
              <a:t>Patiënten met een gewicht &lt; 40kg</a:t>
            </a:r>
            <a:endParaRPr lang="en-NL" dirty="0"/>
          </a:p>
          <a:p>
            <a:pPr lvl="1"/>
            <a:r>
              <a:rPr lang="nl-NL" dirty="0"/>
              <a:t>Recent of gepland gebruik van </a:t>
            </a:r>
            <a:r>
              <a:rPr lang="nl-NL" dirty="0" err="1"/>
              <a:t>baloxavir</a:t>
            </a:r>
            <a:r>
              <a:rPr lang="nl-NL" dirty="0"/>
              <a:t> voor deze infectie</a:t>
            </a:r>
            <a:endParaRPr lang="en-NL" dirty="0"/>
          </a:p>
          <a:p>
            <a:pPr lvl="1"/>
            <a:r>
              <a:rPr lang="nl-NL" dirty="0"/>
              <a:t>Bekende overgevoeligheid voor </a:t>
            </a:r>
            <a:r>
              <a:rPr lang="nl-NL" dirty="0" err="1"/>
              <a:t>baloxavir</a:t>
            </a:r>
            <a:r>
              <a:rPr lang="nl-NL" dirty="0"/>
              <a:t> of hulpstoffen</a:t>
            </a:r>
            <a:endParaRPr lang="en-NL" dirty="0"/>
          </a:p>
          <a:p>
            <a:endParaRPr lang="nl-NL" sz="2400" dirty="0"/>
          </a:p>
          <a:p>
            <a:r>
              <a:rPr lang="nl-NL" sz="2400" dirty="0"/>
              <a:t>Zwangere vrouwen of vrouwen die borstvoeding geven worden uitgesloten van deze vergelijking</a:t>
            </a:r>
            <a:endParaRPr lang="en-NL" sz="2400" dirty="0"/>
          </a:p>
          <a:p>
            <a:r>
              <a:rPr lang="nl-NL" sz="2400" dirty="0" err="1"/>
              <a:t>Baloxavir</a:t>
            </a:r>
            <a:r>
              <a:rPr lang="nl-NL" sz="2400" dirty="0"/>
              <a:t> mag gebruikt worden bij patiënten met lever- of nierfalen</a:t>
            </a:r>
            <a:endParaRPr lang="en-NL" sz="2400" dirty="0"/>
          </a:p>
          <a:p>
            <a:endParaRPr lang="nl-NL" sz="2400" dirty="0"/>
          </a:p>
          <a:p>
            <a:r>
              <a:rPr lang="nl-NL" sz="2400" dirty="0"/>
              <a:t>Er zijn geen significante geneesmiddeleninteracties bekend</a:t>
            </a:r>
            <a:endParaRPr lang="en-NL" sz="2400" dirty="0"/>
          </a:p>
          <a:p>
            <a:endParaRPr lang="nl-NL" dirty="0"/>
          </a:p>
        </p:txBody>
      </p:sp>
      <p:pic>
        <p:nvPicPr>
          <p:cNvPr id="4" name="Picture 3">
            <a:extLst>
              <a:ext uri="{FF2B5EF4-FFF2-40B4-BE49-F238E27FC236}">
                <a16:creationId xmlns:a16="http://schemas.microsoft.com/office/drawing/2014/main" id="{F550CDD3-61AC-40A4-86B2-EBF07B8E3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998" y="1385452"/>
            <a:ext cx="2566244" cy="2258295"/>
          </a:xfrm>
          <a:prstGeom prst="rect">
            <a:avLst/>
          </a:prstGeom>
        </p:spPr>
      </p:pic>
    </p:spTree>
    <p:extLst>
      <p:ext uri="{BB962C8B-B14F-4D97-AF65-F5344CB8AC3E}">
        <p14:creationId xmlns:p14="http://schemas.microsoft.com/office/powerpoint/2010/main" val="959349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4" ma:contentTypeDescription="Create a new document." ma:contentTypeScope="" ma:versionID="5d2960533cdfff391c78de457d66d217">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31784eb5d3970634161d666791ad047b"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CF67FF37-08B1-45FB-8197-554CB7C11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5737</TotalTime>
  <Words>2116</Words>
  <Application>Microsoft Office PowerPoint</Application>
  <PresentationFormat>Breedbeeld</PresentationFormat>
  <Paragraphs>215</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BlinkMacSystemFont</vt:lpstr>
      <vt:lpstr>Calibri</vt:lpstr>
      <vt:lpstr>Arial</vt:lpstr>
      <vt:lpstr>Office Theme</vt:lpstr>
      <vt:lpstr>RECOVERY EU</vt:lpstr>
      <vt:lpstr>Influenza, achtergrond </vt:lpstr>
      <vt:lpstr>PowerPoint-presentatie</vt:lpstr>
      <vt:lpstr>Toelatingseisen voor RECOVERY</vt:lpstr>
      <vt:lpstr>PowerPoint-presentatie</vt:lpstr>
      <vt:lpstr>Baloxavir Achtergrond</vt:lpstr>
      <vt:lpstr>Baloxavir Achtergrond</vt:lpstr>
      <vt:lpstr>Baloxavir Achtergrond</vt:lpstr>
      <vt:lpstr>Baloxavir toelatingseisen</vt:lpstr>
      <vt:lpstr>Baloxavir  dosering en bijwerkingen</vt:lpstr>
      <vt:lpstr>PowerPoint-presentatie</vt:lpstr>
      <vt:lpstr>Oseltamivir (Tamiflu) Achtergrond</vt:lpstr>
      <vt:lpstr>PowerPoint-presentatie</vt:lpstr>
      <vt:lpstr>Oseltamivir (Tamiflu) Achtergrond</vt:lpstr>
      <vt:lpstr>Oseltamivir (Tamiflu) toelatingseisen</vt:lpstr>
      <vt:lpstr>Oseltamivir (Tamiflu) dosering en bijwerkingen</vt:lpstr>
      <vt:lpstr>Opmerking over antivirale  vergelijkingen bij influenza</vt:lpstr>
      <vt:lpstr>PowerPoint-presentatie</vt:lpstr>
      <vt:lpstr>corticosteroïden tegen influenza Achtergrond</vt:lpstr>
      <vt:lpstr>PowerPoint-presentatie</vt:lpstr>
      <vt:lpstr>PowerPoint-presentatie</vt:lpstr>
      <vt:lpstr>Corticosteroïden tegen influenza Potentiële interacties</vt:lpstr>
      <vt:lpstr>Samenvatting - Influenzabehandelingen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Pardo Sanchez, M.L. (Maria Lidia)</cp:lastModifiedBy>
  <cp:revision>648</cp:revision>
  <cp:lastPrinted>2020-03-18T19:42:16Z</cp:lastPrinted>
  <dcterms:created xsi:type="dcterms:W3CDTF">2020-03-14T13:47:38Z</dcterms:created>
  <dcterms:modified xsi:type="dcterms:W3CDTF">2025-10-31T11:28:52Z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