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69" r:id="rId7"/>
    <p:sldId id="382" r:id="rId8"/>
    <p:sldId id="375" r:id="rId9"/>
    <p:sldId id="376" r:id="rId10"/>
    <p:sldId id="377" r:id="rId11"/>
    <p:sldId id="378" r:id="rId12"/>
    <p:sldId id="379" r:id="rId13"/>
    <p:sldId id="380" r:id="rId14"/>
    <p:sldId id="362" r:id="rId15"/>
    <p:sldId id="357" r:id="rId16"/>
    <p:sldId id="363" r:id="rId17"/>
    <p:sldId id="358" r:id="rId18"/>
    <p:sldId id="359" r:id="rId19"/>
    <p:sldId id="360" r:id="rId20"/>
    <p:sldId id="381" r:id="rId21"/>
    <p:sldId id="364" r:id="rId22"/>
    <p:sldId id="365" r:id="rId23"/>
    <p:sldId id="366" r:id="rId24"/>
    <p:sldId id="374" r:id="rId25"/>
    <p:sldId id="373" r:id="rId26"/>
    <p:sldId id="331" r:id="rId27"/>
  </p:sldIdLst>
  <p:sldSz cx="12192000" cy="6858000"/>
  <p:notesSz cx="6881813" cy="96615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autoAdjust="0"/>
    <p:restoredTop sz="94660"/>
  </p:normalViewPr>
  <p:slideViewPr>
    <p:cSldViewPr snapToGrid="0">
      <p:cViewPr varScale="1">
        <p:scale>
          <a:sx n="63" d="100"/>
          <a:sy n="63" d="100"/>
        </p:scale>
        <p:origin x="520"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31/10/2025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‹nr.›</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ro-RO" b="1" dirty="0">
                <a:solidFill>
                  <a:srgbClr val="9E3159"/>
                </a:solidFill>
                <a:latin typeface="+mn-lt"/>
              </a:rPr>
              <a:t>Studiul RECOVERY</a:t>
            </a:r>
          </a:p>
        </p:txBody>
      </p:sp>
      <p:sp>
        <p:nvSpPr>
          <p:cNvPr id="3" name="Subtitle 2"/>
          <p:cNvSpPr>
            <a:spLocks noGrp="1"/>
          </p:cNvSpPr>
          <p:nvPr>
            <p:ph type="subTitle" idx="1"/>
          </p:nvPr>
        </p:nvSpPr>
        <p:spPr>
          <a:xfrm>
            <a:off x="1524000" y="4354580"/>
            <a:ext cx="9144000" cy="1655762"/>
          </a:xfrm>
        </p:spPr>
        <p:txBody>
          <a:bodyPr>
            <a:normAutofit/>
          </a:bodyPr>
          <a:lstStyle/>
          <a:p>
            <a:r>
              <a:rPr lang="ro-RO" sz="3200" b="1" dirty="0"/>
              <a:t>Instructaj privind tratamentul gripei în UE</a:t>
            </a:r>
          </a:p>
          <a:p>
            <a:endParaRPr lang="ro-RO" sz="2800" b="1" dirty="0"/>
          </a:p>
          <a:p>
            <a:r>
              <a:rPr lang="ro-RO" sz="2000" b="1" dirty="0">
                <a:solidFill>
                  <a:schemeClr val="bg1">
                    <a:lumMod val="50000"/>
                  </a:schemeClr>
                </a:solidFill>
              </a:rPr>
              <a:t>V</a:t>
            </a:r>
            <a:r>
              <a:rPr lang="nl-NL" sz="2000" b="1" dirty="0">
                <a:solidFill>
                  <a:schemeClr val="bg1">
                    <a:lumMod val="50000"/>
                  </a:schemeClr>
                </a:solidFill>
              </a:rPr>
              <a:t>3</a:t>
            </a:r>
            <a:r>
              <a:rPr lang="ro-RO" sz="2000" b="1" dirty="0">
                <a:solidFill>
                  <a:schemeClr val="bg1">
                    <a:lumMod val="50000"/>
                  </a:schemeClr>
                </a:solidFill>
              </a:rPr>
              <a:t>.0 202</a:t>
            </a:r>
            <a:r>
              <a:rPr lang="nl-NL" sz="2000" b="1" dirty="0">
                <a:solidFill>
                  <a:schemeClr val="bg1">
                    <a:lumMod val="50000"/>
                  </a:schemeClr>
                </a:solidFill>
              </a:rPr>
              <a:t>5</a:t>
            </a:r>
            <a:r>
              <a:rPr lang="ro-RO" sz="2000" b="1" dirty="0">
                <a:solidFill>
                  <a:schemeClr val="bg1">
                    <a:lumMod val="50000"/>
                  </a:schemeClr>
                </a:solidFill>
              </a:rPr>
              <a:t>-</a:t>
            </a:r>
            <a:r>
              <a:rPr lang="nl-NL" sz="2000" b="1" dirty="0">
                <a:solidFill>
                  <a:schemeClr val="bg1">
                    <a:lumMod val="50000"/>
                  </a:schemeClr>
                </a:solidFill>
              </a:rPr>
              <a:t>10</a:t>
            </a:r>
            <a:r>
              <a:rPr lang="ro-RO" sz="2000" b="1" dirty="0">
                <a:solidFill>
                  <a:schemeClr val="bg1">
                    <a:lumMod val="50000"/>
                  </a:schemeClr>
                </a:solidFill>
              </a:rPr>
              <a:t>-</a:t>
            </a:r>
            <a:r>
              <a:rPr lang="nl-NL" sz="2000" b="1" dirty="0">
                <a:solidFill>
                  <a:schemeClr val="bg1">
                    <a:lumMod val="50000"/>
                  </a:schemeClr>
                </a:solidFill>
              </a:rPr>
              <a:t>30</a:t>
            </a:r>
            <a:endParaRPr lang="ro-RO" sz="2000" b="1" dirty="0">
              <a:solidFill>
                <a:schemeClr val="bg1">
                  <a:lumMod val="50000"/>
                </a:schemeClr>
              </a:solidFill>
            </a:endParaRPr>
          </a:p>
          <a:p>
            <a:endParaRPr lang="ro-RO"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027CEC6-7F51-74C1-FC71-C348CDC497D9}"/>
              </a:ext>
            </a:extLst>
          </p:cNvPr>
          <p:cNvSpPr>
            <a:spLocks noGrp="1"/>
          </p:cNvSpPr>
          <p:nvPr>
            <p:ph idx="1"/>
          </p:nvPr>
        </p:nvSpPr>
        <p:spPr>
          <a:xfrm>
            <a:off x="504200" y="1557178"/>
            <a:ext cx="11177899" cy="4580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err="1"/>
              <a:t>Administrare</a:t>
            </a:r>
            <a:r>
              <a:rPr lang="en-US" sz="1800" dirty="0"/>
              <a:t> n</a:t>
            </a:r>
            <a:r>
              <a:rPr lang="ro-RO" sz="1800" dirty="0"/>
              <a:t>umai pe cale orală sau nazo-gastrică</a:t>
            </a:r>
          </a:p>
          <a:p>
            <a:r>
              <a:rPr lang="ro-RO" sz="1800" dirty="0"/>
              <a:t>Numai două doze: prima în ziua 1 și a doua în ziua 4, a doua putând fi administrată la domiciliu dacă pacientul este externat</a:t>
            </a:r>
          </a:p>
          <a:p>
            <a:r>
              <a:rPr lang="ro-RO" sz="1800" dirty="0"/>
              <a:t>Tratamentul trebuie început cât mai curând posibil după randomizare (ideal &lt;6 ore)</a:t>
            </a:r>
          </a:p>
          <a:p>
            <a:r>
              <a:rPr lang="ro-RO" sz="1800" dirty="0"/>
              <a:t>Dacă tratamentul nu poate fi început în ziua randomizării, se menține același interval de 72 de ore între doze</a:t>
            </a:r>
          </a:p>
          <a:p>
            <a:endParaRPr lang="en-GB" sz="1800" dirty="0"/>
          </a:p>
          <a:p>
            <a:pPr marL="0" indent="0">
              <a:buNone/>
            </a:pPr>
            <a:r>
              <a:rPr lang="ro-RO" sz="1800" dirty="0"/>
              <a:t>Doza depinde de greutate:</a:t>
            </a:r>
          </a:p>
          <a:p>
            <a:r>
              <a:rPr lang="ro-RO" sz="1800" dirty="0"/>
              <a:t>40 mg în ziua 1 și în ziua 4, dacă greutatea este &lt;80 kg</a:t>
            </a:r>
          </a:p>
          <a:p>
            <a:r>
              <a:rPr lang="ro-RO" sz="1800" dirty="0"/>
              <a:t>80 mg în ziua 1 și în ziua 4, dacă greutatea ≥80 kg</a:t>
            </a:r>
          </a:p>
          <a:p>
            <a:r>
              <a:rPr lang="ro-RO" sz="1800" dirty="0"/>
              <a:t>Nu necesită ajustare pentru funcția renală</a:t>
            </a:r>
          </a:p>
          <a:p>
            <a:r>
              <a:rPr lang="ro-RO" sz="1800" dirty="0"/>
              <a:t>Acest </a:t>
            </a:r>
            <a:r>
              <a:rPr lang="en-US" sz="1800" dirty="0" err="1"/>
              <a:t>dozaj</a:t>
            </a:r>
            <a:r>
              <a:rPr lang="en-US" sz="1800" dirty="0"/>
              <a:t> </a:t>
            </a:r>
            <a:r>
              <a:rPr lang="ro-RO" sz="1800" dirty="0"/>
              <a:t>a fost utilizat în studiul FLAGSTONE și diferă de tratamentul în doză unică autorizat, din cauza preocupărilor legate de subdozarea pacienților spitalizați</a:t>
            </a:r>
          </a:p>
          <a:p>
            <a:pPr marL="0" indent="0">
              <a:buNone/>
            </a:pPr>
            <a:endParaRPr lang="en-GB" sz="1800" dirty="0"/>
          </a:p>
          <a:p>
            <a:r>
              <a:rPr lang="ro-RO" sz="1800" dirty="0"/>
              <a:t>Nu există reacții adverse cunoscute, altele decât reacții alergice rare</a:t>
            </a:r>
          </a:p>
          <a:p>
            <a:endParaRPr lang="en-GB" sz="2200" i="1" dirty="0"/>
          </a:p>
        </p:txBody>
      </p:sp>
      <p:sp>
        <p:nvSpPr>
          <p:cNvPr id="5" name="Title 1">
            <a:extLst>
              <a:ext uri="{FF2B5EF4-FFF2-40B4-BE49-F238E27FC236}">
                <a16:creationId xmlns:a16="http://schemas.microsoft.com/office/drawing/2014/main" id="{970F12AE-B611-1B93-EA79-738FA93D3FC2}"/>
              </a:ext>
            </a:extLst>
          </p:cNvPr>
          <p:cNvSpPr>
            <a:spLocks noGrp="1"/>
          </p:cNvSpPr>
          <p:nvPr>
            <p:ph type="title"/>
          </p:nvPr>
        </p:nvSpPr>
        <p:spPr>
          <a:xfrm>
            <a:off x="835350" y="18256"/>
            <a:ext cx="10515600" cy="1325562"/>
          </a:xfrm>
        </p:spPr>
        <p:txBody>
          <a:bodyPr>
            <a:normAutofit/>
          </a:bodyPr>
          <a:lstStyle/>
          <a:p>
            <a:r>
              <a:rPr lang="nl-NL" sz="3200" dirty="0" err="1"/>
              <a:t>Baloxavir</a:t>
            </a:r>
            <a:r>
              <a:rPr lang="ro-RO" sz="3200" dirty="0"/>
              <a:t>:</a:t>
            </a:r>
            <a:br>
              <a:rPr dirty="0"/>
            </a:br>
            <a:r>
              <a:rPr lang="ro-RO" sz="3200" dirty="0"/>
              <a:t>dozaj și efecte secundare</a:t>
            </a:r>
          </a:p>
        </p:txBody>
      </p:sp>
    </p:spTree>
    <p:extLst>
      <p:ext uri="{BB962C8B-B14F-4D97-AF65-F5344CB8AC3E}">
        <p14:creationId xmlns:p14="http://schemas.microsoft.com/office/powerpoint/2010/main" val="406750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ro-RO"/>
              <a:t>Oseltamivir (TAMIFLU)</a:t>
            </a:r>
          </a:p>
        </p:txBody>
      </p:sp>
    </p:spTree>
    <p:extLst>
      <p:ext uri="{BB962C8B-B14F-4D97-AF65-F5344CB8AC3E}">
        <p14:creationId xmlns:p14="http://schemas.microsoft.com/office/powerpoint/2010/main" val="208162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31" y="1412393"/>
            <a:ext cx="11767939" cy="4580078"/>
          </a:xfrm>
        </p:spPr>
        <p:txBody>
          <a:bodyPr>
            <a:normAutofit/>
          </a:bodyPr>
          <a:lstStyle/>
          <a:p>
            <a:r>
              <a:rPr lang="ro-RO" sz="2400" dirty="0"/>
              <a:t>Oseltamivirul este un inhibitor al neuraminidazei (NAI)</a:t>
            </a:r>
            <a:endParaRPr lang="nl-NL" sz="2400" dirty="0"/>
          </a:p>
          <a:p>
            <a:pPr marL="0" indent="0">
              <a:buNone/>
            </a:pPr>
            <a:endParaRPr lang="ro-RO" sz="2400" dirty="0"/>
          </a:p>
          <a:p>
            <a:r>
              <a:rPr lang="ro-RO" sz="2400" dirty="0"/>
              <a:t>Neuraminidaza permite proliferarea virusului din celulele infectate, astfel încât NAI interferează cu ciclul de replicare al virusului</a:t>
            </a:r>
            <a:endParaRPr lang="nl-NL" sz="2400" dirty="0"/>
          </a:p>
          <a:p>
            <a:endParaRPr lang="nl-NL" sz="2400" dirty="0"/>
          </a:p>
          <a:p>
            <a:r>
              <a:rPr lang="ro-RO" sz="2400" dirty="0"/>
              <a:t>Ca și în cazul baloxavirului, NAI s-a dovedit a reduce durata simptomelor gripei necomplicate cu ~1 zi, dacă tratamentul este început în primele 48 de ore de la debutul simptomelor</a:t>
            </a:r>
          </a:p>
        </p:txBody>
      </p:sp>
      <p:sp>
        <p:nvSpPr>
          <p:cNvPr id="23" name="Title 1"/>
          <p:cNvSpPr>
            <a:spLocks noGrp="1"/>
          </p:cNvSpPr>
          <p:nvPr>
            <p:ph type="title"/>
          </p:nvPr>
        </p:nvSpPr>
        <p:spPr>
          <a:xfrm>
            <a:off x="446328" y="29794"/>
            <a:ext cx="10515600" cy="1325563"/>
          </a:xfrm>
        </p:spPr>
        <p:txBody>
          <a:bodyPr>
            <a:normAutofit/>
          </a:bodyPr>
          <a:lstStyle/>
          <a:p>
            <a:r>
              <a:rPr lang="ro-RO" sz="3200" dirty="0"/>
              <a:t>Context</a:t>
            </a:r>
            <a:br>
              <a:rPr dirty="0"/>
            </a:br>
            <a:r>
              <a:rPr lang="ro-RO" sz="3200" dirty="0"/>
              <a:t>privind Oseltamivir (Tamiflu)</a:t>
            </a:r>
          </a:p>
        </p:txBody>
      </p:sp>
    </p:spTree>
    <p:extLst>
      <p:ext uri="{BB962C8B-B14F-4D97-AF65-F5344CB8AC3E}">
        <p14:creationId xmlns:p14="http://schemas.microsoft.com/office/powerpoint/2010/main" val="380186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ro-RO"/>
              <a:t>Unele studii </a:t>
            </a:r>
            <a:r>
              <a:rPr lang="ro-RO" i="1" dirty="0"/>
              <a:t>observaționale</a:t>
            </a:r>
            <a:r>
              <a:rPr lang="ro-RO"/>
              <a:t> au sugerat că oseltamivir prezintă un beneficiu la pacienții internați în spital, dar altele nu, iar dovezile din studii </a:t>
            </a:r>
            <a:r>
              <a:rPr lang="ro-RO" i="1" dirty="0"/>
              <a:t>randomizate</a:t>
            </a:r>
            <a:r>
              <a:rPr lang="ro-RO"/>
              <a:t> lipsesc.</a:t>
            </a:r>
            <a:r>
              <a:rPr lang="ro-RO" baseline="30000" dirty="0"/>
              <a:t>1,2</a:t>
            </a:r>
          </a:p>
          <a:p>
            <a:endParaRPr lang="ro-RO" baseline="30000" dirty="0"/>
          </a:p>
          <a:p>
            <a:r>
              <a:rPr lang="ro-RO"/>
              <a:t>Astfel de date observaționale sunt predispuse la erori care nu pot fi evitate cu certitudine</a:t>
            </a:r>
          </a:p>
          <a:p>
            <a:endParaRPr lang="ro-RO" baseline="30000" dirty="0"/>
          </a:p>
          <a:p>
            <a:r>
              <a:rPr lang="ro-RO"/>
              <a:t>În timpul pandemiei, datele observaționale pentru mai multe tratamente COVID-19 (de exemplu, azitromicina, plasma de convalescență) au indus în eroare și au fost contrazise de studii randomizate de amploare desfășurate ulterior</a:t>
            </a:r>
          </a:p>
          <a:p>
            <a:endParaRPr lang="ro-RO" dirty="0"/>
          </a:p>
          <a:p>
            <a:r>
              <a:rPr lang="ro-RO"/>
              <a:t>Fără dovezi randomizate, eficacitatea și siguranța administrării oseltamivirului la pacienții spitalizați sunt incerte</a:t>
            </a:r>
          </a:p>
        </p:txBody>
      </p:sp>
      <p:sp>
        <p:nvSpPr>
          <p:cNvPr id="4" name="TextBox 3"/>
          <p:cNvSpPr txBox="1"/>
          <p:nvPr/>
        </p:nvSpPr>
        <p:spPr>
          <a:xfrm>
            <a:off x="5241215" y="6273225"/>
            <a:ext cx="7057830" cy="584775"/>
          </a:xfrm>
          <a:prstGeom prst="rect">
            <a:avLst/>
          </a:prstGeom>
          <a:noFill/>
        </p:spPr>
        <p:txBody>
          <a:bodyPr wrap="none" rtlCol="0">
            <a:spAutoFit/>
          </a:bodyPr>
          <a:lstStyle/>
          <a:p>
            <a:r>
              <a:rPr lang="ro-RO" sz="1600" dirty="0"/>
              <a:t>1 Muthuri SG, et al. Lancet Respir Med. 2014 mai;2(5):395-404. </a:t>
            </a:r>
            <a:r>
              <a:rPr lang="ro-RO" sz="1600" u="sng" dirty="0">
                <a:hlinkClick r:id="rId2"/>
              </a:rPr>
              <a:t>PMC6637757</a:t>
            </a:r>
            <a:endParaRPr lang="ro-RO" sz="1600" dirty="0"/>
          </a:p>
          <a:p>
            <a:r>
              <a:rPr lang="ro-RO" sz="1600" dirty="0"/>
              <a:t>2 Heneghan CJ, et al. Health Technol Assess. 2016 mai;20(42):1-242. </a:t>
            </a:r>
            <a:r>
              <a:rPr lang="ro-RO" sz="1600" u="sng" dirty="0">
                <a:hlinkClick r:id="rId3"/>
              </a:rPr>
              <a:t>PMC4904189</a:t>
            </a:r>
            <a:endParaRPr lang="ro-RO"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z="3200" dirty="0"/>
              <a:t>Context</a:t>
            </a:r>
            <a:br/>
            <a:r>
              <a:rPr lang="ro-RO" sz="3200" dirty="0"/>
              <a:t>privind Oseltamivir (Tamiflu)</a:t>
            </a:r>
          </a:p>
        </p:txBody>
      </p:sp>
    </p:spTree>
    <p:extLst>
      <p:ext uri="{BB962C8B-B14F-4D97-AF65-F5344CB8AC3E}">
        <p14:creationId xmlns:p14="http://schemas.microsoft.com/office/powerpoint/2010/main" val="299917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6" y="1459126"/>
            <a:ext cx="6509597" cy="3957558"/>
          </a:xfrm>
        </p:spPr>
        <p:txBody>
          <a:bodyPr>
            <a:normAutofit/>
          </a:bodyPr>
          <a:lstStyle/>
          <a:p>
            <a:r>
              <a:rPr lang="ro-RO" sz="2400" dirty="0"/>
              <a:t>Multe ghiduri de tratament recomandă NAI pentru pacienții internați cu gripă</a:t>
            </a:r>
          </a:p>
          <a:p>
            <a:r>
              <a:rPr lang="ro-RO" sz="2400" dirty="0"/>
              <a:t>În 2023, ministrul sănătății din Anglia s-a adresat în scris tuturor spitalelor din Regatul Unit pentru a susține studiile care includ o componentă fără antivirale</a:t>
            </a:r>
          </a:p>
          <a:p>
            <a:endParaRPr lang="ro-RO" sz="2400" dirty="0"/>
          </a:p>
          <a:p>
            <a:endParaRPr lang="ro-RO" sz="2400" dirty="0"/>
          </a:p>
          <a:p>
            <a:endParaRPr lang="ro-RO" sz="2400" dirty="0"/>
          </a:p>
          <a:p>
            <a:endParaRPr lang="ro-RO" sz="2400" dirty="0"/>
          </a:p>
          <a:p>
            <a:endParaRPr lang="ro-RO" sz="2400" dirty="0"/>
          </a:p>
          <a:p>
            <a:endParaRPr lang="ro-RO" sz="2400" dirty="0"/>
          </a:p>
          <a:p>
            <a:endParaRPr lang="ro-RO" sz="2400" dirty="0"/>
          </a:p>
          <a:p>
            <a:endParaRPr lang="ro-RO" sz="24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446328" y="3585140"/>
            <a:ext cx="6437687" cy="2308324"/>
          </a:xfrm>
          <a:prstGeom prst="rect">
            <a:avLst/>
          </a:prstGeom>
        </p:spPr>
        <p:txBody>
          <a:bodyPr wrap="square">
            <a:spAutoFit/>
          </a:bodyPr>
          <a:lstStyle/>
          <a:p>
            <a:r>
              <a:rPr lang="ro-RO" b="1" i="1" dirty="0"/>
              <a:t>„[...] în special pentru acele spitale și acei clinicieni care desfășoară studii la nivel național, considerăm că randomizarea este în deplină concordanță cu bunele practici clinice și cu orientările noastre.”</a:t>
            </a:r>
          </a:p>
          <a:p>
            <a:endParaRPr lang="ro-RO" b="1" i="1" dirty="0"/>
          </a:p>
          <a:p>
            <a:r>
              <a:rPr lang="ro-RO" b="1" i="1" dirty="0"/>
              <a:t>„Până în prezent, niciunul dintre aceste tratamente antivirale nu s-a dovedit a ameliora rezultatele clinice ale pacienților internați în cadrul unor studii controlate randomizate.”</a:t>
            </a:r>
          </a:p>
        </p:txBody>
      </p:sp>
      <p:sp>
        <p:nvSpPr>
          <p:cNvPr id="8" name="TextBox 7"/>
          <p:cNvSpPr txBox="1"/>
          <p:nvPr/>
        </p:nvSpPr>
        <p:spPr>
          <a:xfrm>
            <a:off x="220386" y="5859394"/>
            <a:ext cx="8227874" cy="830997"/>
          </a:xfrm>
          <a:prstGeom prst="rect">
            <a:avLst/>
          </a:prstGeom>
          <a:noFill/>
        </p:spPr>
        <p:txBody>
          <a:bodyPr wrap="square" rtlCol="0">
            <a:spAutoFit/>
          </a:bodyPr>
          <a:lstStyle/>
          <a:p>
            <a:pPr marL="285750" indent="-285750">
              <a:buFont typeface="Arial" panose="020B0604020202020204" pitchFamily="34" charset="0"/>
              <a:buChar char="•"/>
            </a:pPr>
            <a:r>
              <a:rPr lang="ro-RO" sz="2400" dirty="0"/>
              <a:t>Este posibil să fie necesare discuții/comunicări locale pentru a explica acest context</a:t>
            </a:r>
            <a:endParaRPr lang="ro-RO" dirty="0"/>
          </a:p>
        </p:txBody>
      </p:sp>
      <p:sp>
        <p:nvSpPr>
          <p:cNvPr id="10" name="Title 1"/>
          <p:cNvSpPr>
            <a:spLocks noGrp="1"/>
          </p:cNvSpPr>
          <p:nvPr>
            <p:ph type="title"/>
          </p:nvPr>
        </p:nvSpPr>
        <p:spPr>
          <a:xfrm>
            <a:off x="446328" y="29794"/>
            <a:ext cx="10515600" cy="1325563"/>
          </a:xfrm>
        </p:spPr>
        <p:txBody>
          <a:bodyPr>
            <a:normAutofit/>
          </a:bodyPr>
          <a:lstStyle/>
          <a:p>
            <a:r>
              <a:rPr lang="ro-RO" sz="3200" dirty="0"/>
              <a:t>Context</a:t>
            </a:r>
            <a:br/>
            <a:r>
              <a:rPr lang="ro-RO" sz="3200" dirty="0"/>
              <a:t>privind Oseltamivir (Tamiflu)</a:t>
            </a:r>
          </a:p>
        </p:txBody>
      </p:sp>
    </p:spTree>
    <p:extLst>
      <p:ext uri="{BB962C8B-B14F-4D97-AF65-F5344CB8AC3E}">
        <p14:creationId xmlns:p14="http://schemas.microsoft.com/office/powerpoint/2010/main" val="1806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ro-RO" sz="2400" dirty="0"/>
              <a:t>Pacienții cărora li s-a administrat recent sau cărora se intenționează să li se administreze NAI pentru infecția actuală nu sunt eligibili (oseltamivir sau zanamivir)</a:t>
            </a:r>
          </a:p>
          <a:p>
            <a:pPr marL="0" indent="0">
              <a:buNone/>
            </a:pPr>
            <a:endParaRPr lang="ro-RO" sz="2400" dirty="0"/>
          </a:p>
          <a:p>
            <a:r>
              <a:rPr lang="ro-RO" sz="2400" dirty="0"/>
              <a:t>Pacienții tratați pentru coinfecție bacteriană sunt eligibili dacă echipa clinică consideră că gripa poate contribui la boala pulmonară</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2400" dirty="0"/>
              <a:t>Femeile însărcinate și care alăptează sunt eligibile (pentru procedură, a se vedea anexa 4 la protocol)</a:t>
            </a:r>
          </a:p>
          <a:p>
            <a:endParaRPr lang="ro-RO" sz="2400" dirty="0"/>
          </a:p>
          <a:p>
            <a:r>
              <a:rPr lang="ro-RO" sz="2400" dirty="0"/>
              <a:t>Se poate folosi la pacienții cu insuficiență hepatică și renală</a:t>
            </a:r>
          </a:p>
        </p:txBody>
      </p:sp>
      <p:sp>
        <p:nvSpPr>
          <p:cNvPr id="7" name="Title 1"/>
          <p:cNvSpPr>
            <a:spLocks noGrp="1"/>
          </p:cNvSpPr>
          <p:nvPr>
            <p:ph type="title"/>
          </p:nvPr>
        </p:nvSpPr>
        <p:spPr>
          <a:xfrm>
            <a:off x="446328" y="29794"/>
            <a:ext cx="10515600" cy="1325563"/>
          </a:xfrm>
        </p:spPr>
        <p:txBody>
          <a:bodyPr>
            <a:normAutofit/>
          </a:bodyPr>
          <a:lstStyle/>
          <a:p>
            <a:r>
              <a:rPr lang="ro-RO" sz="3200" dirty="0"/>
              <a:t>Eligibilitatea</a:t>
            </a:r>
            <a:br>
              <a:rPr dirty="0"/>
            </a:br>
            <a:r>
              <a:rPr lang="ro-RO" sz="3200" dirty="0"/>
              <a:t>pentru Oseltamivir (Tamiflu)</a:t>
            </a:r>
          </a:p>
        </p:txBody>
      </p:sp>
    </p:spTree>
    <p:extLst>
      <p:ext uri="{BB962C8B-B14F-4D97-AF65-F5344CB8AC3E}">
        <p14:creationId xmlns:p14="http://schemas.microsoft.com/office/powerpoint/2010/main" val="157420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ro-RO" sz="3200" dirty="0"/>
              <a:t>Oseltamivir (Tamiflu):</a:t>
            </a:r>
            <a:br>
              <a:rPr dirty="0"/>
            </a:br>
            <a:r>
              <a:rPr lang="ro-RO" sz="3200" dirty="0"/>
              <a:t>dozaj și efecte secundare</a:t>
            </a:r>
          </a:p>
        </p:txBody>
      </p:sp>
      <p:sp>
        <p:nvSpPr>
          <p:cNvPr id="3" name="Content Placeholder 2"/>
          <p:cNvSpPr>
            <a:spLocks noGrp="1"/>
          </p:cNvSpPr>
          <p:nvPr>
            <p:ph idx="1"/>
          </p:nvPr>
        </p:nvSpPr>
        <p:spPr>
          <a:xfrm>
            <a:off x="446327" y="1450823"/>
            <a:ext cx="8021017" cy="4580078"/>
          </a:xfrm>
        </p:spPr>
        <p:txBody>
          <a:bodyPr>
            <a:noAutofit/>
          </a:bodyPr>
          <a:lstStyle/>
          <a:p>
            <a:r>
              <a:rPr lang="ro-RO" sz="2400" dirty="0"/>
              <a:t>Doar pe cale orală sau nazogastrică (nu pe cale intravenoasă)</a:t>
            </a:r>
          </a:p>
          <a:p>
            <a:r>
              <a:rPr lang="ro-RO" sz="2400" dirty="0"/>
              <a:t>Tratați timp de 5 zile (10 zile dacă pacientul este imunocompromis), cu finalizarea tratamentului la domiciliu în caz de externare</a:t>
            </a:r>
          </a:p>
          <a:p>
            <a:r>
              <a:rPr lang="ro-RO" sz="2400" dirty="0"/>
              <a:t>Dozaj: </a:t>
            </a:r>
            <a:r>
              <a:rPr lang="ro-RO" sz="2400" b="1" dirty="0"/>
              <a:t>75 mg de două ori pe zi </a:t>
            </a:r>
            <a:r>
              <a:rPr lang="ro-RO" sz="2400" dirty="0"/>
              <a:t>în cazul unei funcții renale normale</a:t>
            </a:r>
          </a:p>
          <a:p>
            <a:pPr lvl="1"/>
            <a:r>
              <a:rPr lang="ro-RO" sz="2000" dirty="0"/>
              <a:t>75 mg o dată pe zi dacă eGFR este 10-29 ml/min</a:t>
            </a:r>
          </a:p>
          <a:p>
            <a:pPr lvl="1"/>
            <a:r>
              <a:rPr lang="ro-RO" sz="2000" dirty="0"/>
              <a:t>75 mg ca doză unică dacă eGFR &lt; 10 ml/min (sau dacă pacientul este pe dializă/hemofiltrare)</a:t>
            </a:r>
          </a:p>
          <a:p>
            <a:pPr lvl="1"/>
            <a:r>
              <a:rPr lang="ro-RO" sz="2000" dirty="0"/>
              <a:t>Este necesară adaptarea dozajului dacă greutatea este &lt; 40 kg (a se vedea protocolul)</a:t>
            </a:r>
          </a:p>
          <a:p>
            <a:pPr lvl="1"/>
            <a:r>
              <a:rPr lang="ro-RO" sz="2000" dirty="0"/>
              <a:t>Rețineți că adaptarea dozei renale la RECOVERY diferă de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4973" y="2305002"/>
            <a:ext cx="3396567" cy="1976184"/>
          </a:xfrm>
          <a:prstGeom prst="rect">
            <a:avLst/>
          </a:prstGeom>
        </p:spPr>
      </p:pic>
      <p:sp>
        <p:nvSpPr>
          <p:cNvPr id="5" name="Content Placeholder 2"/>
          <p:cNvSpPr txBox="1">
            <a:spLocks/>
          </p:cNvSpPr>
          <p:nvPr/>
        </p:nvSpPr>
        <p:spPr>
          <a:xfrm>
            <a:off x="446327" y="5230831"/>
            <a:ext cx="11745673"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o-RO" sz="2400" dirty="0"/>
          </a:p>
          <a:p>
            <a:r>
              <a:rPr lang="ro-RO" sz="2400" dirty="0"/>
              <a:t>Nu se cunosc interacțiuni semnificative cu alte medicamente</a:t>
            </a:r>
          </a:p>
          <a:p>
            <a:r>
              <a:rPr lang="ro-RO" sz="2400" dirty="0"/>
              <a:t>Cele mai frecvente reacții adverse sunt cefaleea, greața și vărsăturile (&lt; 10 %), rareori semnalându-se reacții grave de hipersensibilitate</a:t>
            </a:r>
          </a:p>
          <a:p>
            <a:endParaRPr lang="ro-RO" sz="2400" i="1" dirty="0"/>
          </a:p>
        </p:txBody>
      </p:sp>
    </p:spTree>
    <p:extLst>
      <p:ext uri="{BB962C8B-B14F-4D97-AF65-F5344CB8AC3E}">
        <p14:creationId xmlns:p14="http://schemas.microsoft.com/office/powerpoint/2010/main" val="193409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F8E22-4809-4EF7-3551-13886722DE57}"/>
              </a:ext>
            </a:extLst>
          </p:cNvPr>
          <p:cNvSpPr>
            <a:spLocks noGrp="1"/>
          </p:cNvSpPr>
          <p:nvPr>
            <p:ph type="title"/>
          </p:nvPr>
        </p:nvSpPr>
        <p:spPr>
          <a:xfrm>
            <a:off x="632150" y="0"/>
            <a:ext cx="10515600" cy="1325563"/>
          </a:xfrm>
        </p:spPr>
        <p:txBody>
          <a:bodyPr>
            <a:normAutofit/>
          </a:bodyPr>
          <a:lstStyle/>
          <a:p>
            <a:r>
              <a:rPr lang="en-GB" sz="3200" dirty="0"/>
              <a:t>Nota </a:t>
            </a:r>
            <a:r>
              <a:rPr lang="en-GB" sz="3200" dirty="0" err="1"/>
              <a:t>privind</a:t>
            </a:r>
            <a:r>
              <a:rPr lang="en-GB" sz="3200" dirty="0"/>
              <a:t> </a:t>
            </a:r>
            <a:r>
              <a:rPr lang="en-GB" sz="3200" dirty="0" err="1"/>
              <a:t>comparatia</a:t>
            </a:r>
            <a:r>
              <a:rPr lang="en-GB" sz="3200" dirty="0"/>
              <a:t> </a:t>
            </a:r>
            <a:r>
              <a:rPr lang="en-GB" sz="3200" dirty="0" err="1"/>
              <a:t>intre</a:t>
            </a:r>
            <a:r>
              <a:rPr lang="en-GB" sz="3200" dirty="0"/>
              <a:t> </a:t>
            </a:r>
            <a:r>
              <a:rPr lang="en-GB" sz="3200" dirty="0" err="1"/>
              <a:t>tratamentele</a:t>
            </a:r>
            <a:r>
              <a:rPr lang="en-GB" sz="3200" dirty="0"/>
              <a:t> </a:t>
            </a:r>
            <a:br>
              <a:rPr lang="en-GB" sz="3200" dirty="0"/>
            </a:br>
            <a:r>
              <a:rPr lang="en-GB" sz="3200" dirty="0" err="1"/>
              <a:t>antivirale</a:t>
            </a:r>
            <a:r>
              <a:rPr lang="en-GB" sz="3200" dirty="0"/>
              <a:t> din </a:t>
            </a:r>
            <a:r>
              <a:rPr lang="en-GB" sz="3200" dirty="0" err="1"/>
              <a:t>gripa</a:t>
            </a:r>
            <a:endParaRPr lang="nl-NL" sz="3200" dirty="0"/>
          </a:p>
        </p:txBody>
      </p:sp>
      <p:sp>
        <p:nvSpPr>
          <p:cNvPr id="4" name="Content Placeholder 5">
            <a:extLst>
              <a:ext uri="{FF2B5EF4-FFF2-40B4-BE49-F238E27FC236}">
                <a16:creationId xmlns:a16="http://schemas.microsoft.com/office/drawing/2014/main" id="{4E63A0B2-71D5-DCA9-8A73-6AEF9AD5AA41}"/>
              </a:ext>
            </a:extLst>
          </p:cNvPr>
          <p:cNvSpPr>
            <a:spLocks noGrp="1"/>
          </p:cNvSpPr>
          <p:nvPr>
            <p:ph idx="1"/>
          </p:nvPr>
        </p:nvSpPr>
        <p:spPr>
          <a:xfrm>
            <a:off x="504201" y="1464805"/>
            <a:ext cx="11177899" cy="4580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1900" dirty="0"/>
              <a:t>Fiecare comparație de tratament din studiul RECOVERY reprezintă o randomizare separată 1:1 între tratamentul relevant și îngrijirea fără acel tratament</a:t>
            </a:r>
          </a:p>
          <a:p>
            <a:pPr marL="226695">
              <a:lnSpc>
                <a:spcPct val="107000"/>
              </a:lnSpc>
              <a:spcAft>
                <a:spcPts val="800"/>
              </a:spcAft>
            </a:pPr>
            <a:r>
              <a:rPr lang="ro-RO" sz="1900" dirty="0">
                <a:latin typeface="Calibri" panose="020F0502020204030204" pitchFamily="34" charset="0"/>
                <a:ea typeface="Calibri" panose="020F0502020204030204" pitchFamily="34" charset="0"/>
                <a:cs typeface="Times New Roman" panose="02020603050405020304" pitchFamily="18" charset="0"/>
              </a:rPr>
              <a:t>Aceasta înseamnă că, dacă un pacient este randomizat în </a:t>
            </a:r>
            <a:r>
              <a:rPr lang="ro-RO" sz="1900" i="1" dirty="0">
                <a:latin typeface="Calibri" panose="020F0502020204030204" pitchFamily="34" charset="0"/>
                <a:ea typeface="Calibri" panose="020F0502020204030204" pitchFamily="34" charset="0"/>
                <a:cs typeface="Times New Roman" panose="02020603050405020304" pitchFamily="18" charset="0"/>
              </a:rPr>
              <a:t>ambele</a:t>
            </a:r>
            <a:r>
              <a:rPr lang="ro-RO" sz="1900" dirty="0">
                <a:latin typeface="Calibri" panose="020F0502020204030204" pitchFamily="34" charset="0"/>
                <a:ea typeface="Calibri" panose="020F0502020204030204" pitchFamily="34" charset="0"/>
                <a:cs typeface="Times New Roman" panose="02020603050405020304" pitchFamily="18" charset="0"/>
              </a:rPr>
              <a:t> comparații antivirale, el poate primi ambele antivirale împreună, unul singur sau niciunul. </a:t>
            </a:r>
          </a:p>
          <a:p>
            <a:pPr marL="226695">
              <a:lnSpc>
                <a:spcPct val="107000"/>
              </a:lnSpc>
              <a:spcAft>
                <a:spcPts val="800"/>
              </a:spcAf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r>
              <a:rPr lang="ro-RO" sz="1900" dirty="0">
                <a:latin typeface="Calibri" panose="020F0502020204030204" pitchFamily="34" charset="0"/>
                <a:ea typeface="Calibri" panose="020F0502020204030204" pitchFamily="34" charset="0"/>
                <a:cs typeface="Times New Roman" panose="02020603050405020304" pitchFamily="18" charset="0"/>
              </a:rPr>
              <a:t>Dacă echipa medicală consideră că un tratament antiviral este în mod clar indicat, acesta trebuie administrat conform tratamentului standard</a:t>
            </a:r>
            <a:r>
              <a:rPr lang="en-US" sz="1900" dirty="0">
                <a:latin typeface="Calibri" panose="020F0502020204030204" pitchFamily="34" charset="0"/>
                <a:ea typeface="Calibri" panose="020F0502020204030204" pitchFamily="34" charset="0"/>
                <a:cs typeface="Times New Roman" panose="02020603050405020304" pitchFamily="18" charset="0"/>
              </a:rPr>
              <a:t> de </a:t>
            </a:r>
            <a:r>
              <a:rPr lang="en-US" sz="1900" dirty="0" err="1">
                <a:latin typeface="Calibri" panose="020F0502020204030204" pitchFamily="34" charset="0"/>
                <a:ea typeface="Calibri" panose="020F0502020204030204" pitchFamily="34" charset="0"/>
                <a:cs typeface="Times New Roman" panose="02020603050405020304" pitchFamily="18" charset="0"/>
              </a:rPr>
              <a:t>ingrijire</a:t>
            </a:r>
            <a:r>
              <a:rPr lang="ro-RO" sz="1900" dirty="0">
                <a:latin typeface="Calibri" panose="020F0502020204030204" pitchFamily="34" charset="0"/>
                <a:ea typeface="Calibri" panose="020F0502020204030204" pitchFamily="34" charset="0"/>
                <a:cs typeface="Times New Roman" panose="02020603050405020304" pitchFamily="18" charset="0"/>
              </a:rPr>
              <a:t>. </a:t>
            </a:r>
          </a:p>
          <a:p>
            <a:r>
              <a:rPr lang="ro-RO" sz="1900" dirty="0">
                <a:latin typeface="Calibri" panose="020F0502020204030204" pitchFamily="34" charset="0"/>
                <a:ea typeface="Calibri" panose="020F0502020204030204" pitchFamily="34" charset="0"/>
                <a:cs typeface="Times New Roman" panose="02020603050405020304" pitchFamily="18" charset="0"/>
              </a:rPr>
              <a:t>În acest caz, pacientul poate fi totuși eligibil pentru alte comparații din studiul RECOVERY (de exemplu, dacă unui pacient i se prescrie oseltamivir ca parte a tratamentului standard</a:t>
            </a:r>
            <a:r>
              <a:rPr lang="en-US" sz="1900" dirty="0">
                <a:latin typeface="Calibri" panose="020F0502020204030204" pitchFamily="34" charset="0"/>
                <a:ea typeface="Calibri" panose="020F0502020204030204" pitchFamily="34" charset="0"/>
                <a:cs typeface="Times New Roman" panose="02020603050405020304" pitchFamily="18" charset="0"/>
              </a:rPr>
              <a:t> de </a:t>
            </a:r>
            <a:r>
              <a:rPr lang="en-US" sz="1900" dirty="0" err="1">
                <a:latin typeface="Calibri" panose="020F0502020204030204" pitchFamily="34" charset="0"/>
                <a:ea typeface="Calibri" panose="020F0502020204030204" pitchFamily="34" charset="0"/>
                <a:cs typeface="Times New Roman" panose="02020603050405020304" pitchFamily="18" charset="0"/>
              </a:rPr>
              <a:t>ingrijire</a:t>
            </a:r>
            <a:r>
              <a:rPr lang="ro-RO" sz="1900" dirty="0">
                <a:latin typeface="Calibri" panose="020F0502020204030204" pitchFamily="34" charset="0"/>
                <a:ea typeface="Calibri" panose="020F0502020204030204" pitchFamily="34" charset="0"/>
                <a:cs typeface="Times New Roman" panose="02020603050405020304" pitchFamily="18" charset="0"/>
              </a:rPr>
              <a:t>, acesta poate fi totuși inclus în comparația cu baloxavir, ceea ce va furniza date utile privind terapia antivirală unică versus combinată). </a:t>
            </a:r>
          </a:p>
          <a:p>
            <a:endParaRPr lang="en-US" sz="1900" dirty="0">
              <a:latin typeface="Calibri" panose="020F0502020204030204" pitchFamily="34" charset="0"/>
              <a:ea typeface="Calibri" panose="020F0502020204030204" pitchFamily="34" charset="0"/>
              <a:cs typeface="Times New Roman" panose="02020603050405020304" pitchFamily="18" charset="0"/>
            </a:endParaRPr>
          </a:p>
          <a:p>
            <a:r>
              <a:rPr lang="ro-RO" sz="1900" dirty="0">
                <a:latin typeface="Calibri" panose="020F0502020204030204" pitchFamily="34" charset="0"/>
                <a:ea typeface="Calibri" panose="020F0502020204030204" pitchFamily="34" charset="0"/>
                <a:cs typeface="Times New Roman" panose="02020603050405020304" pitchFamily="18" charset="0"/>
              </a:rPr>
              <a:t>Decizia privind indicația clară a unui antiviral trebuie luată </a:t>
            </a:r>
            <a:r>
              <a:rPr lang="ro-RO" sz="1900" i="1" dirty="0">
                <a:latin typeface="Calibri" panose="020F0502020204030204" pitchFamily="34" charset="0"/>
                <a:ea typeface="Calibri" panose="020F0502020204030204" pitchFamily="34" charset="0"/>
                <a:cs typeface="Times New Roman" panose="02020603050405020304" pitchFamily="18" charset="0"/>
              </a:rPr>
              <a:t>înainte</a:t>
            </a:r>
            <a:r>
              <a:rPr lang="ro-RO" sz="1900" dirty="0">
                <a:latin typeface="Calibri" panose="020F0502020204030204" pitchFamily="34" charset="0"/>
                <a:ea typeface="Calibri" panose="020F0502020204030204" pitchFamily="34" charset="0"/>
                <a:cs typeface="Times New Roman" panose="02020603050405020304" pitchFamily="18" charset="0"/>
              </a:rPr>
              <a:t> de evaluarea eligibilității pentru studiu și </a:t>
            </a:r>
            <a:r>
              <a:rPr lang="ro-RO" sz="1900" i="1" dirty="0">
                <a:latin typeface="Calibri" panose="020F0502020204030204" pitchFamily="34" charset="0"/>
                <a:ea typeface="Calibri" panose="020F0502020204030204" pitchFamily="34" charset="0"/>
                <a:cs typeface="Times New Roman" panose="02020603050405020304" pitchFamily="18" charset="0"/>
              </a:rPr>
              <a:t>nu</a:t>
            </a:r>
            <a:r>
              <a:rPr lang="ro-RO" sz="1900" dirty="0">
                <a:latin typeface="Calibri" panose="020F0502020204030204" pitchFamily="34" charset="0"/>
                <a:ea typeface="Calibri" panose="020F0502020204030204" pitchFamily="34" charset="0"/>
                <a:cs typeface="Times New Roman" panose="02020603050405020304" pitchFamily="18" charset="0"/>
              </a:rPr>
              <a:t> trebuie influențată de alocarea din cadrul studiului RECOVERY (de exemplu, pacienții nu trebuie randomizați în comparația cu baloxavir și apoi tratați cu un NAI doar pentru că au fost repartizați la tratamentul standard fără baloxavir). </a:t>
            </a:r>
          </a:p>
        </p:txBody>
      </p:sp>
    </p:spTree>
    <p:extLst>
      <p:ext uri="{BB962C8B-B14F-4D97-AF65-F5344CB8AC3E}">
        <p14:creationId xmlns:p14="http://schemas.microsoft.com/office/powerpoint/2010/main" val="190793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ro-RO"/>
              <a:t>CORTICOSTEROIZI PENTRU GRIPĂ</a:t>
            </a:r>
          </a:p>
        </p:txBody>
      </p:sp>
    </p:spTree>
    <p:extLst>
      <p:ext uri="{BB962C8B-B14F-4D97-AF65-F5344CB8AC3E}">
        <p14:creationId xmlns:p14="http://schemas.microsoft.com/office/powerpoint/2010/main" val="20444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ro-RO" sz="3200" dirty="0"/>
              <a:t>Corticosteroizi pentru gripă</a:t>
            </a:r>
            <a:br/>
            <a:r>
              <a:rPr lang="ro-RO" sz="3200" dirty="0"/>
              <a:t>Context</a:t>
            </a:r>
          </a:p>
        </p:txBody>
      </p:sp>
      <p:sp>
        <p:nvSpPr>
          <p:cNvPr id="3" name="Content Placeholder 2"/>
          <p:cNvSpPr>
            <a:spLocks noGrp="1"/>
          </p:cNvSpPr>
          <p:nvPr>
            <p:ph idx="1"/>
          </p:nvPr>
        </p:nvSpPr>
        <p:spPr>
          <a:xfrm>
            <a:off x="504202" y="1596885"/>
            <a:ext cx="7702250" cy="4580078"/>
          </a:xfrm>
        </p:spPr>
        <p:txBody>
          <a:bodyPr>
            <a:normAutofit/>
          </a:bodyPr>
          <a:lstStyle/>
          <a:p>
            <a:r>
              <a:rPr lang="ro-RO" sz="2400" dirty="0"/>
              <a:t>Corticosteroizii sunt un tratament standard pentru pacienții cu pneumonie cu COVID-19, reducând riscul de deces cu ~1/5 la pacienții cărora li se administrează oxigen</a:t>
            </a:r>
          </a:p>
          <a:p>
            <a:endParaRPr lang="ro-RO" sz="2400" dirty="0"/>
          </a:p>
          <a:p>
            <a:r>
              <a:rPr lang="ro-RO" sz="2400" dirty="0"/>
              <a:t>A fost propus anterior ca tratament pentru pneumonia gripală, fără a fi însă niciodată testat în mod corespunzător la pacienții internați</a:t>
            </a:r>
          </a:p>
          <a:p>
            <a:endParaRPr lang="ro-RO" sz="2400" dirty="0"/>
          </a:p>
          <a:p>
            <a:r>
              <a:rPr lang="ro-RO" sz="2400" dirty="0"/>
              <a:t>Reducerea leziunilor pulmonare produse pe fondul sistemului imunitar poate îmbunătăți supraviețuirea în cazul formelor grave de gripă, ca și în cazul COVID-19</a:t>
            </a:r>
          </a:p>
          <a:p>
            <a:endParaRPr lang="ro-RO"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ro-RO" sz="4000" dirty="0"/>
              <a:t>Context privind gripa </a:t>
            </a:r>
          </a:p>
        </p:txBody>
      </p:sp>
      <p:sp>
        <p:nvSpPr>
          <p:cNvPr id="6" name="Content Placeholder 5"/>
          <p:cNvSpPr>
            <a:spLocks noGrp="1"/>
          </p:cNvSpPr>
          <p:nvPr>
            <p:ph idx="1"/>
          </p:nvPr>
        </p:nvSpPr>
        <p:spPr>
          <a:xfrm>
            <a:off x="169896" y="1473319"/>
            <a:ext cx="8516904" cy="4753862"/>
          </a:xfrm>
        </p:spPr>
        <p:txBody>
          <a:bodyPr>
            <a:normAutofit fontScale="92500" lnSpcReduction="10000"/>
          </a:bodyPr>
          <a:lstStyle/>
          <a:p>
            <a:r>
              <a:rPr lang="ro-RO" sz="2400" dirty="0"/>
              <a:t>Gripa sezonieră provoacă anual aproximativ 400.000 de decese la nivel mondial (o treime dintre acestea având vârsta sub 65 de ani)</a:t>
            </a:r>
          </a:p>
          <a:p>
            <a:endParaRPr lang="ro-RO" sz="2400" dirty="0"/>
          </a:p>
          <a:p>
            <a:r>
              <a:rPr lang="ro-RO" sz="2400" dirty="0"/>
              <a:t>O pandemie de gripă poate ucide zeci de milioane de oameni</a:t>
            </a:r>
          </a:p>
          <a:p>
            <a:endParaRPr lang="ro-RO" sz="2400" dirty="0"/>
          </a:p>
          <a:p>
            <a:r>
              <a:rPr lang="ro-RO" sz="2400" dirty="0"/>
              <a:t>RECOVERY și alte studii au identificat rapid tratamente salvatoare pentru COVID-19 prin randomizarea a mii de pacienți</a:t>
            </a:r>
          </a:p>
          <a:p>
            <a:endParaRPr lang="ro-RO" sz="2400" dirty="0"/>
          </a:p>
          <a:p>
            <a:r>
              <a:rPr lang="ro-RO" sz="2400" dirty="0"/>
              <a:t>De asemenea, s-a constatat că multe alte tratamente promițătoare sunt ineficace</a:t>
            </a:r>
          </a:p>
          <a:p>
            <a:pPr marL="0" indent="0">
              <a:buNone/>
            </a:pPr>
            <a:endParaRPr lang="ro-RO" sz="2400" dirty="0"/>
          </a:p>
          <a:p>
            <a:r>
              <a:rPr lang="ro-RO" sz="2400" dirty="0"/>
              <a:t>Spre deosebire de COVID-19, nu dispunem de dovezi solide (adică randomizate) care să servească drept orientări în tratamentul gripei</a:t>
            </a:r>
          </a:p>
          <a:p>
            <a:endParaRPr lang="ro-RO" sz="2400" dirty="0"/>
          </a:p>
          <a:p>
            <a:endParaRPr lang="ro-RO" sz="24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50" y="1932257"/>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25765"/>
            <a:ext cx="7551778" cy="4580078"/>
          </a:xfrm>
        </p:spPr>
        <p:txBody>
          <a:bodyPr>
            <a:normAutofit/>
          </a:bodyPr>
          <a:lstStyle/>
          <a:p>
            <a:r>
              <a:rPr lang="ro-RO" sz="2000" dirty="0"/>
              <a:t>Tratamentul este deschi pacienților cu pneumonie gripală </a:t>
            </a:r>
            <a:r>
              <a:rPr lang="ro-RO" sz="2000" b="1" i="1" dirty="0"/>
              <a:t>plus hipoxie</a:t>
            </a:r>
            <a:r>
              <a:rPr lang="ro-RO" sz="2400" dirty="0"/>
              <a:t> </a:t>
            </a:r>
            <a:r>
              <a:rPr lang="ro-RO" sz="2000" dirty="0"/>
              <a:t>(oxigen suplimentar sau SpO2 &lt; 92 % la aer)</a:t>
            </a:r>
          </a:p>
          <a:p>
            <a:r>
              <a:rPr lang="ro-RO" sz="2000" dirty="0"/>
              <a:t>Contraindicat dacă se administrează în </a:t>
            </a:r>
            <a:r>
              <a:rPr lang="ro-RO" sz="2000" b="1" dirty="0"/>
              <a:t>prezent sau se intenționează să se administreze corticosteroizi</a:t>
            </a:r>
            <a:r>
              <a:rPr lang="ro-RO" sz="2000" dirty="0"/>
              <a:t> sistemici sau dacă pacientul are o coinfecție cu SARS-CoV-2</a:t>
            </a:r>
          </a:p>
          <a:p>
            <a:endParaRPr lang="ro-RO" sz="2000" dirty="0"/>
          </a:p>
          <a:p>
            <a:r>
              <a:rPr lang="ro-RO" sz="2000" dirty="0"/>
              <a:t>Femeile însărcinate și care alăptează sunt eligibile (dar utilizați prednisolon/hidrocortizon în loc de dexametazonă – consultați protocolul) </a:t>
            </a:r>
          </a:p>
          <a:p>
            <a:r>
              <a:rPr lang="ro-RO" sz="2000" dirty="0"/>
              <a:t>Pacienții cu insuficiență hepatică sau renală sunt eligibili</a:t>
            </a:r>
          </a:p>
          <a:p>
            <a:endParaRPr lang="ro-RO"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496665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2000" dirty="0"/>
              <a:t>Dacă, după randomizare, corticosteroizii devin indicați la un pacient căruia i s-a alocat îngrijirea obișnuită, aceștia trebuie administrați (acest lucru ar trebui să se întâmple numai ca urmare a unei modificări a stării clinice)</a:t>
            </a:r>
          </a:p>
          <a:p>
            <a:endParaRPr lang="ro-RO"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z="3200" dirty="0"/>
              <a:t>Corticosteroizi pentru gripă</a:t>
            </a:r>
          </a:p>
          <a:p>
            <a:r>
              <a:rPr lang="ro-RO" sz="3200" dirty="0"/>
              <a:t>Eligibilitate</a:t>
            </a:r>
          </a:p>
        </p:txBody>
      </p:sp>
      <p:sp>
        <p:nvSpPr>
          <p:cNvPr id="2" name="TextBox 7">
            <a:extLst>
              <a:ext uri="{FF2B5EF4-FFF2-40B4-BE49-F238E27FC236}">
                <a16:creationId xmlns:a16="http://schemas.microsoft.com/office/drawing/2014/main" id="{A94EA4A1-C883-409D-A3E6-F1F40480E1A7}"/>
              </a:ext>
            </a:extLst>
          </p:cNvPr>
          <p:cNvSpPr txBox="1"/>
          <p:nvPr/>
        </p:nvSpPr>
        <p:spPr>
          <a:xfrm>
            <a:off x="319007" y="5914053"/>
            <a:ext cx="9354641" cy="12311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ro-RO" b="1" i="0" u="none" strike="noStrike" cap="none" normalizeH="0" baseline="0" noProof="0" dirty="0">
                <a:ln>
                  <a:noFill/>
                </a:ln>
                <a:uLnTx/>
                <a:uFillTx/>
                <a:latin typeface="Calibri" panose="020F0502020204030204"/>
                <a:ea typeface="+mn-ea"/>
                <a:cs typeface="+mn-cs"/>
              </a:rPr>
              <a:t>*Tratament cu corticosteroizi administrat &gt;24 h în cursul episodului actual de boală, cu un echivalent glucocorticoid de ≥10 mg prednisolon pe zi (sau ≥1,5 mg dexametazonă sau ≥40 mg hidrocortizon)</a:t>
            </a:r>
          </a:p>
          <a:p>
            <a:endParaRPr lang="en-US" sz="2000" dirty="0"/>
          </a:p>
        </p:txBody>
      </p:sp>
    </p:spTree>
    <p:extLst>
      <p:ext uri="{BB962C8B-B14F-4D97-AF65-F5344CB8AC3E}">
        <p14:creationId xmlns:p14="http://schemas.microsoft.com/office/powerpoint/2010/main" val="29664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354569"/>
            <a:ext cx="9216316" cy="4580078"/>
          </a:xfrm>
        </p:spPr>
        <p:txBody>
          <a:bodyPr>
            <a:noAutofit/>
          </a:bodyPr>
          <a:lstStyle/>
          <a:p>
            <a:r>
              <a:rPr lang="ro-RO" sz="2200" dirty="0"/>
              <a:t>Dexametazonă 6mg o dată pe zi, oral/nazogastric sau intravenos </a:t>
            </a:r>
          </a:p>
          <a:p>
            <a:r>
              <a:rPr lang="ro-RO" sz="2200" dirty="0"/>
              <a:t>Tratați timp de 10 zile sau până la externare, în funcție de evenimentul care survine primul</a:t>
            </a:r>
          </a:p>
          <a:p>
            <a:r>
              <a:rPr lang="ro-RO" sz="2200" dirty="0"/>
              <a:t>Nu există probe de referință sau de monitorizare</a:t>
            </a:r>
          </a:p>
          <a:p>
            <a:r>
              <a:rPr lang="ro-RO" sz="2200" dirty="0"/>
              <a:t>Trebuie luate în considerare și anticipate efectele secundare importante ale corticosteroizilor ca în practica normală, cum ar fi:</a:t>
            </a:r>
          </a:p>
          <a:p>
            <a:pPr lvl="1"/>
            <a:r>
              <a:rPr lang="ro-RO" sz="2200" dirty="0"/>
              <a:t>Risc de hiperglicemie (luați în considerare necesitatea unei monitorizări sporite)</a:t>
            </a:r>
          </a:p>
          <a:p>
            <a:pPr lvl="1"/>
            <a:r>
              <a:rPr lang="ro-RO" sz="2200" dirty="0"/>
              <a:t>Ulcerație peptică (luați în considerare necesitatea unei protecții gastrice dacă riscul este ridicat)</a:t>
            </a:r>
          </a:p>
          <a:p>
            <a:pPr lvl="1"/>
            <a:r>
              <a:rPr lang="ro-RO" sz="2200" dirty="0"/>
              <a:t>Infecție (în special dacă există alte motive de imunosupresie)</a:t>
            </a:r>
          </a:p>
          <a:p>
            <a:pPr lvl="1"/>
            <a:r>
              <a:rPr lang="ro-RO" sz="2200" dirty="0"/>
              <a:t>Reacții psihiatrice</a:t>
            </a:r>
          </a:p>
          <a:p>
            <a:pPr lvl="1"/>
            <a:r>
              <a:rPr lang="ro-RO" sz="2200" dirty="0"/>
              <a:t>Retenție de lichide</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092" y="1851508"/>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92275" y="5957507"/>
            <a:ext cx="12099723"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ro-RO" sz="2200" dirty="0"/>
              <a:t>Risc de insuficiență suprarenală la întreruperea bruscă în cazul anumitor pacienți, de exemplu, în cazul utilizării anterioare semnificative de corticosteroizi sau al altor motive de insuficiență suprarenală (luați în considerare întreruperea treptată în conformitate cu practica normală)</a:t>
            </a:r>
          </a:p>
          <a:p>
            <a:pPr lvl="1"/>
            <a:endParaRPr lang="ro-RO" sz="20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z="3200" dirty="0"/>
              <a:t>Corticosteroizi pentru gripă</a:t>
            </a:r>
          </a:p>
          <a:p>
            <a:r>
              <a:rPr lang="ro-RO" sz="3200" dirty="0"/>
              <a:t>Dozaj și efecte secundare</a:t>
            </a:r>
          </a:p>
        </p:txBody>
      </p:sp>
    </p:spTree>
    <p:extLst>
      <p:ext uri="{BB962C8B-B14F-4D97-AF65-F5344CB8AC3E}">
        <p14:creationId xmlns:p14="http://schemas.microsoft.com/office/powerpoint/2010/main" val="17033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ro-RO" sz="2200" dirty="0"/>
              <a:t>Dexametazona este un substrat CYP3A4, astfel că există riscul de expunere crescută și de efecte secundare dacă se administrează împreună cu inhibitori puternici ai CYP3A4, cum ar fi: </a:t>
            </a:r>
          </a:p>
          <a:p>
            <a:pPr lvl="1"/>
            <a:r>
              <a:rPr lang="ro-RO" sz="2200" dirty="0"/>
              <a:t>Claritromicină/eritromicină (</a:t>
            </a:r>
            <a:r>
              <a:rPr lang="ro-RO" sz="2200" u="sng" dirty="0"/>
              <a:t>dar nu și azitromicin</a:t>
            </a:r>
            <a:r>
              <a:rPr lang="ro-RO" sz="2200" dirty="0"/>
              <a:t>ă)</a:t>
            </a:r>
          </a:p>
          <a:p>
            <a:pPr lvl="1"/>
            <a:r>
              <a:rPr lang="ro-RO" sz="2200" dirty="0"/>
              <a:t>Ritonavir/cobicistat</a:t>
            </a:r>
          </a:p>
          <a:p>
            <a:pPr lvl="1"/>
            <a:r>
              <a:rPr lang="ro-RO" sz="2200" dirty="0"/>
              <a:t>Antifungice azolice </a:t>
            </a:r>
          </a:p>
          <a:p>
            <a:endParaRPr lang="ro-RO"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o-RO" sz="2400" dirty="0"/>
          </a:p>
          <a:p>
            <a:r>
              <a:rPr lang="ro-RO" sz="2200" dirty="0"/>
              <a:t>Luați în considerare dacă un inhibitor puternic al CYP3A4 ar putea fi suspendat/înlocuit în siguranță sau dacă este necesară o monitorizare crescută a efectelor secundare ale steroizilor</a:t>
            </a:r>
          </a:p>
          <a:p>
            <a:r>
              <a:rPr lang="ro-RO" sz="2200" dirty="0"/>
              <a:t>Dacă un inhibitor puternic al CYP3A4 nu poate fi evitat, atunci este posibil să nu fie adecvată înscrierea pacientului în comparația cu corticosteroizii, dar protocolul nici nu interzice acest lucru, deoarece gestionarea trebuie să se bazeze pe o evaluare a riscurilor/beneficiilor la fiecare caz în parte</a:t>
            </a:r>
          </a:p>
          <a:p>
            <a:endParaRPr lang="ro-RO" sz="2400" dirty="0"/>
          </a:p>
          <a:p>
            <a:endParaRPr lang="ro-RO" sz="2400" dirty="0"/>
          </a:p>
        </p:txBody>
      </p:sp>
      <p:sp>
        <p:nvSpPr>
          <p:cNvPr id="6" name="Title 1"/>
          <p:cNvSpPr>
            <a:spLocks noGrp="1"/>
          </p:cNvSpPr>
          <p:nvPr>
            <p:ph type="title"/>
          </p:nvPr>
        </p:nvSpPr>
        <p:spPr>
          <a:xfrm>
            <a:off x="572343" y="0"/>
            <a:ext cx="7565967" cy="1325563"/>
          </a:xfrm>
        </p:spPr>
        <p:txBody>
          <a:bodyPr>
            <a:normAutofit/>
          </a:bodyPr>
          <a:lstStyle/>
          <a:p>
            <a:r>
              <a:rPr lang="ro-RO" sz="3200" dirty="0"/>
              <a:t>Corticosteroizi pentru gripă</a:t>
            </a:r>
            <a:br/>
            <a:r>
              <a:rPr lang="ro-RO" sz="3200" dirty="0"/>
              <a:t>Interacțiuni posibile</a:t>
            </a:r>
          </a:p>
        </p:txBody>
      </p:sp>
    </p:spTree>
    <p:extLst>
      <p:ext uri="{BB962C8B-B14F-4D97-AF65-F5344CB8AC3E}">
        <p14:creationId xmlns:p14="http://schemas.microsoft.com/office/powerpoint/2010/main" val="16394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ro-RO" sz="3200" dirty="0"/>
              <a:t>Rezumat – Tratamente pentru gripă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ro-RO" sz="2400" dirty="0"/>
              <a:t>Gripa ucide sute de mii de oameni pe an, iar o pandemie de gripă are potențialul de fi de o sută de ori mai gravă</a:t>
            </a:r>
          </a:p>
          <a:p>
            <a:pPr marL="0" indent="0">
              <a:buNone/>
            </a:pPr>
            <a:endParaRPr lang="ro-RO" sz="2400" dirty="0"/>
          </a:p>
          <a:p>
            <a:r>
              <a:rPr lang="ro-RO" sz="2400" dirty="0"/>
              <a:t>Spre deosebire de tratamentele împotriva COVID-19, niciun tratament promițător împotriva gripei nu a fost evaluat în mod corespunzător în studii randomizate efectuate pe pacienți internați</a:t>
            </a:r>
          </a:p>
          <a:p>
            <a:endParaRPr lang="ro-RO" sz="2400" dirty="0"/>
          </a:p>
          <a:p>
            <a:r>
              <a:rPr lang="ro-RO" sz="2400" dirty="0"/>
              <a:t>Vă mulțumim că sunteți alături de noi pentru a îmbunătăți tratamentul împotriva gripei!</a:t>
            </a:r>
          </a:p>
        </p:txBody>
      </p:sp>
    </p:spTree>
    <p:extLst>
      <p:ext uri="{BB962C8B-B14F-4D97-AF65-F5344CB8AC3E}">
        <p14:creationId xmlns:p14="http://schemas.microsoft.com/office/powerpoint/2010/main" val="16057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17297" y="4183625"/>
            <a:ext cx="2274937" cy="427373"/>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o-RO" sz="2000" b="1" dirty="0"/>
              <a:t>PACIENȚI SPITALIZAȚI CU PNEUMONIE</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o-RO" sz="2000" b="1" dirty="0"/>
              <a:t>ANALIZĂ</a:t>
            </a:r>
            <a:endParaRPr lang="ro-RO" sz="2400" b="1" dirty="0"/>
          </a:p>
        </p:txBody>
      </p:sp>
      <p:sp>
        <p:nvSpPr>
          <p:cNvPr id="77" name="Left-Right Arrow 76"/>
          <p:cNvSpPr/>
          <p:nvPr/>
        </p:nvSpPr>
        <p:spPr>
          <a:xfrm rot="1152713" flipV="1">
            <a:off x="5969899" y="4212653"/>
            <a:ext cx="2306934" cy="375988"/>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6600" b="1" dirty="0"/>
              <a:t>R</a:t>
            </a:r>
            <a:endParaRPr lang="ro-RO"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Dexametazonă</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corticosteroizi</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62998" y="2401880"/>
              <a:ext cx="551433" cy="307777"/>
            </a:xfrm>
            <a:prstGeom prst="rect">
              <a:avLst/>
            </a:prstGeom>
            <a:noFill/>
          </p:spPr>
          <p:txBody>
            <a:bodyPr wrap="square" rtlCol="0">
              <a:spAutoFit/>
            </a:bodyPr>
            <a:lstStyle/>
            <a:p>
              <a:r>
                <a:rPr lang="ro-RO" sz="1400" b="1" i="1" dirty="0"/>
                <a:t>sau</a:t>
              </a:r>
              <a:endParaRPr lang="ro-RO" sz="12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ro-RO" sz="1400" b="1" dirty="0"/>
                <a:t>Compararea cu corticosteroizii pentru gripă (la pacienții cu hipoxie)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ro-RO" sz="1600" b="1" i="1" dirty="0"/>
                <a:t>sau</a:t>
              </a:r>
              <a:endParaRPr lang="ro-RO"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ro-RO" sz="1600" b="1" dirty="0"/>
                <a:t>Comparația cu baloxavirul</a:t>
              </a:r>
            </a:p>
            <a:p>
              <a:r>
                <a:rPr lang="ro-RO" sz="1600" b="1" dirty="0"/>
                <a:t>NU ESTE DESCHIS ÎN PREZENT ÎN UE</a:t>
              </a:r>
              <a:endParaRPr lang="ro-RO"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ro-RO"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01459" y="2431586"/>
              <a:ext cx="698415" cy="307777"/>
            </a:xfrm>
            <a:prstGeom prst="rect">
              <a:avLst/>
            </a:prstGeom>
            <a:noFill/>
          </p:spPr>
          <p:txBody>
            <a:bodyPr wrap="square" rtlCol="0">
              <a:spAutoFit/>
            </a:bodyPr>
            <a:lstStyle/>
            <a:p>
              <a:r>
                <a:rPr lang="ro-RO" sz="1400" b="1" i="1" dirty="0"/>
                <a:t>sau</a:t>
              </a:r>
              <a:endParaRPr lang="ro-RO" sz="12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ro-RO" sz="1600" b="1" dirty="0"/>
                <a:t>Comparația cu oseltamivirul</a:t>
              </a:r>
              <a:endParaRPr lang="ro-RO"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ro-RO" b="1" dirty="0"/>
              <a:t>Pacienți cu GRIPĂ confirmată</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3988" y="5097874"/>
            <a:ext cx="649602" cy="703876"/>
          </a:xfrm>
          <a:prstGeom prst="rect">
            <a:avLst/>
          </a:prstGeom>
        </p:spPr>
      </p:pic>
      <p:sp>
        <p:nvSpPr>
          <p:cNvPr id="69" name="TextBox 68">
            <a:extLst>
              <a:ext uri="{FF2B5EF4-FFF2-40B4-BE49-F238E27FC236}">
                <a16:creationId xmlns:a16="http://schemas.microsoft.com/office/drawing/2014/main" id="{AD82BCED-226B-0448-B8FC-891B5F6E3209}"/>
              </a:ext>
            </a:extLst>
          </p:cNvPr>
          <p:cNvSpPr txBox="1"/>
          <p:nvPr/>
        </p:nvSpPr>
        <p:spPr>
          <a:xfrm>
            <a:off x="4596004" y="2737301"/>
            <a:ext cx="3404705" cy="584775"/>
          </a:xfrm>
          <a:prstGeom prst="rect">
            <a:avLst/>
          </a:prstGeom>
          <a:noFill/>
        </p:spPr>
        <p:txBody>
          <a:bodyPr wrap="square" rtlCol="0">
            <a:spAutoFit/>
          </a:bodyPr>
          <a:lstStyle/>
          <a:p>
            <a:pPr algn="ctr"/>
            <a:r>
              <a:rPr lang="ro-RO" sz="1600" b="1" dirty="0"/>
              <a:t>Pacienți cu CAP (fără suspiciune de SARS-CoV-2/gripă/PCP/TB)</a:t>
            </a:r>
          </a:p>
        </p:txBody>
      </p:sp>
      <p:grpSp>
        <p:nvGrpSpPr>
          <p:cNvPr id="7" name="Group 6"/>
          <p:cNvGrpSpPr/>
          <p:nvPr/>
        </p:nvGrpSpPr>
        <p:grpSpPr>
          <a:xfrm>
            <a:off x="4492981" y="1418693"/>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Dexametazonă</a:t>
                </a:r>
                <a:endParaRPr lang="ro-RO"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corticosteroizi</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ro-RO" sz="1600" b="1" i="1" dirty="0"/>
                  <a:t>sau</a:t>
                </a:r>
                <a:endParaRPr lang="ro-RO"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ro-RO" sz="1400" b="1" dirty="0"/>
                  <a:t>Comparația cu corticosteroizii în cazul pneumoniei dobândite în comunitate (CAP)</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808796" y="3627050"/>
            <a:ext cx="3531573" cy="954107"/>
          </a:xfrm>
          <a:prstGeom prst="rect">
            <a:avLst/>
          </a:prstGeom>
          <a:noFill/>
        </p:spPr>
        <p:txBody>
          <a:bodyPr wrap="square" rtlCol="0">
            <a:spAutoFit/>
          </a:bodyPr>
          <a:lstStyle/>
          <a:p>
            <a:r>
              <a:rPr lang="ro-RO" sz="1400" b="1" dirty="0"/>
              <a:t>S-au colectat datele de referință, s-a stabilit adecvarea</a:t>
            </a:r>
          </a:p>
          <a:p>
            <a:r>
              <a:rPr lang="ro-RO" sz="1400" b="1" dirty="0"/>
              <a:t>Randomizare 1:1 în fiecare comparație adecvată</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ro-RO" sz="1400" b="1" dirty="0"/>
              <a:t>Rezultatele la 28 de zile și la 6 luni</a:t>
            </a:r>
          </a:p>
          <a:p>
            <a:pPr marL="285750" indent="-285750">
              <a:buFont typeface="Arial" panose="020B0604020202020204" pitchFamily="34" charset="0"/>
              <a:buChar char="•"/>
            </a:pPr>
            <a:r>
              <a:rPr lang="ro-RO" sz="1300" b="1" dirty="0"/>
              <a:t>Mortalitate</a:t>
            </a:r>
          </a:p>
          <a:p>
            <a:pPr marL="285750" indent="-285750">
              <a:buFont typeface="Arial" panose="020B0604020202020204" pitchFamily="34" charset="0"/>
              <a:buChar char="•"/>
            </a:pPr>
            <a:r>
              <a:rPr lang="ro-RO" sz="1300" b="1" dirty="0"/>
              <a:t>Timpul până la externare în viață</a:t>
            </a:r>
          </a:p>
          <a:p>
            <a:pPr marL="285750" indent="-285750">
              <a:buFont typeface="Arial" panose="020B0604020202020204" pitchFamily="34" charset="0"/>
              <a:buChar char="•"/>
            </a:pPr>
            <a:r>
              <a:rPr lang="ro-RO" sz="1300" b="1" dirty="0"/>
              <a:t>Evoluția către ventilație sau deces</a:t>
            </a:r>
          </a:p>
        </p:txBody>
      </p:sp>
      <p:sp>
        <p:nvSpPr>
          <p:cNvPr id="58" name="Rounded Rectangle 57">
            <a:extLst>
              <a:ext uri="{FF2B5EF4-FFF2-40B4-BE49-F238E27FC236}">
                <a16:creationId xmlns:a16="http://schemas.microsoft.com/office/drawing/2014/main" id="{38B586F1-F3FA-8C47-9702-A236829F5589}"/>
              </a:ext>
            </a:extLst>
          </p:cNvPr>
          <p:cNvSpPr/>
          <p:nvPr/>
        </p:nvSpPr>
        <p:spPr>
          <a:xfrm>
            <a:off x="4390766" y="1409494"/>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z="3200" dirty="0"/>
              <a:t>Modelul RECOVERY: Protocolul de bază V2</a:t>
            </a:r>
            <a:r>
              <a:rPr lang="nl-NL" sz="3200" dirty="0"/>
              <a:t>8</a:t>
            </a:r>
            <a:r>
              <a:rPr lang="ro-RO" sz="3200" dirty="0"/>
              <a:t>.0 </a:t>
            </a:r>
          </a:p>
        </p:txBody>
      </p:sp>
    </p:spTree>
    <p:extLst>
      <p:ext uri="{BB962C8B-B14F-4D97-AF65-F5344CB8AC3E}">
        <p14:creationId xmlns:p14="http://schemas.microsoft.com/office/powerpoint/2010/main" val="30816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7BEFB-3F20-17E5-93CD-7008D57580E8}"/>
              </a:ext>
            </a:extLst>
          </p:cNvPr>
          <p:cNvSpPr>
            <a:spLocks noGrp="1"/>
          </p:cNvSpPr>
          <p:nvPr>
            <p:ph type="title"/>
          </p:nvPr>
        </p:nvSpPr>
        <p:spPr>
          <a:xfrm>
            <a:off x="838200" y="17322"/>
            <a:ext cx="10515600" cy="1325563"/>
          </a:xfrm>
        </p:spPr>
        <p:txBody>
          <a:bodyPr>
            <a:normAutofit/>
          </a:bodyPr>
          <a:lstStyle/>
          <a:p>
            <a:r>
              <a:rPr lang="ro-RO" sz="3200" dirty="0"/>
              <a:t>Eligibilitatea pentru RECOVERY</a:t>
            </a:r>
            <a:endParaRPr lang="nl-NL" sz="3200" dirty="0"/>
          </a:p>
        </p:txBody>
      </p:sp>
      <p:sp>
        <p:nvSpPr>
          <p:cNvPr id="3" name="Tijdelijke aanduiding voor inhoud 2">
            <a:extLst>
              <a:ext uri="{FF2B5EF4-FFF2-40B4-BE49-F238E27FC236}">
                <a16:creationId xmlns:a16="http://schemas.microsoft.com/office/drawing/2014/main" id="{55FE12E0-0BB3-D307-008B-5FDA1C6F8F5A}"/>
              </a:ext>
            </a:extLst>
          </p:cNvPr>
          <p:cNvSpPr>
            <a:spLocks noGrp="1"/>
          </p:cNvSpPr>
          <p:nvPr>
            <p:ph idx="1"/>
          </p:nvPr>
        </p:nvSpPr>
        <p:spPr>
          <a:xfrm>
            <a:off x="175901" y="1485124"/>
            <a:ext cx="11863699" cy="4986795"/>
          </a:xfrm>
        </p:spPr>
        <p:txBody>
          <a:bodyPr>
            <a:noAutofit/>
          </a:bodyPr>
          <a:lstStyle/>
          <a:p>
            <a:pPr marL="514350" indent="-514350">
              <a:buFont typeface="+mj-lt"/>
              <a:buAutoNum type="arabicPeriod"/>
            </a:pPr>
            <a:r>
              <a:rPr lang="ro-RO" sz="1800" dirty="0"/>
              <a:t>Pacienți spitalizați cu vârsta ≥18 ani</a:t>
            </a:r>
          </a:p>
          <a:p>
            <a:pPr marL="514350" indent="-514350">
              <a:spcBef>
                <a:spcPts val="1800"/>
              </a:spcBef>
              <a:buFont typeface="+mj-lt"/>
              <a:buAutoNum type="arabicPeriod"/>
            </a:pPr>
            <a:r>
              <a:rPr lang="ro-RO" sz="1800" dirty="0"/>
              <a:t>Sindrom de pneumonie, de exemplu</a:t>
            </a:r>
          </a:p>
          <a:p>
            <a:pPr marL="914400" lvl="1" indent="-457200">
              <a:buFont typeface="+mj-lt"/>
              <a:buAutoNum type="alphaLcPeriod"/>
            </a:pPr>
            <a:r>
              <a:rPr lang="ro-RO" sz="1800" dirty="0"/>
              <a:t>Simptome tipice ale unei infecții noi a tractului respirator (tuse, dificultăți de respirație, febră etc.); și</a:t>
            </a:r>
          </a:p>
          <a:p>
            <a:pPr marL="914400" lvl="1" indent="-457200">
              <a:buFont typeface="+mj-lt"/>
              <a:buAutoNum type="alphaLcPeriod"/>
            </a:pPr>
            <a:r>
              <a:rPr lang="ro-RO" sz="1800" dirty="0"/>
              <a:t>Dovezi obiective privind prezența unei boli pulmonare acute (de exemplu, modificări radiografice/CT/US, hipoxie sau examen clinic); și</a:t>
            </a:r>
          </a:p>
          <a:p>
            <a:pPr marL="914400" lvl="1" indent="-457200">
              <a:buFont typeface="+mj-lt"/>
              <a:buAutoNum type="alphaLcPeriod"/>
            </a:pPr>
            <a:r>
              <a:rPr lang="ro-RO" sz="1800" dirty="0"/>
              <a:t>Concluzia că sunt improbabile sau că se exclud alte cauze (de exemplu, insuficiență cardiacă)</a:t>
            </a:r>
          </a:p>
          <a:p>
            <a:pPr marL="457200" lvl="1" indent="0">
              <a:buNone/>
            </a:pPr>
            <a:r>
              <a:rPr lang="nl-NL" sz="1800" i="1" dirty="0"/>
              <a:t>Cu </a:t>
            </a:r>
            <a:r>
              <a:rPr lang="nl-NL" sz="1800" i="1" dirty="0" err="1"/>
              <a:t>toate</a:t>
            </a:r>
            <a:r>
              <a:rPr lang="nl-NL" sz="1800" i="1" dirty="0"/>
              <a:t> </a:t>
            </a:r>
            <a:r>
              <a:rPr lang="nl-NL" sz="1800" i="1" dirty="0" err="1"/>
              <a:t>acestea</a:t>
            </a:r>
            <a:r>
              <a:rPr lang="nl-NL" sz="1800" i="1" dirty="0"/>
              <a:t>, </a:t>
            </a:r>
            <a:r>
              <a:rPr lang="nl-NL" sz="1800" i="1" dirty="0" err="1"/>
              <a:t>diagnosticul</a:t>
            </a:r>
            <a:r>
              <a:rPr lang="nl-NL" sz="1800" i="1" dirty="0"/>
              <a:t> </a:t>
            </a:r>
            <a:r>
              <a:rPr lang="nl-NL" sz="1800" i="1" dirty="0" err="1"/>
              <a:t>este</a:t>
            </a:r>
            <a:r>
              <a:rPr lang="nl-NL" sz="1800" i="1" dirty="0"/>
              <a:t> </a:t>
            </a:r>
            <a:r>
              <a:rPr lang="nl-NL" sz="1800" i="1" dirty="0" err="1"/>
              <a:t>unul</a:t>
            </a:r>
            <a:r>
              <a:rPr lang="nl-NL" sz="1800" i="1" dirty="0"/>
              <a:t> </a:t>
            </a:r>
            <a:r>
              <a:rPr lang="nl-NL" sz="1800" i="1" dirty="0" err="1"/>
              <a:t>clinic</a:t>
            </a:r>
            <a:r>
              <a:rPr lang="nl-NL" sz="1800" i="1" dirty="0"/>
              <a:t> </a:t>
            </a:r>
            <a:r>
              <a:rPr lang="nl-NL" sz="1800" i="1" dirty="0" err="1"/>
              <a:t>în</a:t>
            </a:r>
            <a:r>
              <a:rPr lang="nl-NL" sz="1800" i="1" dirty="0"/>
              <a:t> </a:t>
            </a:r>
            <a:r>
              <a:rPr lang="nl-NL" sz="1800" i="1" dirty="0" err="1"/>
              <a:t>opinia</a:t>
            </a:r>
            <a:r>
              <a:rPr lang="nl-NL" sz="1800" i="1" dirty="0"/>
              <a:t> </a:t>
            </a:r>
            <a:r>
              <a:rPr lang="nl-NL" sz="1800" i="1" dirty="0" err="1"/>
              <a:t>medicului</a:t>
            </a:r>
            <a:r>
              <a:rPr lang="nl-NL" sz="1800" i="1" dirty="0"/>
              <a:t> </a:t>
            </a:r>
            <a:r>
              <a:rPr lang="nl-NL" sz="1800" i="1" dirty="0" err="1"/>
              <a:t>coordonator</a:t>
            </a:r>
            <a:r>
              <a:rPr lang="nl-NL" sz="1800" i="1" dirty="0"/>
              <a:t> (</a:t>
            </a:r>
            <a:r>
              <a:rPr lang="nl-NL" sz="1800" i="1" dirty="0" err="1"/>
              <a:t>aceste</a:t>
            </a:r>
            <a:r>
              <a:rPr lang="nl-NL" sz="1800" i="1" dirty="0"/>
              <a:t> </a:t>
            </a:r>
            <a:r>
              <a:rPr lang="nl-NL" sz="1800" i="1" dirty="0" err="1"/>
              <a:t>criterii</a:t>
            </a:r>
            <a:r>
              <a:rPr lang="nl-NL" sz="1800" i="1" dirty="0"/>
              <a:t> </a:t>
            </a:r>
            <a:r>
              <a:rPr lang="nl-NL" sz="1800" i="1" dirty="0" err="1"/>
              <a:t>sunt</a:t>
            </a:r>
            <a:r>
              <a:rPr lang="nl-NL" sz="1800" i="1" dirty="0"/>
              <a:t> </a:t>
            </a:r>
            <a:r>
              <a:rPr lang="nl-NL" sz="1800" i="1" dirty="0" err="1"/>
              <a:t>orientative</a:t>
            </a:r>
            <a:r>
              <a:rPr lang="nl-NL" sz="1800" i="1" dirty="0"/>
              <a:t>)</a:t>
            </a:r>
          </a:p>
          <a:p>
            <a:pPr marL="457200" lvl="1" indent="0">
              <a:buNone/>
            </a:pPr>
            <a:r>
              <a:rPr lang="ro-RO" sz="1600" b="1" dirty="0"/>
              <a:t>Notă: tratamentul </a:t>
            </a:r>
            <a:r>
              <a:rPr lang="en-US" sz="1600" b="1" dirty="0" err="1"/>
              <a:t>infectiei</a:t>
            </a:r>
            <a:r>
              <a:rPr lang="en-US" sz="1600" b="1" dirty="0"/>
              <a:t> </a:t>
            </a:r>
            <a:r>
              <a:rPr lang="ro-RO" sz="1600" b="1" dirty="0"/>
              <a:t>bacteriene secundare nu este un criteriu de excludere dacă medicul suspectează, de asemenea, că gripa contribuie la boala pulmonară a pacientului</a:t>
            </a:r>
            <a:endParaRPr lang="ro-RO" sz="1600" i="1" dirty="0"/>
          </a:p>
          <a:p>
            <a:pPr marL="514350" indent="-514350">
              <a:spcBef>
                <a:spcPts val="1800"/>
              </a:spcBef>
              <a:buFont typeface="+mj-lt"/>
              <a:buAutoNum type="arabicPeriod"/>
            </a:pPr>
            <a:r>
              <a:rPr lang="ro-RO" sz="1800" dirty="0"/>
              <a:t>Unul dintre următoarele diagnostice:</a:t>
            </a:r>
            <a:endParaRPr lang="ro-RO" sz="1800" dirty="0">
              <a:solidFill>
                <a:schemeClr val="bg1">
                  <a:lumMod val="75000"/>
                </a:schemeClr>
              </a:solidFill>
            </a:endParaRPr>
          </a:p>
          <a:p>
            <a:pPr marL="914400" lvl="1" indent="-457200">
              <a:buFont typeface="+mj-lt"/>
              <a:buAutoNum type="alphaLcPeriod"/>
            </a:pPr>
            <a:r>
              <a:rPr lang="ro-RO" sz="1800" b="1" dirty="0"/>
              <a:t>Infecție confirmată cu virusul gripal A sau B  </a:t>
            </a:r>
          </a:p>
          <a:p>
            <a:pPr marL="914400" lvl="1" indent="-457200">
              <a:buFont typeface="+mj-lt"/>
              <a:buAutoNum type="alphaLcPeriod"/>
            </a:pPr>
            <a:r>
              <a:rPr lang="ro-RO" sz="1800" dirty="0">
                <a:solidFill>
                  <a:schemeClr val="bg1">
                    <a:lumMod val="75000"/>
                  </a:schemeClr>
                </a:solidFill>
              </a:rPr>
              <a:t>Pneumonie comunitară cu tratament pe bază de antibiotice planificat (fără a se suspecta COVID-19/flu/PCP/TB)</a:t>
            </a:r>
          </a:p>
          <a:p>
            <a:pPr marL="457200" indent="-457200">
              <a:spcBef>
                <a:spcPts val="1800"/>
              </a:spcBef>
              <a:buFont typeface="+mj-lt"/>
              <a:buAutoNum type="arabicPeriod"/>
            </a:pPr>
            <a:r>
              <a:rPr lang="ro-RO" sz="1800" dirty="0"/>
              <a:t>Absența oricăror antecedente medicale care ar putea pune pacientul în pericol în eventualitatea participării</a:t>
            </a:r>
          </a:p>
          <a:p>
            <a:pPr marL="457200" indent="-457200">
              <a:spcBef>
                <a:spcPts val="1800"/>
              </a:spcBef>
              <a:buFont typeface="+mj-lt"/>
              <a:buAutoNum type="arabicPeriod"/>
            </a:pPr>
            <a:r>
              <a:rPr lang="ro-RO" sz="1800" dirty="0"/>
              <a:t>Clinicianul participant nu consideră că un anumit tratament experimental este indicat sau contraindica</a:t>
            </a:r>
          </a:p>
        </p:txBody>
      </p:sp>
    </p:spTree>
    <p:extLst>
      <p:ext uri="{BB962C8B-B14F-4D97-AF65-F5344CB8AC3E}">
        <p14:creationId xmlns:p14="http://schemas.microsoft.com/office/powerpoint/2010/main" val="318917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2A7D4-761D-BA9E-D412-14CEE26B18E1}"/>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40958AF3-A754-5249-6CF4-A28208B7C7D1}"/>
              </a:ext>
            </a:extLst>
          </p:cNvPr>
          <p:cNvSpPr>
            <a:spLocks noGrp="1"/>
          </p:cNvSpPr>
          <p:nvPr>
            <p:ph type="body" idx="1"/>
          </p:nvPr>
        </p:nvSpPr>
        <p:spPr/>
        <p:txBody>
          <a:bodyPr/>
          <a:lstStyle/>
          <a:p>
            <a:r>
              <a:rPr lang="nl-NL" dirty="0"/>
              <a:t>BALOXAVIR MARBOXIL (XOFLUZA)</a:t>
            </a:r>
          </a:p>
          <a:p>
            <a:endParaRPr lang="nl-NL" dirty="0"/>
          </a:p>
        </p:txBody>
      </p:sp>
    </p:spTree>
    <p:extLst>
      <p:ext uri="{BB962C8B-B14F-4D97-AF65-F5344CB8AC3E}">
        <p14:creationId xmlns:p14="http://schemas.microsoft.com/office/powerpoint/2010/main" val="416160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177A3-F228-AA92-E137-6198D8B86CD7}"/>
              </a:ext>
            </a:extLst>
          </p:cNvPr>
          <p:cNvSpPr>
            <a:spLocks noGrp="1"/>
          </p:cNvSpPr>
          <p:nvPr>
            <p:ph type="title"/>
          </p:nvPr>
        </p:nvSpPr>
        <p:spPr>
          <a:xfrm>
            <a:off x="835350" y="0"/>
            <a:ext cx="10515600" cy="1325563"/>
          </a:xfrm>
        </p:spPr>
        <p:txBody>
          <a:bodyPr>
            <a:normAutofit/>
          </a:bodyPr>
          <a:lstStyle/>
          <a:p>
            <a:r>
              <a:rPr lang="ro-RO" sz="3200" dirty="0"/>
              <a:t>Context</a:t>
            </a:r>
            <a:r>
              <a:rPr lang="nl-NL" sz="3200" dirty="0"/>
              <a:t> </a:t>
            </a:r>
            <a:r>
              <a:rPr lang="ro-RO" sz="3200" dirty="0"/>
              <a:t>privind</a:t>
            </a:r>
            <a:r>
              <a:rPr lang="nl-NL" sz="3200" dirty="0"/>
              <a:t> </a:t>
            </a:r>
            <a:r>
              <a:rPr lang="nl-NL" sz="3200" dirty="0" err="1"/>
              <a:t>Baloxavir</a:t>
            </a:r>
            <a:endParaRPr lang="nl-NL" sz="3200" dirty="0"/>
          </a:p>
        </p:txBody>
      </p:sp>
      <p:sp>
        <p:nvSpPr>
          <p:cNvPr id="3" name="Tijdelijke aanduiding voor inhoud 2">
            <a:extLst>
              <a:ext uri="{FF2B5EF4-FFF2-40B4-BE49-F238E27FC236}">
                <a16:creationId xmlns:a16="http://schemas.microsoft.com/office/drawing/2014/main" id="{BDF7FC38-CECB-8238-AFC1-3157AA011B99}"/>
              </a:ext>
            </a:extLst>
          </p:cNvPr>
          <p:cNvSpPr>
            <a:spLocks noGrp="1"/>
          </p:cNvSpPr>
          <p:nvPr>
            <p:ph idx="1"/>
          </p:nvPr>
        </p:nvSpPr>
        <p:spPr>
          <a:xfrm>
            <a:off x="504201" y="1596884"/>
            <a:ext cx="11177899" cy="4989793"/>
          </a:xfrm>
        </p:spPr>
        <p:txBody>
          <a:bodyPr>
            <a:normAutofit lnSpcReduction="10000"/>
          </a:bodyPr>
          <a:lstStyle/>
          <a:p>
            <a:pPr marL="228600" indent="-228600" algn="l" rtl="0" eaLnBrk="1" latinLnBrk="0" hangingPunct="1">
              <a:lnSpc>
                <a:spcPct val="90000"/>
              </a:lnSpc>
              <a:spcBef>
                <a:spcPts val="1000"/>
              </a:spcBef>
              <a:buClrTx/>
              <a:buSzPts val="2400"/>
              <a:buFont typeface="Arial" panose="020B0604020202020204" pitchFamily="34" charset="0"/>
              <a:buChar char="•"/>
            </a:pPr>
            <a:r>
              <a:rPr lang="ro-RO" sz="2400" kern="1200" dirty="0">
                <a:solidFill>
                  <a:srgbClr val="000000"/>
                </a:solidFill>
                <a:effectLst/>
                <a:latin typeface="Calibri" panose="020F0502020204030204" pitchFamily="34" charset="0"/>
                <a:ea typeface="+mn-ea"/>
                <a:cs typeface="+mn-cs"/>
              </a:rPr>
              <a:t>Baloxavir marboxil („baloxavir”) este un antiviral antigripal relativ nou, care </a:t>
            </a:r>
            <a:r>
              <a:rPr lang="ro-RO"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autorizat în prezent în SUA, Japonia, Australia, UE și Regatul Unit pentru tratamentul gripei necomplicate și profilaxia post-expunere </a:t>
            </a: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la virus,[la </a:t>
            </a:r>
            <a:r>
              <a:rPr lang="en-US" sz="2400" kern="1200" dirty="0" err="1">
                <a:effectLst/>
                <a:latin typeface="Calibri" panose="020F0502020204030204" pitchFamily="34" charset="0"/>
                <a:ea typeface="Calibri" panose="020F0502020204030204" pitchFamily="34" charset="0"/>
                <a:cs typeface="Times New Roman" panose="02020603050405020304" pitchFamily="18" charset="0"/>
              </a:rPr>
              <a:t>pacientii</a:t>
            </a: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 cu </a:t>
            </a:r>
            <a:r>
              <a:rPr lang="en-US" sz="2400" kern="1200" dirty="0" err="1">
                <a:effectLst/>
                <a:latin typeface="Calibri" panose="020F0502020204030204" pitchFamily="34" charset="0"/>
                <a:ea typeface="Calibri" panose="020F0502020204030204" pitchFamily="34" charset="0"/>
                <a:cs typeface="Times New Roman" panose="02020603050405020304" pitchFamily="18" charset="0"/>
              </a:rPr>
              <a:t>varsta</a:t>
            </a: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 de 12 ani </a:t>
            </a:r>
            <a:r>
              <a:rPr lang="en-US" sz="2400" kern="1200" dirty="0" err="1">
                <a:effectLst/>
                <a:latin typeface="Calibri" panose="020F0502020204030204" pitchFamily="34" charset="0"/>
                <a:ea typeface="Calibri" panose="020F0502020204030204" pitchFamily="34" charset="0"/>
                <a:cs typeface="Times New Roman" panose="02020603050405020304" pitchFamily="18" charset="0"/>
              </a:rPr>
              <a:t>si</a:t>
            </a: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200" dirty="0" err="1">
                <a:effectLst/>
                <a:latin typeface="Calibri" panose="020F0502020204030204" pitchFamily="34" charset="0"/>
                <a:ea typeface="Calibri" panose="020F0502020204030204" pitchFamily="34" charset="0"/>
                <a:cs typeface="Times New Roman" panose="02020603050405020304" pitchFamily="18" charset="0"/>
              </a:rPr>
              <a:t>peste</a:t>
            </a: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a:t>
            </a:r>
          </a:p>
          <a:p>
            <a:pPr marL="228600" indent="-228600" algn="l" rtl="0" eaLnBrk="1" latinLnBrk="0" hangingPunct="1">
              <a:lnSpc>
                <a:spcPct val="90000"/>
              </a:lnSpc>
              <a:spcBef>
                <a:spcPts val="1000"/>
              </a:spcBef>
              <a:buClrTx/>
              <a:buSzPts val="2400"/>
              <a:buFont typeface="Arial" panose="020B0604020202020204" pitchFamily="34" charset="0"/>
              <a:buChar char="•"/>
            </a:pPr>
            <a:endParaRPr lang="en-US" sz="24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l" rtl="0" eaLnBrk="1" latinLnBrk="0" hangingPunct="1">
              <a:lnSpc>
                <a:spcPct val="90000"/>
              </a:lnSpc>
              <a:spcBef>
                <a:spcPts val="1000"/>
              </a:spcBef>
              <a:buClrTx/>
              <a:buSzPts val="2400"/>
              <a:buFont typeface="Arial" panose="020B0604020202020204" pitchFamily="34" charset="0"/>
              <a:buChar char="•"/>
            </a:pPr>
            <a:r>
              <a:rPr lang="ro-RO"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un </a:t>
            </a:r>
            <a:r>
              <a:rPr lang="ro-RO" sz="2400" kern="1200" dirty="0">
                <a:solidFill>
                  <a:srgbClr val="000000"/>
                </a:solidFill>
                <a:effectLst/>
                <a:latin typeface="Calibri" panose="020F0502020204030204" pitchFamily="34" charset="0"/>
                <a:ea typeface="+mn-ea"/>
                <a:cs typeface="+mn-cs"/>
              </a:rPr>
              <a:t>inhibitor al endonucleazei cap-dependente (CEN). CEN fură </a:t>
            </a:r>
            <a:r>
              <a:rPr lang="en-US" sz="2400" kern="1200" dirty="0">
                <a:effectLst/>
                <a:latin typeface="Calibri" panose="020F0502020204030204" pitchFamily="34" charset="0"/>
                <a:ea typeface="+mn-ea"/>
                <a:cs typeface="+mn-cs"/>
              </a:rPr>
              <a:t>de la </a:t>
            </a:r>
            <a:r>
              <a:rPr lang="en-US" sz="2400" kern="1200" dirty="0" err="1">
                <a:effectLst/>
                <a:latin typeface="Calibri" panose="020F0502020204030204" pitchFamily="34" charset="0"/>
                <a:ea typeface="+mn-ea"/>
                <a:cs typeface="+mn-cs"/>
              </a:rPr>
              <a:t>gazda</a:t>
            </a:r>
            <a:r>
              <a:rPr lang="en-US" sz="2400" kern="1200" dirty="0">
                <a:effectLst/>
                <a:latin typeface="Calibri" panose="020F0502020204030204" pitchFamily="34" charset="0"/>
                <a:ea typeface="+mn-ea"/>
                <a:cs typeface="+mn-cs"/>
              </a:rPr>
              <a:t> </a:t>
            </a:r>
            <a:r>
              <a:rPr lang="ro-RO" sz="2400" kern="1200" dirty="0">
                <a:effectLst/>
                <a:latin typeface="Calibri" panose="020F0502020204030204" pitchFamily="34" charset="0"/>
                <a:ea typeface="+mn-ea"/>
                <a:cs typeface="+mn-cs"/>
              </a:rPr>
              <a:t>cap</a:t>
            </a:r>
            <a:r>
              <a:rPr lang="en-US" sz="2400" kern="1200" dirty="0">
                <a:effectLst/>
                <a:latin typeface="Calibri" panose="020F0502020204030204" pitchFamily="34" charset="0"/>
                <a:ea typeface="+mn-ea"/>
                <a:cs typeface="+mn-cs"/>
              </a:rPr>
              <a:t>-</a:t>
            </a:r>
            <a:r>
              <a:rPr lang="ro-RO" sz="2400" kern="1200" dirty="0">
                <a:effectLst/>
                <a:latin typeface="Calibri" panose="020F0502020204030204" pitchFamily="34" charset="0"/>
                <a:ea typeface="+mn-ea"/>
                <a:cs typeface="+mn-cs"/>
              </a:rPr>
              <a:t>ul </a:t>
            </a:r>
            <a:r>
              <a:rPr lang="ro-RO" sz="2400" kern="1200" dirty="0">
                <a:solidFill>
                  <a:srgbClr val="000000"/>
                </a:solidFill>
                <a:effectLst/>
                <a:latin typeface="Calibri" panose="020F0502020204030204" pitchFamily="34" charset="0"/>
                <a:ea typeface="+mn-ea"/>
                <a:cs typeface="+mn-cs"/>
              </a:rPr>
              <a:t>mRNA pentru a permite copierea genomului viral, </a:t>
            </a:r>
            <a:r>
              <a:rPr lang="en-US" sz="2400" kern="1200" dirty="0" err="1">
                <a:effectLst/>
                <a:latin typeface="Calibri" panose="020F0502020204030204" pitchFamily="34" charset="0"/>
                <a:ea typeface="+mn-ea"/>
                <a:cs typeface="+mn-cs"/>
              </a:rPr>
              <a:t>astfel</a:t>
            </a:r>
            <a:r>
              <a:rPr lang="en-US" sz="2400" kern="1200" dirty="0">
                <a:effectLst/>
                <a:latin typeface="Calibri" panose="020F0502020204030204" pitchFamily="34" charset="0"/>
                <a:ea typeface="+mn-ea"/>
                <a:cs typeface="+mn-cs"/>
              </a:rPr>
              <a:t> ca</a:t>
            </a:r>
            <a:r>
              <a:rPr lang="ro-RO" sz="2400" kern="1200" dirty="0">
                <a:effectLst/>
                <a:latin typeface="Calibri" panose="020F0502020204030204" pitchFamily="34" charset="0"/>
                <a:ea typeface="+mn-ea"/>
                <a:cs typeface="+mn-cs"/>
              </a:rPr>
              <a:t> </a:t>
            </a:r>
            <a:r>
              <a:rPr lang="ro-RO" sz="2400" kern="1200" dirty="0">
                <a:solidFill>
                  <a:srgbClr val="000000"/>
                </a:solidFill>
                <a:effectLst/>
                <a:latin typeface="Calibri" panose="020F0502020204030204" pitchFamily="34" charset="0"/>
                <a:ea typeface="+mn-ea"/>
                <a:cs typeface="+mn-cs"/>
              </a:rPr>
              <a:t>baloxavir interferează cu replicarea virală</a:t>
            </a:r>
            <a:endParaRPr lang="nl-NL" sz="24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buClrTx/>
              <a:buSzPts val="2400"/>
              <a:buFont typeface="Arial" panose="020B0604020202020204" pitchFamily="34" charset="0"/>
              <a:buChar char="•"/>
            </a:pPr>
            <a:endParaRPr lang="nl-NL" sz="24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buClrTx/>
              <a:buSzPts val="2400"/>
              <a:buFont typeface="Arial" panose="020B0604020202020204" pitchFamily="34" charset="0"/>
              <a:buChar char="•"/>
            </a:pPr>
            <a:r>
              <a:rPr lang="ro-RO" sz="2400" kern="1200" dirty="0">
                <a:solidFill>
                  <a:srgbClr val="000000"/>
                </a:solidFill>
                <a:effectLst/>
                <a:latin typeface="Calibri" panose="020F0502020204030204" pitchFamily="34" charset="0"/>
                <a:ea typeface="+mn-ea"/>
                <a:cs typeface="+mn-cs"/>
              </a:rPr>
              <a:t>Reduce încărcătura virală mai rapid decât inhibitorii de neuraminidază (NAI), dar pot apărea mai frecvent mutații de rezistență în timpul tratamentului</a:t>
            </a:r>
            <a:endParaRPr lang="nl-NL" sz="24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buClrTx/>
              <a:buSzPts val="2400"/>
              <a:buFont typeface="Arial" panose="020B0604020202020204" pitchFamily="34" charset="0"/>
              <a:buChar char="•"/>
            </a:pPr>
            <a:endParaRPr lang="nl-NL" sz="24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buClrTx/>
              <a:buSzPts val="2400"/>
              <a:buFont typeface="Arial" panose="020B0604020202020204" pitchFamily="34" charset="0"/>
              <a:buChar char="•"/>
            </a:pPr>
            <a:r>
              <a:rPr lang="ro-RO" sz="2400" kern="1200" dirty="0">
                <a:solidFill>
                  <a:srgbClr val="000000"/>
                </a:solidFill>
                <a:effectLst/>
                <a:latin typeface="Calibri" panose="020F0502020204030204" pitchFamily="34" charset="0"/>
                <a:ea typeface="+mn-ea"/>
                <a:cs typeface="+mn-cs"/>
              </a:rPr>
              <a:t>Mecanismul său de acțiune este independent de cel al NAI, astfel încât medicamentele pot avea efecte </a:t>
            </a:r>
            <a:r>
              <a:rPr lang="en-US" sz="2400" kern="1200" dirty="0" err="1">
                <a:effectLst/>
                <a:latin typeface="Calibri" panose="020F0502020204030204" pitchFamily="34" charset="0"/>
                <a:ea typeface="+mn-ea"/>
                <a:cs typeface="+mn-cs"/>
              </a:rPr>
              <a:t>sinergice</a:t>
            </a:r>
            <a:endParaRPr lang="en-NL" sz="2400" dirty="0">
              <a:effectLst/>
            </a:endParaRPr>
          </a:p>
          <a:p>
            <a:endParaRPr lang="nl-NL" dirty="0"/>
          </a:p>
        </p:txBody>
      </p:sp>
    </p:spTree>
    <p:extLst>
      <p:ext uri="{BB962C8B-B14F-4D97-AF65-F5344CB8AC3E}">
        <p14:creationId xmlns:p14="http://schemas.microsoft.com/office/powerpoint/2010/main" val="326832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7B97B-8060-A580-3DC7-28C82D37583C}"/>
              </a:ext>
            </a:extLst>
          </p:cNvPr>
          <p:cNvSpPr>
            <a:spLocks noGrp="1"/>
          </p:cNvSpPr>
          <p:nvPr>
            <p:ph type="title"/>
          </p:nvPr>
        </p:nvSpPr>
        <p:spPr>
          <a:xfrm>
            <a:off x="835350" y="-4335"/>
            <a:ext cx="10515600" cy="1325563"/>
          </a:xfrm>
        </p:spPr>
        <p:txBody>
          <a:bodyPr>
            <a:normAutofit/>
          </a:bodyPr>
          <a:lstStyle/>
          <a:p>
            <a:r>
              <a:rPr lang="ro-RO" sz="3200" dirty="0"/>
              <a:t>Context</a:t>
            </a:r>
            <a:r>
              <a:rPr lang="nl-NL" sz="3200" dirty="0"/>
              <a:t> </a:t>
            </a:r>
            <a:r>
              <a:rPr lang="ro-RO" sz="3200" dirty="0"/>
              <a:t>privind</a:t>
            </a:r>
            <a:r>
              <a:rPr lang="nl-NL" sz="3200" dirty="0"/>
              <a:t> </a:t>
            </a:r>
            <a:r>
              <a:rPr lang="nl-NL" sz="3200" dirty="0" err="1"/>
              <a:t>Baloxavir</a:t>
            </a:r>
            <a:endParaRPr lang="nl-NL" sz="3200" dirty="0"/>
          </a:p>
        </p:txBody>
      </p:sp>
      <p:sp>
        <p:nvSpPr>
          <p:cNvPr id="3" name="Tijdelijke aanduiding voor inhoud 2">
            <a:extLst>
              <a:ext uri="{FF2B5EF4-FFF2-40B4-BE49-F238E27FC236}">
                <a16:creationId xmlns:a16="http://schemas.microsoft.com/office/drawing/2014/main" id="{31286DC2-5073-D86A-49F7-7A70A7103363}"/>
              </a:ext>
            </a:extLst>
          </p:cNvPr>
          <p:cNvSpPr>
            <a:spLocks noGrp="1"/>
          </p:cNvSpPr>
          <p:nvPr>
            <p:ph idx="1"/>
          </p:nvPr>
        </p:nvSpPr>
        <p:spPr/>
        <p:txBody>
          <a:bodyPr/>
          <a:lstStyle/>
          <a:p>
            <a:r>
              <a:rPr lang="ro-RO" sz="2400" dirty="0"/>
              <a:t>Atât baloxavirul, cât și oseltamivirul au dovedit </a:t>
            </a:r>
            <a:r>
              <a:rPr lang="en-US" sz="2400" dirty="0"/>
              <a:t>c</a:t>
            </a:r>
            <a:r>
              <a:rPr lang="ro-RO" sz="2400" dirty="0"/>
              <a:t>a reduc durata simptomelor gripei necomplicate cu ~1 zi, dacă tratamentul este început în primele 48 de ore de la debutul simptomelor</a:t>
            </a:r>
            <a:endParaRPr lang="en-NL" sz="2400" dirty="0"/>
          </a:p>
          <a:p>
            <a:r>
              <a:rPr lang="ro-RO" sz="2400" dirty="0"/>
              <a:t>Niciunul dintre aceste medicamente nu a fost testat corespunzător în studii randomizate la pacienții spitalizați sau la cei cu o durată </a:t>
            </a:r>
            <a:r>
              <a:rPr lang="en-US" sz="2400" dirty="0" err="1"/>
              <a:t>prelungita</a:t>
            </a:r>
            <a:r>
              <a:rPr lang="en-US" sz="2400" dirty="0"/>
              <a:t> </a:t>
            </a:r>
            <a:r>
              <a:rPr lang="ro-RO" sz="2400" dirty="0"/>
              <a:t>a simptomelor</a:t>
            </a:r>
            <a:endParaRPr lang="en-NL" sz="2400" dirty="0"/>
          </a:p>
          <a:p>
            <a:endParaRPr lang="nl-NL" dirty="0"/>
          </a:p>
        </p:txBody>
      </p:sp>
      <p:grpSp>
        <p:nvGrpSpPr>
          <p:cNvPr id="4" name="Group 3">
            <a:extLst>
              <a:ext uri="{FF2B5EF4-FFF2-40B4-BE49-F238E27FC236}">
                <a16:creationId xmlns:a16="http://schemas.microsoft.com/office/drawing/2014/main" id="{727F3E9C-3B8E-4514-8D88-D94774B180AF}"/>
              </a:ext>
            </a:extLst>
          </p:cNvPr>
          <p:cNvGrpSpPr>
            <a:grpSpLocks noChangeAspect="1"/>
          </p:cNvGrpSpPr>
          <p:nvPr/>
        </p:nvGrpSpPr>
        <p:grpSpPr>
          <a:xfrm>
            <a:off x="251614" y="3576581"/>
            <a:ext cx="8722051" cy="3179559"/>
            <a:chOff x="914400" y="2310504"/>
            <a:chExt cx="8735786" cy="3433885"/>
          </a:xfrm>
        </p:grpSpPr>
        <p:grpSp>
          <p:nvGrpSpPr>
            <p:cNvPr id="5" name="Group 4">
              <a:extLst>
                <a:ext uri="{FF2B5EF4-FFF2-40B4-BE49-F238E27FC236}">
                  <a16:creationId xmlns:a16="http://schemas.microsoft.com/office/drawing/2014/main" id="{7092BA97-4782-4B31-8949-16CD6C104E49}"/>
                </a:ext>
              </a:extLst>
            </p:cNvPr>
            <p:cNvGrpSpPr/>
            <p:nvPr/>
          </p:nvGrpSpPr>
          <p:grpSpPr>
            <a:xfrm>
              <a:off x="914400" y="2317012"/>
              <a:ext cx="8735786" cy="3427377"/>
              <a:chOff x="914400" y="3525339"/>
              <a:chExt cx="8404167" cy="3186786"/>
            </a:xfrm>
          </p:grpSpPr>
          <p:pic>
            <p:nvPicPr>
              <p:cNvPr id="11" name="Picture 10" descr="Chart, line chart&#10;&#10;Description automatically generated">
                <a:extLst>
                  <a:ext uri="{FF2B5EF4-FFF2-40B4-BE49-F238E27FC236}">
                    <a16:creationId xmlns:a16="http://schemas.microsoft.com/office/drawing/2014/main" id="{F5E7C21D-40F1-47AF-B61F-44BB72AD4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12" name="TextBox 11">
                <a:extLst>
                  <a:ext uri="{FF2B5EF4-FFF2-40B4-BE49-F238E27FC236}">
                    <a16:creationId xmlns:a16="http://schemas.microsoft.com/office/drawing/2014/main" id="{FB49C50E-C6E3-4414-B640-BB347E8EA083}"/>
                  </a:ext>
                </a:extLst>
              </p:cNvPr>
              <p:cNvSpPr txBox="1"/>
              <p:nvPr/>
            </p:nvSpPr>
            <p:spPr>
              <a:xfrm>
                <a:off x="4364068" y="6425953"/>
                <a:ext cx="2455167" cy="286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0" i="0" u="none" strike="noStrike" cap="none" normalizeH="0" baseline="0" noProof="0">
                    <a:ln>
                      <a:noFill/>
                    </a:ln>
                    <a:solidFill>
                      <a:prstClr val="black"/>
                    </a:solidFill>
                    <a:uLnTx/>
                    <a:uFillTx/>
                    <a:latin typeface="Calibri" panose="020F0502020204030204"/>
                    <a:ea typeface="+mn-ea"/>
                    <a:cs typeface="+mn-cs"/>
                  </a:rPr>
                  <a:t>Timp de la începutul tratamentului (h)</a:t>
                </a:r>
              </a:p>
            </p:txBody>
          </p:sp>
        </p:grpSp>
        <p:cxnSp>
          <p:nvCxnSpPr>
            <p:cNvPr id="6" name="Straight Connector 5">
              <a:extLst>
                <a:ext uri="{FF2B5EF4-FFF2-40B4-BE49-F238E27FC236}">
                  <a16:creationId xmlns:a16="http://schemas.microsoft.com/office/drawing/2014/main" id="{7FA5804C-1F87-48C1-9E45-AFED2605FD04}"/>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F2B2A0-6A33-42C4-9936-727EFC90A6BD}"/>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D42A4C-ECCE-4157-BCFE-F43D055F014D}"/>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8766D4-D718-4F67-A461-F3219A18C7A2}"/>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0" i="0" u="none" strike="noStrike" cap="none" normalizeH="0" baseline="0" noProof="0">
                  <a:ln>
                    <a:noFill/>
                  </a:ln>
                  <a:solidFill>
                    <a:prstClr val="black"/>
                  </a:solidFill>
                  <a:uLnTx/>
                  <a:uFillTx/>
                  <a:latin typeface="Calibri" panose="020F0502020204030204"/>
                  <a:ea typeface="+mn-ea"/>
                  <a:cs typeface="+mn-cs"/>
                </a:rPr>
                <a:t>Baloxavir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0" i="0" u="none" strike="noStrike" cap="none" normalizeH="0" baseline="0" noProof="0">
                  <a:ln>
                    <a:noFill/>
                  </a:ln>
                  <a:solidFill>
                    <a:prstClr val="black"/>
                  </a:solidFill>
                  <a:uLnTx/>
                  <a:uFillTx/>
                  <a:latin typeface="Calibri" panose="020F0502020204030204"/>
                  <a:ea typeface="+mn-ea"/>
                  <a:cs typeface="+mn-cs"/>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0" i="0" u="none" strike="noStrike" cap="none" normalizeH="0" baseline="0" noProof="0">
                  <a:ln>
                    <a:noFill/>
                  </a:ln>
                  <a:solidFill>
                    <a:prstClr val="black"/>
                  </a:solidFill>
                  <a:uLnTx/>
                  <a:uFillTx/>
                  <a:latin typeface="Calibri" panose="020F0502020204030204"/>
                  <a:ea typeface="+mn-ea"/>
                  <a:cs typeface="+mn-cs"/>
                </a:rPr>
                <a:t>Oseltamivir</a:t>
              </a:r>
            </a:p>
          </p:txBody>
        </p:sp>
        <p:sp>
          <p:nvSpPr>
            <p:cNvPr id="10" name="TextBox 9">
              <a:extLst>
                <a:ext uri="{FF2B5EF4-FFF2-40B4-BE49-F238E27FC236}">
                  <a16:creationId xmlns:a16="http://schemas.microsoft.com/office/drawing/2014/main" id="{8766E570-3D4E-4EB1-B616-FCC1A613FA26}"/>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0" i="0" u="none" strike="noStrike" cap="none" normalizeH="0" baseline="0" noProof="0">
                  <a:ln>
                    <a:noFill/>
                  </a:ln>
                  <a:solidFill>
                    <a:prstClr val="black"/>
                  </a:solidFill>
                  <a:uLnTx/>
                  <a:uFillTx/>
                  <a:latin typeface="Calibri" panose="020F0502020204030204"/>
                  <a:ea typeface="+mn-ea"/>
                  <a:cs typeface="+mn-cs"/>
                </a:rPr>
                <a:t>% fără ameliorarea simptomelor</a:t>
              </a:r>
            </a:p>
          </p:txBody>
        </p:sp>
      </p:grpSp>
      <p:sp>
        <p:nvSpPr>
          <p:cNvPr id="13" name="TextBox 13">
            <a:extLst>
              <a:ext uri="{FF2B5EF4-FFF2-40B4-BE49-F238E27FC236}">
                <a16:creationId xmlns:a16="http://schemas.microsoft.com/office/drawing/2014/main" id="{B437CF65-D123-42EB-B77D-67AF1E1187B8}"/>
              </a:ext>
            </a:extLst>
          </p:cNvPr>
          <p:cNvSpPr txBox="1"/>
          <p:nvPr/>
        </p:nvSpPr>
        <p:spPr>
          <a:xfrm>
            <a:off x="2103758" y="3429000"/>
            <a:ext cx="720556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cap="none" normalizeH="0" baseline="0" noProof="0" dirty="0">
                <a:ln>
                  <a:noFill/>
                </a:ln>
                <a:solidFill>
                  <a:prstClr val="black"/>
                </a:solidFill>
                <a:uLnTx/>
                <a:uFillTx/>
                <a:latin typeface="Calibri" panose="020F0502020204030204"/>
                <a:ea typeface="+mn-ea"/>
                <a:cs typeface="+mn-cs"/>
              </a:rPr>
              <a:t>Effect of antivirals on influenza symptoms in uncomplicated infection (outpatients)</a:t>
            </a:r>
          </a:p>
        </p:txBody>
      </p:sp>
      <p:sp>
        <p:nvSpPr>
          <p:cNvPr id="14" name="TextBox 12">
            <a:extLst>
              <a:ext uri="{FF2B5EF4-FFF2-40B4-BE49-F238E27FC236}">
                <a16:creationId xmlns:a16="http://schemas.microsoft.com/office/drawing/2014/main" id="{ADC754C0-F070-4D10-A39A-31C4D0AA21B5}"/>
              </a:ext>
            </a:extLst>
          </p:cNvPr>
          <p:cNvSpPr txBox="1"/>
          <p:nvPr/>
        </p:nvSpPr>
        <p:spPr>
          <a:xfrm>
            <a:off x="9098487" y="6355845"/>
            <a:ext cx="32203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ro-RO" sz="1200" b="0" i="0" u="none" strike="noStrike" cap="none" normalizeH="0" baseline="0" noProof="0">
                <a:ln>
                  <a:noFill/>
                </a:ln>
                <a:solidFill>
                  <a:prstClr val="black"/>
                </a:solidFill>
                <a:uLnTx/>
                <a:uFillTx/>
                <a:latin typeface="Calibri" panose="020F0502020204030204"/>
                <a:ea typeface="+mn-ea"/>
                <a:cs typeface="+mn-cs"/>
              </a:rPr>
              <a:t>Ison MG et al. Lancet Infect Dis. 2020 Oct;20(10):1204-1214. PMID32526195</a:t>
            </a:r>
          </a:p>
        </p:txBody>
      </p:sp>
    </p:spTree>
    <p:extLst>
      <p:ext uri="{BB962C8B-B14F-4D97-AF65-F5344CB8AC3E}">
        <p14:creationId xmlns:p14="http://schemas.microsoft.com/office/powerpoint/2010/main" val="41257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8B6CC-5A59-EE8A-217E-B4A2114A301B}"/>
              </a:ext>
            </a:extLst>
          </p:cNvPr>
          <p:cNvSpPr>
            <a:spLocks noGrp="1"/>
          </p:cNvSpPr>
          <p:nvPr>
            <p:ph type="title"/>
          </p:nvPr>
        </p:nvSpPr>
        <p:spPr>
          <a:xfrm>
            <a:off x="838200" y="108762"/>
            <a:ext cx="10515600" cy="1325563"/>
          </a:xfrm>
        </p:spPr>
        <p:txBody>
          <a:bodyPr>
            <a:normAutofit/>
          </a:bodyPr>
          <a:lstStyle/>
          <a:p>
            <a:r>
              <a:rPr lang="ro-RO" sz="3200" dirty="0"/>
              <a:t>Context</a:t>
            </a:r>
            <a:r>
              <a:rPr lang="nl-NL" sz="3200" dirty="0"/>
              <a:t> </a:t>
            </a:r>
            <a:r>
              <a:rPr lang="ro-RO" sz="3200" dirty="0"/>
              <a:t>privind</a:t>
            </a:r>
            <a:r>
              <a:rPr lang="nl-NL" sz="3200" dirty="0"/>
              <a:t> </a:t>
            </a:r>
            <a:r>
              <a:rPr lang="nl-NL" sz="3200" dirty="0" err="1"/>
              <a:t>Baloxavir</a:t>
            </a:r>
            <a:endParaRPr lang="nl-NL" sz="3200" dirty="0"/>
          </a:p>
        </p:txBody>
      </p:sp>
      <p:sp>
        <p:nvSpPr>
          <p:cNvPr id="3" name="Tijdelijke aanduiding voor inhoud 2">
            <a:extLst>
              <a:ext uri="{FF2B5EF4-FFF2-40B4-BE49-F238E27FC236}">
                <a16:creationId xmlns:a16="http://schemas.microsoft.com/office/drawing/2014/main" id="{AB69E54C-B108-D8EA-9446-00D164EC9979}"/>
              </a:ext>
            </a:extLst>
          </p:cNvPr>
          <p:cNvSpPr>
            <a:spLocks noGrp="1"/>
          </p:cNvSpPr>
          <p:nvPr>
            <p:ph idx="1"/>
          </p:nvPr>
        </p:nvSpPr>
        <p:spPr>
          <a:xfrm>
            <a:off x="504201" y="1498325"/>
            <a:ext cx="11177899" cy="4580078"/>
          </a:xfrm>
        </p:spPr>
        <p:txBody>
          <a:bodyPr/>
          <a:lstStyle/>
          <a:p>
            <a:pPr marL="228600" indent="-228600" algn="l" rtl="0" eaLnBrk="1" latinLnBrk="0" hangingPunct="1">
              <a:lnSpc>
                <a:spcPct val="90000"/>
              </a:lnSpc>
              <a:spcBef>
                <a:spcPts val="1000"/>
              </a:spcBef>
              <a:buClrTx/>
              <a:buSzPts val="2200"/>
              <a:buFont typeface="Arial" panose="020B0604020202020204" pitchFamily="34" charset="0"/>
              <a:buChar char="•"/>
            </a:pPr>
            <a:r>
              <a:rPr lang="ro-RO" sz="2200" kern="1200" dirty="0">
                <a:effectLst/>
                <a:latin typeface="Calibri" panose="020F0502020204030204" pitchFamily="34" charset="0"/>
                <a:ea typeface="+mn-ea"/>
                <a:cs typeface="+mn-cs"/>
              </a:rPr>
              <a:t>Datele din studii randomizate privind utilizarea baloxavirului la pacienții spitalizați sunt limitate la studiul FLAGSTONE, efectuat pe 366 de pacienți, care a comparat baloxavirul administrat împreună cu oseltamivirul cu monoterapia cu oseltamivir.</a:t>
            </a:r>
            <a:endParaRPr lang="nl-NL" sz="2200" dirty="0"/>
          </a:p>
          <a:p>
            <a:pPr marL="228600" indent="-228600" algn="l" rtl="0" eaLnBrk="1" latinLnBrk="0" hangingPunct="1">
              <a:lnSpc>
                <a:spcPct val="90000"/>
              </a:lnSpc>
              <a:spcBef>
                <a:spcPts val="1000"/>
              </a:spcBef>
              <a:buClrTx/>
              <a:buSzPts val="2200"/>
              <a:buFont typeface="Arial" panose="020B0604020202020204" pitchFamily="34" charset="0"/>
              <a:buChar char="•"/>
            </a:pPr>
            <a:r>
              <a:rPr lang="ro-RO" sz="2200" kern="1200" dirty="0">
                <a:effectLst/>
                <a:latin typeface="Calibri" panose="020F0502020204030204" pitchFamily="34" charset="0"/>
                <a:ea typeface="+mn-ea"/>
                <a:cs typeface="+mn-cs"/>
              </a:rPr>
              <a:t>Rezultatele nu au arătat o reducere semnificativă a timpului până la ameliorarea clinică, însă studiul a avut putere statistică insuficientă </a:t>
            </a:r>
            <a:r>
              <a:rPr lang="en-US" sz="2200" kern="1200" dirty="0">
                <a:effectLst/>
                <a:latin typeface="Calibri" panose="020F0502020204030204" pitchFamily="34" charset="0"/>
                <a:ea typeface="+mn-ea"/>
                <a:cs typeface="+mn-cs"/>
              </a:rPr>
              <a:t>ca </a:t>
            </a:r>
            <a:r>
              <a:rPr lang="en-US" sz="2200" kern="1200" dirty="0" err="1">
                <a:effectLst/>
                <a:latin typeface="Calibri" panose="020F0502020204030204" pitchFamily="34" charset="0"/>
                <a:ea typeface="+mn-ea"/>
                <a:cs typeface="+mn-cs"/>
              </a:rPr>
              <a:t>sa</a:t>
            </a:r>
            <a:r>
              <a:rPr lang="en-US" sz="2200" kern="1200" dirty="0">
                <a:effectLst/>
                <a:latin typeface="Calibri" panose="020F0502020204030204" pitchFamily="34" charset="0"/>
                <a:ea typeface="+mn-ea"/>
                <a:cs typeface="+mn-cs"/>
              </a:rPr>
              <a:t> </a:t>
            </a:r>
            <a:r>
              <a:rPr lang="en-US" sz="2200" kern="1200" dirty="0" err="1">
                <a:effectLst/>
                <a:latin typeface="Calibri" panose="020F0502020204030204" pitchFamily="34" charset="0"/>
                <a:ea typeface="+mn-ea"/>
                <a:cs typeface="+mn-cs"/>
              </a:rPr>
              <a:t>excluda</a:t>
            </a:r>
            <a:r>
              <a:rPr lang="ro-RO" sz="2200" kern="1200" dirty="0">
                <a:effectLst/>
                <a:latin typeface="Calibri" panose="020F0502020204030204" pitchFamily="34" charset="0"/>
                <a:ea typeface="+mn-ea"/>
                <a:cs typeface="+mn-cs"/>
              </a:rPr>
              <a:t> beneficii importante în alte rezultate clinice, cum ar fi timpul până la stabilitatea clinică sau scăderea mortalității</a:t>
            </a:r>
            <a:endParaRPr lang="nl-NL" sz="2200" dirty="0"/>
          </a:p>
          <a:p>
            <a:pPr marL="228600" indent="-228600" algn="l" rtl="0" eaLnBrk="1" latinLnBrk="0" hangingPunct="1">
              <a:lnSpc>
                <a:spcPct val="90000"/>
              </a:lnSpc>
              <a:spcBef>
                <a:spcPts val="1000"/>
              </a:spcBef>
              <a:buClrTx/>
              <a:buSzPts val="2200"/>
              <a:buFont typeface="Arial" panose="020B0604020202020204" pitchFamily="34" charset="0"/>
              <a:buChar char="•"/>
            </a:pPr>
            <a:r>
              <a:rPr lang="ro-RO" sz="2200" kern="1200" dirty="0">
                <a:effectLst/>
                <a:latin typeface="Calibri" panose="020F0502020204030204" pitchFamily="34" charset="0"/>
                <a:ea typeface="+mn-ea"/>
                <a:cs typeface="+mn-cs"/>
              </a:rPr>
              <a:t>Există unele date observaționale la pacienții spitalizați</a:t>
            </a:r>
            <a:endParaRPr lang="en-NL" sz="2200" dirty="0">
              <a:effectLst/>
            </a:endParaRPr>
          </a:p>
          <a:p>
            <a:endParaRPr lang="nl-NL" dirty="0"/>
          </a:p>
        </p:txBody>
      </p:sp>
      <p:pic>
        <p:nvPicPr>
          <p:cNvPr id="6" name="Picture 14">
            <a:extLst>
              <a:ext uri="{FF2B5EF4-FFF2-40B4-BE49-F238E27FC236}">
                <a16:creationId xmlns:a16="http://schemas.microsoft.com/office/drawing/2014/main" id="{32D591FC-7B7E-4D25-80B0-23AB4B4DBED2}"/>
              </a:ext>
            </a:extLst>
          </p:cNvPr>
          <p:cNvPicPr>
            <a:picLocks noChangeAspect="1"/>
          </p:cNvPicPr>
          <p:nvPr/>
        </p:nvPicPr>
        <p:blipFill>
          <a:blip r:embed="rId2"/>
          <a:stretch>
            <a:fillRect/>
          </a:stretch>
        </p:blipFill>
        <p:spPr>
          <a:xfrm>
            <a:off x="838200" y="3921411"/>
            <a:ext cx="7475773" cy="2791531"/>
          </a:xfrm>
          <a:prstGeom prst="rect">
            <a:avLst/>
          </a:prstGeom>
        </p:spPr>
      </p:pic>
      <p:sp>
        <p:nvSpPr>
          <p:cNvPr id="7" name="TextBox 12">
            <a:extLst>
              <a:ext uri="{FF2B5EF4-FFF2-40B4-BE49-F238E27FC236}">
                <a16:creationId xmlns:a16="http://schemas.microsoft.com/office/drawing/2014/main" id="{ADC754C0-F070-4D10-A39A-31C4D0AA21B5}"/>
              </a:ext>
            </a:extLst>
          </p:cNvPr>
          <p:cNvSpPr txBox="1"/>
          <p:nvPr/>
        </p:nvSpPr>
        <p:spPr>
          <a:xfrm>
            <a:off x="8647972" y="6167866"/>
            <a:ext cx="348510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ro-RO" sz="1200" b="0" i="0" u="none" strike="noStrike" cap="none" normalizeH="0" baseline="0" noProof="0" dirty="0">
                <a:ln>
                  <a:noFill/>
                </a:ln>
                <a:solidFill>
                  <a:prstClr val="black"/>
                </a:solidFill>
                <a:uLnTx/>
                <a:uFillTx/>
                <a:latin typeface="Calibri" panose="020F0502020204030204"/>
                <a:ea typeface="+mn-ea"/>
                <a:cs typeface="+mn-cs"/>
              </a:rPr>
              <a:t>Kumar, Deepali et al. Lancet Infect Dis. </a:t>
            </a:r>
            <a:r>
              <a:rPr lang="ro-RO" sz="1200" b="0" i="0" dirty="0">
                <a:solidFill>
                  <a:srgbClr val="212121"/>
                </a:solidFill>
                <a:latin typeface="BlinkMacSystemFont"/>
                <a:ea typeface="+mn-ea"/>
                <a:cs typeface="+mn-cs"/>
              </a:rPr>
              <a:t>2022 May;22(5):718-730. doi: 10.1016/S1473-3099(21)00469-2</a:t>
            </a:r>
          </a:p>
        </p:txBody>
      </p:sp>
    </p:spTree>
    <p:extLst>
      <p:ext uri="{BB962C8B-B14F-4D97-AF65-F5344CB8AC3E}">
        <p14:creationId xmlns:p14="http://schemas.microsoft.com/office/powerpoint/2010/main" val="135901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28768-38E2-FECB-9C0B-36A47ABD675A}"/>
              </a:ext>
            </a:extLst>
          </p:cNvPr>
          <p:cNvSpPr>
            <a:spLocks noGrp="1"/>
          </p:cNvSpPr>
          <p:nvPr>
            <p:ph type="title"/>
          </p:nvPr>
        </p:nvSpPr>
        <p:spPr>
          <a:xfrm>
            <a:off x="838200" y="98602"/>
            <a:ext cx="10515600" cy="1325563"/>
          </a:xfrm>
        </p:spPr>
        <p:txBody>
          <a:bodyPr>
            <a:normAutofit/>
          </a:bodyPr>
          <a:lstStyle/>
          <a:p>
            <a:r>
              <a:rPr lang="ro-RO" sz="3200" dirty="0"/>
              <a:t>Eligibilitatea</a:t>
            </a:r>
            <a:br>
              <a:rPr lang="ro-RO" sz="3200" dirty="0"/>
            </a:br>
            <a:r>
              <a:rPr lang="ro-RO" sz="3200" dirty="0"/>
              <a:t>pentru </a:t>
            </a:r>
            <a:r>
              <a:rPr lang="nl-NL" sz="3200" dirty="0" err="1"/>
              <a:t>Baloxavir</a:t>
            </a:r>
            <a:endParaRPr lang="nl-NL" sz="3200" dirty="0"/>
          </a:p>
        </p:txBody>
      </p:sp>
      <p:sp>
        <p:nvSpPr>
          <p:cNvPr id="4" name="Content Placeholder 2">
            <a:extLst>
              <a:ext uri="{FF2B5EF4-FFF2-40B4-BE49-F238E27FC236}">
                <a16:creationId xmlns:a16="http://schemas.microsoft.com/office/drawing/2014/main" id="{A5136DD5-B70E-6F71-21C6-D50F96E82326}"/>
              </a:ext>
            </a:extLst>
          </p:cNvPr>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o-RO" sz="2400" b="1" dirty="0"/>
              <a:t>Contraindicații:</a:t>
            </a:r>
          </a:p>
          <a:p>
            <a:pPr lvl="1"/>
            <a:r>
              <a:rPr lang="ro-RO" dirty="0"/>
              <a:t>Pacienți cu greutatea &lt;40 kg</a:t>
            </a:r>
          </a:p>
          <a:p>
            <a:pPr lvl="1"/>
            <a:r>
              <a:rPr lang="ro-RO" dirty="0"/>
              <a:t>Utilizarea recentă sau planificată a baloxavirului pentru această infecție</a:t>
            </a:r>
          </a:p>
          <a:p>
            <a:pPr lvl="1"/>
            <a:r>
              <a:rPr lang="ro-RO" dirty="0"/>
              <a:t>Hipersensibilitate cunoscută la baloxavir sau la excipienții produsului</a:t>
            </a:r>
          </a:p>
          <a:p>
            <a:endParaRPr lang="en-GB" sz="2400" dirty="0"/>
          </a:p>
          <a:p>
            <a:r>
              <a:rPr lang="ro-RO" sz="2400" dirty="0"/>
              <a:t>Femeile însărcinate și cele care alăptează sunt excluse din această comparație</a:t>
            </a:r>
          </a:p>
          <a:p>
            <a:r>
              <a:rPr lang="ro-RO" sz="2400" dirty="0"/>
              <a:t>Baloxavirul poate fi utilizat la pacienții cu insuficiență hepatică sau renală</a:t>
            </a:r>
          </a:p>
          <a:p>
            <a:endParaRPr lang="en-GB" sz="2400" dirty="0"/>
          </a:p>
          <a:p>
            <a:r>
              <a:rPr lang="ro-RO" sz="2400" dirty="0"/>
              <a:t>Nu sunt cunoscute interacțiuni medicamentoase semnificative</a:t>
            </a:r>
          </a:p>
        </p:txBody>
      </p:sp>
      <p:pic>
        <p:nvPicPr>
          <p:cNvPr id="5" name="Picture 3">
            <a:extLst>
              <a:ext uri="{FF2B5EF4-FFF2-40B4-BE49-F238E27FC236}">
                <a16:creationId xmlns:a16="http://schemas.microsoft.com/office/drawing/2014/main" id="{F550CDD3-61AC-40A4-86B2-EBF07B8E3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053" y="1231941"/>
            <a:ext cx="2888145" cy="2541568"/>
          </a:xfrm>
          <a:prstGeom prst="rect">
            <a:avLst/>
          </a:prstGeom>
        </p:spPr>
      </p:pic>
    </p:spTree>
    <p:extLst>
      <p:ext uri="{BB962C8B-B14F-4D97-AF65-F5344CB8AC3E}">
        <p14:creationId xmlns:p14="http://schemas.microsoft.com/office/powerpoint/2010/main" val="3153207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87CB800A9B36468AE789B4D0B46C3C" ma:contentTypeVersion="4" ma:contentTypeDescription="Create a new document." ma:contentTypeScope="" ma:versionID="a91f5a192bcc494757e2f29f08e7809e">
  <xsd:schema xmlns:xsd="http://www.w3.org/2001/XMLSchema" xmlns:xs="http://www.w3.org/2001/XMLSchema" xmlns:p="http://schemas.microsoft.com/office/2006/metadata/properties" xmlns:ns2="e24a5490-9448-43da-8423-b3a3f301c12f" targetNamespace="http://schemas.microsoft.com/office/2006/metadata/properties" ma:root="true" ma:fieldsID="ede3017834afda6a082afc0bf35e348a" ns2:_="">
    <xsd:import namespace="e24a5490-9448-43da-8423-b3a3f301c12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5490-9448-43da-8423-b3a3f301c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2.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607CE862-1B85-472C-BB83-D4F2CD5CB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a5490-9448-43da-8423-b3a3f301c1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5780</TotalTime>
  <Words>2301</Words>
  <Application>Microsoft Office PowerPoint</Application>
  <PresentationFormat>Breedbeeld</PresentationFormat>
  <Paragraphs>205</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BlinkMacSystemFont</vt:lpstr>
      <vt:lpstr>Calibri</vt:lpstr>
      <vt:lpstr>Office Theme</vt:lpstr>
      <vt:lpstr>Studiul RECOVERY</vt:lpstr>
      <vt:lpstr>Context privind gripa </vt:lpstr>
      <vt:lpstr>PowerPoint-presentatie</vt:lpstr>
      <vt:lpstr>Eligibilitatea pentru RECOVERY</vt:lpstr>
      <vt:lpstr>PowerPoint-presentatie</vt:lpstr>
      <vt:lpstr>Context privind Baloxavir</vt:lpstr>
      <vt:lpstr>Context privind Baloxavir</vt:lpstr>
      <vt:lpstr>Context privind Baloxavir</vt:lpstr>
      <vt:lpstr>Eligibilitatea pentru Baloxavir</vt:lpstr>
      <vt:lpstr>Baloxavir: dozaj și efecte secundare</vt:lpstr>
      <vt:lpstr>PowerPoint-presentatie</vt:lpstr>
      <vt:lpstr>Context privind Oseltamivir (Tamiflu)</vt:lpstr>
      <vt:lpstr>PowerPoint-presentatie</vt:lpstr>
      <vt:lpstr>Context privind Oseltamivir (Tamiflu)</vt:lpstr>
      <vt:lpstr>Eligibilitatea pentru Oseltamivir (Tamiflu)</vt:lpstr>
      <vt:lpstr>Oseltamivir (Tamiflu): dozaj și efecte secundare</vt:lpstr>
      <vt:lpstr>Nota privind comparatia intre tratamentele  antivirale din gripa</vt:lpstr>
      <vt:lpstr>PowerPoint-presentatie</vt:lpstr>
      <vt:lpstr>Corticosteroizi pentru gripă Context</vt:lpstr>
      <vt:lpstr>PowerPoint-presentatie</vt:lpstr>
      <vt:lpstr>PowerPoint-presentatie</vt:lpstr>
      <vt:lpstr>Corticosteroizi pentru gripă Interacțiuni posibile</vt:lpstr>
      <vt:lpstr>Rezumat – Tratamente pentru gripă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Pardo Sanchez, M.L. (Maria Lidia)</cp:lastModifiedBy>
  <cp:revision>652</cp:revision>
  <cp:lastPrinted>2020-03-18T19:42:16Z</cp:lastPrinted>
  <dcterms:created xsi:type="dcterms:W3CDTF">2020-03-14T13:47:38Z</dcterms:created>
  <dcterms:modified xsi:type="dcterms:W3CDTF">2025-10-31T09:18:14Z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0x010100E087CB800A9B36468AE789B4D0B46C3C</vt:lpwstr>
  </property>
</Properties>
</file>