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69" r:id="rId7"/>
    <p:sldId id="370" r:id="rId8"/>
    <p:sldId id="375" r:id="rId9"/>
    <p:sldId id="376" r:id="rId10"/>
    <p:sldId id="377" r:id="rId11"/>
    <p:sldId id="378" r:id="rId12"/>
    <p:sldId id="379" r:id="rId13"/>
    <p:sldId id="380" r:id="rId14"/>
    <p:sldId id="362" r:id="rId15"/>
    <p:sldId id="357" r:id="rId16"/>
    <p:sldId id="363" r:id="rId17"/>
    <p:sldId id="358" r:id="rId18"/>
    <p:sldId id="359" r:id="rId19"/>
    <p:sldId id="360" r:id="rId20"/>
    <p:sldId id="381" r:id="rId21"/>
    <p:sldId id="364" r:id="rId22"/>
    <p:sldId id="365" r:id="rId23"/>
    <p:sldId id="366" r:id="rId24"/>
    <p:sldId id="374" r:id="rId25"/>
    <p:sldId id="373" r:id="rId26"/>
    <p:sldId id="331" r:id="rId27"/>
  </p:sldIdLst>
  <p:sldSz cx="12192000" cy="6858000"/>
  <p:notesSz cx="6881813" cy="96615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59" d="100"/>
          <a:sy n="59" d="100"/>
        </p:scale>
        <p:origin x="680" y="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04/11/2025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04/11/2025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sv-SE" b="1" dirty="0">
                <a:solidFill>
                  <a:srgbClr val="9E3159"/>
                </a:solidFill>
                <a:latin typeface="+mn-lt"/>
              </a:rPr>
              <a:t>RECOVERY-studien</a:t>
            </a:r>
          </a:p>
        </p:txBody>
      </p:sp>
      <p:sp>
        <p:nvSpPr>
          <p:cNvPr id="3" name="Subtitle 2"/>
          <p:cNvSpPr>
            <a:spLocks noGrp="1"/>
          </p:cNvSpPr>
          <p:nvPr>
            <p:ph type="subTitle" idx="1"/>
          </p:nvPr>
        </p:nvSpPr>
        <p:spPr>
          <a:xfrm>
            <a:off x="1524000" y="4354580"/>
            <a:ext cx="9144000" cy="1655762"/>
          </a:xfrm>
        </p:spPr>
        <p:txBody>
          <a:bodyPr>
            <a:normAutofit/>
          </a:bodyPr>
          <a:lstStyle/>
          <a:p>
            <a:r>
              <a:rPr lang="sv-SE" sz="3200" b="1" dirty="0"/>
              <a:t>Utbildning i influensabehandling i EU</a:t>
            </a:r>
          </a:p>
          <a:p>
            <a:endParaRPr lang="sv-SE" sz="2800" b="1" dirty="0"/>
          </a:p>
          <a:p>
            <a:r>
              <a:rPr lang="sv-SE" sz="2000" b="1" dirty="0">
                <a:solidFill>
                  <a:schemeClr val="bg1">
                    <a:lumMod val="50000"/>
                  </a:schemeClr>
                </a:solidFill>
              </a:rPr>
              <a:t>V3.0 2025-10-30</a:t>
            </a:r>
          </a:p>
          <a:p>
            <a:endParaRPr lang="sv-SE"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E65DB-61C5-A7BE-23DD-D6606CACB87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275DFEF-D426-C29E-AA91-499CEE5E9380}"/>
              </a:ext>
            </a:extLst>
          </p:cNvPr>
          <p:cNvSpPr>
            <a:spLocks noGrp="1"/>
          </p:cNvSpPr>
          <p:nvPr>
            <p:ph type="title"/>
          </p:nvPr>
        </p:nvSpPr>
        <p:spPr>
          <a:xfrm>
            <a:off x="835350" y="18255"/>
            <a:ext cx="10515600" cy="1325563"/>
          </a:xfrm>
        </p:spPr>
        <p:txBody>
          <a:bodyPr>
            <a:normAutofit/>
          </a:bodyPr>
          <a:lstStyle/>
          <a:p>
            <a:r>
              <a:rPr lang="sv-SE" sz="3200" dirty="0"/>
              <a:t>Baloxavirmarboxil </a:t>
            </a:r>
            <a:br>
              <a:rPr lang="sv-SE" sz="3200" dirty="0"/>
            </a:br>
            <a:r>
              <a:rPr lang="sv-SE" sz="3200" dirty="0"/>
              <a:t>Dosering och biverkningar</a:t>
            </a:r>
            <a:endParaRPr lang="nl-NL" sz="3200" dirty="0"/>
          </a:p>
        </p:txBody>
      </p:sp>
      <p:sp>
        <p:nvSpPr>
          <p:cNvPr id="5" name="Tijdelijke aanduiding voor inhoud 4">
            <a:extLst>
              <a:ext uri="{FF2B5EF4-FFF2-40B4-BE49-F238E27FC236}">
                <a16:creationId xmlns:a16="http://schemas.microsoft.com/office/drawing/2014/main" id="{0697842F-2710-8FF4-FD32-813F02C9EF83}"/>
              </a:ext>
            </a:extLst>
          </p:cNvPr>
          <p:cNvSpPr>
            <a:spLocks noGrp="1"/>
          </p:cNvSpPr>
          <p:nvPr>
            <p:ph idx="1"/>
          </p:nvPr>
        </p:nvSpPr>
        <p:spPr>
          <a:xfrm>
            <a:off x="486949" y="1484747"/>
            <a:ext cx="11177899" cy="4907432"/>
          </a:xfrm>
        </p:spPr>
        <p:txBody>
          <a:bodyPr>
            <a:noAutofit/>
          </a:bodyPr>
          <a:lstStyle/>
          <a:p>
            <a:r>
              <a:rPr lang="en-NL" sz="2000" dirty="0"/>
              <a:t>Endast oral eller nasogastrisk administrering</a:t>
            </a:r>
          </a:p>
          <a:p>
            <a:r>
              <a:rPr lang="en-NL" sz="2000" dirty="0"/>
              <a:t>Endast två doser: en på dag 1 och en på dag 4; ska fullföljas i hemmet om patienten skrivs ut</a:t>
            </a:r>
          </a:p>
          <a:p>
            <a:r>
              <a:rPr lang="en-NL" sz="2000" dirty="0"/>
              <a:t>Behandling bör inledas så snart som möjligt efter randomisering (målsättning &lt;6 timmar)</a:t>
            </a:r>
          </a:p>
          <a:p>
            <a:r>
              <a:rPr lang="en-NL" sz="2000" dirty="0"/>
              <a:t>Om behandling inte kan inledas på randomiseringsdagen ska samma 72-timmars intervall ändå upprätthållas mellan doserna</a:t>
            </a:r>
            <a:endParaRPr lang="nl-NL" sz="2000" dirty="0"/>
          </a:p>
          <a:p>
            <a:endParaRPr lang="en-NL" sz="2000" dirty="0"/>
          </a:p>
          <a:p>
            <a:pPr marL="0" indent="0">
              <a:buNone/>
            </a:pPr>
            <a:r>
              <a:rPr lang="en-NL" sz="2000" dirty="0"/>
              <a:t>Dosen beror på kroppsvikt:</a:t>
            </a:r>
          </a:p>
          <a:p>
            <a:r>
              <a:rPr lang="en-NL" sz="2000" dirty="0"/>
              <a:t>40 mg administreras dag 1 och dag 4 till patienter som väger under 80 kg</a:t>
            </a:r>
          </a:p>
          <a:p>
            <a:r>
              <a:rPr lang="en-NL" sz="2000" dirty="0"/>
              <a:t>80 mg administreras dag 1 och dag 4 till patienter som väger minst 80 kg</a:t>
            </a:r>
          </a:p>
          <a:p>
            <a:r>
              <a:rPr lang="en-NL" sz="2000" dirty="0"/>
              <a:t>Ingen dosändring vid nedsatt njurfunktion</a:t>
            </a:r>
          </a:p>
          <a:p>
            <a:r>
              <a:rPr lang="en-NL" sz="2000" dirty="0"/>
              <a:t>Detta behandlingsschema användes i FLAGSTONE-studien och skiljer sig från den godkända engångsbehandlingen, på grund av oro för underdosering hos sjukhusvårdade patienter</a:t>
            </a:r>
          </a:p>
          <a:p>
            <a:endParaRPr lang="nl-NL" sz="2000" dirty="0"/>
          </a:p>
          <a:p>
            <a:r>
              <a:rPr lang="en-NL" sz="2000" dirty="0"/>
              <a:t>Inga kända biverkningar förutom sällsynta allergiska reaktioner</a:t>
            </a:r>
            <a:endParaRPr lang="en-NL" sz="2000" dirty="0">
              <a:effectLst/>
            </a:endParaRPr>
          </a:p>
        </p:txBody>
      </p:sp>
    </p:spTree>
    <p:extLst>
      <p:ext uri="{BB962C8B-B14F-4D97-AF65-F5344CB8AC3E}">
        <p14:creationId xmlns:p14="http://schemas.microsoft.com/office/powerpoint/2010/main" val="152347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sv-SE"/>
              <a:t>Oseltamivir (TAMIFLU)</a:t>
            </a:r>
          </a:p>
        </p:txBody>
      </p:sp>
    </p:spTree>
    <p:extLst>
      <p:ext uri="{BB962C8B-B14F-4D97-AF65-F5344CB8AC3E}">
        <p14:creationId xmlns:p14="http://schemas.microsoft.com/office/powerpoint/2010/main" val="208162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31" y="1412393"/>
            <a:ext cx="11767939" cy="4580078"/>
          </a:xfrm>
        </p:spPr>
        <p:txBody>
          <a:bodyPr>
            <a:normAutofit/>
          </a:bodyPr>
          <a:lstStyle/>
          <a:p>
            <a:r>
              <a:rPr lang="sv-SE" sz="2400" dirty="0"/>
              <a:t>Oseltamivir är en neuraminidashämmare (NAI)</a:t>
            </a:r>
          </a:p>
          <a:p>
            <a:endParaRPr lang="sv-SE" sz="2400" dirty="0"/>
          </a:p>
          <a:p>
            <a:r>
              <a:rPr lang="sv-SE" sz="2400" dirty="0"/>
              <a:t>Neuraminidas tillåter spirande av virus från infekterade celler, vilket innebär att neuraminidashämmare stör den virala replikeringscykeln</a:t>
            </a:r>
          </a:p>
          <a:p>
            <a:endParaRPr lang="sv-SE" sz="2400" dirty="0"/>
          </a:p>
          <a:p>
            <a:r>
              <a:rPr lang="sv-SE" sz="2400" dirty="0"/>
              <a:t>I likhet med baloxavir har neuraminidashämmare visat sig kunna förkorta varaktigheten av okomplicerade influensasymtom med cirka en dag om behandlingen påbörjas inom 48 timmar efter symtomdebut</a:t>
            </a:r>
          </a:p>
        </p:txBody>
      </p:sp>
      <p:sp>
        <p:nvSpPr>
          <p:cNvPr id="23" name="Title 1"/>
          <p:cNvSpPr>
            <a:spLocks noGrp="1"/>
          </p:cNvSpPr>
          <p:nvPr>
            <p:ph type="title"/>
          </p:nvPr>
        </p:nvSpPr>
        <p:spPr>
          <a:xfrm>
            <a:off x="446328" y="29794"/>
            <a:ext cx="10515600" cy="1325563"/>
          </a:xfrm>
        </p:spPr>
        <p:txBody>
          <a:bodyPr>
            <a:normAutofit/>
          </a:bodyPr>
          <a:lstStyle/>
          <a:p>
            <a:r>
              <a:rPr lang="sv-SE" sz="3200" dirty="0"/>
              <a:t>Oseltamivir (Tamiflu)</a:t>
            </a:r>
            <a:br>
              <a:rPr dirty="0"/>
            </a:br>
            <a:r>
              <a:rPr lang="sv-SE" sz="3200" dirty="0"/>
              <a:t>Bakgrund</a:t>
            </a:r>
          </a:p>
        </p:txBody>
      </p:sp>
    </p:spTree>
    <p:extLst>
      <p:ext uri="{BB962C8B-B14F-4D97-AF65-F5344CB8AC3E}">
        <p14:creationId xmlns:p14="http://schemas.microsoft.com/office/powerpoint/2010/main" val="380186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sv-SE"/>
              <a:t>Vissa </a:t>
            </a:r>
            <a:r>
              <a:rPr lang="sv-SE" i="1" dirty="0"/>
              <a:t>observationsstudier</a:t>
            </a:r>
            <a:r>
              <a:rPr lang="sv-SE"/>
              <a:t> har antytt en fördel med oseltamivir hos sjukhuspatienter, men andra har inte antytt detta och evidens från </a:t>
            </a:r>
            <a:r>
              <a:rPr lang="sv-SE" i="1" dirty="0"/>
              <a:t>randomiserade</a:t>
            </a:r>
            <a:r>
              <a:rPr lang="sv-SE"/>
              <a:t> prövningar saknas.</a:t>
            </a:r>
            <a:r>
              <a:rPr lang="sv-SE" baseline="30000" dirty="0"/>
              <a:t>1,2</a:t>
            </a:r>
          </a:p>
          <a:p>
            <a:endParaRPr lang="sv-SE" baseline="30000" dirty="0"/>
          </a:p>
          <a:p>
            <a:r>
              <a:rPr lang="sv-SE"/>
              <a:t>Sådana observationsdata har tendens till partiskhet som inte tillförlitligt kan undvikas</a:t>
            </a:r>
          </a:p>
          <a:p>
            <a:endParaRPr lang="sv-SE" baseline="30000" dirty="0"/>
          </a:p>
          <a:p>
            <a:r>
              <a:rPr lang="sv-SE"/>
              <a:t>Under pandemin var observationsdata för flera covid-19-behandlingar (t.ex. azitromycin, konvalescent plasma) missvisande och motsades av efterföljande stora randomiserade prövningar</a:t>
            </a:r>
          </a:p>
          <a:p>
            <a:endParaRPr lang="sv-SE" dirty="0"/>
          </a:p>
          <a:p>
            <a:r>
              <a:rPr lang="sv-SE"/>
              <a:t>Utan randomiserad evidens är effektivitet och säkerhet av oseltamivir hos sjukhuspatienter oviss</a:t>
            </a:r>
          </a:p>
        </p:txBody>
      </p:sp>
      <p:sp>
        <p:nvSpPr>
          <p:cNvPr id="4" name="TextBox 3"/>
          <p:cNvSpPr txBox="1"/>
          <p:nvPr/>
        </p:nvSpPr>
        <p:spPr>
          <a:xfrm>
            <a:off x="5241215" y="6273225"/>
            <a:ext cx="7057830" cy="584775"/>
          </a:xfrm>
          <a:prstGeom prst="rect">
            <a:avLst/>
          </a:prstGeom>
          <a:noFill/>
        </p:spPr>
        <p:txBody>
          <a:bodyPr wrap="none" rtlCol="0">
            <a:spAutoFit/>
          </a:bodyPr>
          <a:lstStyle/>
          <a:p>
            <a:r>
              <a:rPr lang="sv-SE" sz="1600" dirty="0"/>
              <a:t>1 Muthuri SG, et al. Lancet Respir Med. 2014 maj; 2(5):395-404. </a:t>
            </a:r>
            <a:r>
              <a:rPr lang="sv-SE" sz="1600" u="sng" dirty="0">
                <a:hlinkClick r:id="rId2"/>
              </a:rPr>
              <a:t>PMC6637757</a:t>
            </a:r>
            <a:endParaRPr lang="sv-SE" sz="1600" dirty="0"/>
          </a:p>
          <a:p>
            <a:r>
              <a:rPr lang="sv-SE" sz="1600" dirty="0"/>
              <a:t>2 Heneghan CJ, et al. Health Technol Assess. 2016 maj; 20(42):1-242. </a:t>
            </a:r>
            <a:r>
              <a:rPr lang="sv-SE" sz="1600" u="sng" dirty="0">
                <a:hlinkClick r:id="rId3"/>
              </a:rPr>
              <a:t>PMC4904189</a:t>
            </a:r>
            <a:endParaRPr lang="sv-SE"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z="3200" dirty="0"/>
              <a:t>Oseltamivir (Tamiflu)</a:t>
            </a:r>
            <a:br/>
            <a:r>
              <a:rPr lang="sv-SE" sz="3200" dirty="0"/>
              <a:t>Bakgrund</a:t>
            </a:r>
          </a:p>
        </p:txBody>
      </p:sp>
    </p:spTree>
    <p:extLst>
      <p:ext uri="{BB962C8B-B14F-4D97-AF65-F5344CB8AC3E}">
        <p14:creationId xmlns:p14="http://schemas.microsoft.com/office/powerpoint/2010/main" val="299917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663628" cy="3957558"/>
          </a:xfrm>
        </p:spPr>
        <p:txBody>
          <a:bodyPr>
            <a:normAutofit/>
          </a:bodyPr>
          <a:lstStyle/>
          <a:p>
            <a:r>
              <a:rPr lang="sv-SE" sz="2400" dirty="0"/>
              <a:t>Många behandlingsriktlinjer rekommenderar neuraminidashämmare till patienter som lagts in på sjukhus med influensa</a:t>
            </a:r>
          </a:p>
          <a:p>
            <a:r>
              <a:rPr lang="sv-SE" sz="2400" dirty="0"/>
              <a:t>Under 2023 skrev Englands Chief Medical Officer till alla sjukhus i Storbritannien som stödde prövningar som inkluderar en icke-antiviral arm</a:t>
            </a:r>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623103"/>
            <a:ext cx="6605036" cy="2031325"/>
          </a:xfrm>
          <a:prstGeom prst="rect">
            <a:avLst/>
          </a:prstGeom>
        </p:spPr>
        <p:txBody>
          <a:bodyPr wrap="square">
            <a:spAutoFit/>
          </a:bodyPr>
          <a:lstStyle/>
          <a:p>
            <a:r>
              <a:rPr lang="sv-SE" b="1" i="1" dirty="0"/>
              <a:t>”[...] i synnerhet för de sjukhus och läkare som genomför nationella prövningar anser vi att det är helt i enlighet med god klinisk praxis och vår vägledning att randomisera.”</a:t>
            </a:r>
          </a:p>
          <a:p>
            <a:endParaRPr lang="sv-SE" b="1" i="1" dirty="0"/>
          </a:p>
          <a:p>
            <a:r>
              <a:rPr lang="sv-SE" b="1" i="1" dirty="0"/>
              <a:t>”Till dags dato har ingen av dessa antivirala behandlingar i randomiserade, kontrollerade prövningar bevisats förbättra de kliniska resultaten för sjukhuspatienter.”</a:t>
            </a:r>
          </a:p>
        </p:txBody>
      </p:sp>
      <p:sp>
        <p:nvSpPr>
          <p:cNvPr id="8" name="TextBox 7"/>
          <p:cNvSpPr txBox="1"/>
          <p:nvPr/>
        </p:nvSpPr>
        <p:spPr>
          <a:xfrm>
            <a:off x="220386" y="5708362"/>
            <a:ext cx="8660775" cy="830997"/>
          </a:xfrm>
          <a:prstGeom prst="rect">
            <a:avLst/>
          </a:prstGeom>
          <a:noFill/>
        </p:spPr>
        <p:txBody>
          <a:bodyPr wrap="square" rtlCol="0">
            <a:spAutoFit/>
          </a:bodyPr>
          <a:lstStyle/>
          <a:p>
            <a:pPr marL="285750" indent="-285750">
              <a:buFont typeface="Arial" panose="020B0604020202020204" pitchFamily="34" charset="0"/>
              <a:buChar char="•"/>
            </a:pPr>
            <a:r>
              <a:rPr lang="sv-SE" sz="2400" dirty="0"/>
              <a:t>Lokala diskussioner/lokal kommunikation kan behövas för att förklara denna kontext</a:t>
            </a:r>
            <a:endParaRPr lang="sv-SE" dirty="0"/>
          </a:p>
        </p:txBody>
      </p:sp>
      <p:sp>
        <p:nvSpPr>
          <p:cNvPr id="10" name="Title 1"/>
          <p:cNvSpPr>
            <a:spLocks noGrp="1"/>
          </p:cNvSpPr>
          <p:nvPr>
            <p:ph type="title"/>
          </p:nvPr>
        </p:nvSpPr>
        <p:spPr>
          <a:xfrm>
            <a:off x="446328" y="29794"/>
            <a:ext cx="10515600" cy="1325563"/>
          </a:xfrm>
        </p:spPr>
        <p:txBody>
          <a:bodyPr>
            <a:normAutofit/>
          </a:bodyPr>
          <a:lstStyle/>
          <a:p>
            <a:r>
              <a:rPr lang="sv-SE" sz="3200" dirty="0"/>
              <a:t>Oseltamivir (Tamiflu)</a:t>
            </a:r>
            <a:br/>
            <a:r>
              <a:rPr lang="sv-SE" sz="3200" dirty="0"/>
              <a:t>Bakgrund</a:t>
            </a:r>
          </a:p>
        </p:txBody>
      </p:sp>
    </p:spTree>
    <p:extLst>
      <p:ext uri="{BB962C8B-B14F-4D97-AF65-F5344CB8AC3E}">
        <p14:creationId xmlns:p14="http://schemas.microsoft.com/office/powerpoint/2010/main" val="180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2097215"/>
            <a:ext cx="7357060" cy="2546851"/>
          </a:xfrm>
        </p:spPr>
        <p:txBody>
          <a:bodyPr>
            <a:noAutofit/>
          </a:bodyPr>
          <a:lstStyle/>
          <a:p>
            <a:r>
              <a:rPr lang="sv-SE" sz="2400" dirty="0"/>
              <a:t>Patienter med nyligen eller planerad användning av en neuraminidashämmare för den aktuella infektionen är inte lämpliga (oseltamivir eller zanamivir)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361" y="1452816"/>
            <a:ext cx="3396567" cy="1976184"/>
          </a:xfrm>
          <a:prstGeom prst="rect">
            <a:avLst/>
          </a:prstGeom>
        </p:spPr>
      </p:pic>
      <p:sp>
        <p:nvSpPr>
          <p:cNvPr id="6" name="Content Placeholder 2"/>
          <p:cNvSpPr txBox="1">
            <a:spLocks/>
          </p:cNvSpPr>
          <p:nvPr/>
        </p:nvSpPr>
        <p:spPr>
          <a:xfrm>
            <a:off x="353731" y="3600070"/>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Gravida och ammande kvinnor är lämpliga (se protokoll bilaga 4 för förfarande)</a:t>
            </a:r>
          </a:p>
          <a:p>
            <a:endParaRPr lang="sv-SE" sz="2400" dirty="0"/>
          </a:p>
          <a:p>
            <a:r>
              <a:rPr lang="sv-SE" sz="2400" dirty="0"/>
              <a:t>Kan användas hos patienter med lever- och njursvikt</a:t>
            </a:r>
          </a:p>
        </p:txBody>
      </p:sp>
      <p:sp>
        <p:nvSpPr>
          <p:cNvPr id="7" name="Title 1"/>
          <p:cNvSpPr>
            <a:spLocks noGrp="1"/>
          </p:cNvSpPr>
          <p:nvPr>
            <p:ph type="title"/>
          </p:nvPr>
        </p:nvSpPr>
        <p:spPr>
          <a:xfrm>
            <a:off x="446328" y="29794"/>
            <a:ext cx="10515600" cy="1325563"/>
          </a:xfrm>
        </p:spPr>
        <p:txBody>
          <a:bodyPr>
            <a:normAutofit/>
          </a:bodyPr>
          <a:lstStyle/>
          <a:p>
            <a:r>
              <a:rPr lang="sv-SE" sz="3200" dirty="0"/>
              <a:t>Oseltamivir (Tamiflu)</a:t>
            </a:r>
            <a:br>
              <a:rPr dirty="0"/>
            </a:br>
            <a:r>
              <a:rPr lang="sv-SE" sz="3200" dirty="0"/>
              <a:t>Lämplighet</a:t>
            </a:r>
          </a:p>
        </p:txBody>
      </p:sp>
    </p:spTree>
    <p:extLst>
      <p:ext uri="{BB962C8B-B14F-4D97-AF65-F5344CB8AC3E}">
        <p14:creationId xmlns:p14="http://schemas.microsoft.com/office/powerpoint/2010/main" val="157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sv-SE" sz="3200" dirty="0"/>
              <a:t>Oseltamivir (Tamiflu)</a:t>
            </a:r>
            <a:br>
              <a:rPr dirty="0"/>
            </a:br>
            <a:r>
              <a:rPr lang="sv-SE" sz="3200" dirty="0"/>
              <a:t>Dosering och biverkningar</a:t>
            </a:r>
          </a:p>
        </p:txBody>
      </p:sp>
      <p:sp>
        <p:nvSpPr>
          <p:cNvPr id="3" name="Content Placeholder 2"/>
          <p:cNvSpPr>
            <a:spLocks noGrp="1"/>
          </p:cNvSpPr>
          <p:nvPr>
            <p:ph idx="1"/>
          </p:nvPr>
        </p:nvSpPr>
        <p:spPr>
          <a:xfrm>
            <a:off x="446327" y="1450823"/>
            <a:ext cx="7983893" cy="4580078"/>
          </a:xfrm>
        </p:spPr>
        <p:txBody>
          <a:bodyPr>
            <a:noAutofit/>
          </a:bodyPr>
          <a:lstStyle/>
          <a:p>
            <a:r>
              <a:rPr lang="sv-SE" sz="2400" dirty="0"/>
              <a:t>Endast oralt eller nasogastriskt (ingen iv-administrering)</a:t>
            </a:r>
          </a:p>
          <a:p>
            <a:endParaRPr lang="sv-SE" sz="800" dirty="0"/>
          </a:p>
          <a:p>
            <a:r>
              <a:rPr lang="sv-SE" sz="2400" dirty="0"/>
              <a:t>Behandla i 5 dagar (10 dagar om försvagat immunsystem) med fortsatt behandling i hemmet om utskrivning sker innan</a:t>
            </a:r>
          </a:p>
          <a:p>
            <a:endParaRPr lang="sv-SE" sz="800" b="1" i="1" dirty="0"/>
          </a:p>
          <a:p>
            <a:r>
              <a:rPr lang="sv-SE" sz="2400" dirty="0"/>
              <a:t>Dos: </a:t>
            </a:r>
            <a:r>
              <a:rPr lang="sv-SE" sz="2400" b="1" dirty="0"/>
              <a:t>75 mg två gånger dagligen </a:t>
            </a:r>
            <a:r>
              <a:rPr lang="sv-SE" sz="2400" dirty="0"/>
              <a:t>med normal njurfunktion</a:t>
            </a:r>
          </a:p>
          <a:p>
            <a:pPr lvl="1"/>
            <a:r>
              <a:rPr lang="sv-SE" sz="2000" dirty="0"/>
              <a:t>75 mg en gång dagligen om eGFR 10–29 ml/min</a:t>
            </a:r>
          </a:p>
          <a:p>
            <a:pPr lvl="1"/>
            <a:r>
              <a:rPr lang="sv-SE" sz="2000" dirty="0"/>
              <a:t>75 mg som en engångsdos om eGFR &lt;10 ml/min (eller vid dialys/hemofiltration )</a:t>
            </a:r>
          </a:p>
          <a:p>
            <a:pPr lvl="1"/>
            <a:r>
              <a:rPr lang="sv-SE" sz="2000" dirty="0"/>
              <a:t>Justering krävs om vikten är &lt;40 kg (se protokoll)</a:t>
            </a:r>
          </a:p>
          <a:p>
            <a:pPr lvl="1"/>
            <a:r>
              <a:rPr lang="sv-SE" sz="2000" dirty="0"/>
              <a:t>Observera att renal dosjustering i RECOVERY skiljer sig från produktresumén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220" y="2045289"/>
            <a:ext cx="3396567" cy="1976184"/>
          </a:xfrm>
          <a:prstGeom prst="rect">
            <a:avLst/>
          </a:prstGeom>
        </p:spPr>
      </p:pic>
      <p:sp>
        <p:nvSpPr>
          <p:cNvPr id="5" name="Content Placeholder 2"/>
          <p:cNvSpPr txBox="1">
            <a:spLocks/>
          </p:cNvSpPr>
          <p:nvPr/>
        </p:nvSpPr>
        <p:spPr>
          <a:xfrm>
            <a:off x="446327" y="5066928"/>
            <a:ext cx="11745673"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400" dirty="0"/>
          </a:p>
          <a:p>
            <a:r>
              <a:rPr lang="sv-SE" sz="2400" dirty="0"/>
              <a:t>Inga betydande interaktioner är kända</a:t>
            </a:r>
          </a:p>
          <a:p>
            <a:r>
              <a:rPr lang="sv-SE" sz="2400" dirty="0"/>
              <a:t>De vanligaste biverkningarna är huvudvärk, illamående och kräkning (&lt;10 %), allvarliga överkänslighetsreaktioner har sällan rapporterats</a:t>
            </a:r>
          </a:p>
          <a:p>
            <a:endParaRPr lang="sv-SE" sz="2400" i="1" dirty="0"/>
          </a:p>
        </p:txBody>
      </p:sp>
    </p:spTree>
    <p:extLst>
      <p:ext uri="{BB962C8B-B14F-4D97-AF65-F5344CB8AC3E}">
        <p14:creationId xmlns:p14="http://schemas.microsoft.com/office/powerpoint/2010/main" val="193409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C228E-F3B8-E851-FBA1-A0FD88DAF1E5}"/>
              </a:ext>
            </a:extLst>
          </p:cNvPr>
          <p:cNvSpPr>
            <a:spLocks noGrp="1"/>
          </p:cNvSpPr>
          <p:nvPr>
            <p:ph type="title"/>
          </p:nvPr>
        </p:nvSpPr>
        <p:spPr>
          <a:xfrm>
            <a:off x="652470" y="18255"/>
            <a:ext cx="10515600" cy="1325563"/>
          </a:xfrm>
        </p:spPr>
        <p:txBody>
          <a:bodyPr>
            <a:normAutofit/>
          </a:bodyPr>
          <a:lstStyle/>
          <a:p>
            <a:r>
              <a:rPr lang="en-NL" sz="3200" dirty="0"/>
              <a:t>Att observera gällande jämförelserna </a:t>
            </a:r>
            <a:br>
              <a:rPr lang="nl-NL" sz="3200" dirty="0"/>
            </a:br>
            <a:r>
              <a:rPr lang="en-NL" sz="3200" dirty="0"/>
              <a:t>av de antivirala läkemedlen mot influensa</a:t>
            </a:r>
            <a:endParaRPr lang="nl-NL" sz="3200" dirty="0"/>
          </a:p>
        </p:txBody>
      </p:sp>
      <p:sp>
        <p:nvSpPr>
          <p:cNvPr id="3" name="Tijdelijke aanduiding voor inhoud 2">
            <a:extLst>
              <a:ext uri="{FF2B5EF4-FFF2-40B4-BE49-F238E27FC236}">
                <a16:creationId xmlns:a16="http://schemas.microsoft.com/office/drawing/2014/main" id="{342F30FA-71EE-09EF-6BD7-44F6ADC8BE25}"/>
              </a:ext>
            </a:extLst>
          </p:cNvPr>
          <p:cNvSpPr>
            <a:spLocks noGrp="1"/>
          </p:cNvSpPr>
          <p:nvPr>
            <p:ph idx="1"/>
          </p:nvPr>
        </p:nvSpPr>
        <p:spPr>
          <a:xfrm>
            <a:off x="495575" y="1579633"/>
            <a:ext cx="11177899" cy="4959190"/>
          </a:xfrm>
        </p:spPr>
        <p:txBody>
          <a:bodyPr>
            <a:noAutofit/>
          </a:bodyPr>
          <a:lstStyle/>
          <a:p>
            <a:r>
              <a:rPr lang="sv-SE" sz="2000" dirty="0"/>
              <a:t>Varje behandlingsjämförelse inom RECOVERY är en separat 1:1-randomisering mellan aktuell behandling och vård utan den behandlingen</a:t>
            </a:r>
          </a:p>
          <a:p>
            <a:r>
              <a:rPr lang="sv-SE" sz="2000" dirty="0"/>
              <a:t>Det betyder att om patienten randomiseras för båda jämförelserna av antivirala behandlingar, kan hen tilldelas en behandling med de bägge antivirala substanserna tillsammans, med endast en av dem eller med ingen alls. </a:t>
            </a:r>
          </a:p>
          <a:p>
            <a:endParaRPr lang="sv-SE" sz="2000" dirty="0"/>
          </a:p>
          <a:p>
            <a:r>
              <a:rPr lang="sv-SE" sz="2000" dirty="0"/>
              <a:t>Om det kliniska teamet anser att en antiviral behandling är klart indicerad, ska den administreras som vid ordinarie vård. </a:t>
            </a:r>
          </a:p>
          <a:p>
            <a:r>
              <a:rPr lang="sv-SE" sz="2000" dirty="0"/>
              <a:t>I detta fall kan patienten fortfarande vara aktuell för andra jämförelser inom RECOVERY (t.ex. kan en patient som får oseltamivir enligt ordinarie vård ändå inkluderas i baloxavirjämförelsen, vilket bidrar med värdefulla data om singel- kontra kombinationsbehandling med antivirala läkemedel). </a:t>
            </a:r>
          </a:p>
          <a:p>
            <a:endParaRPr lang="sv-SE" sz="2000" dirty="0"/>
          </a:p>
          <a:p>
            <a:r>
              <a:rPr lang="sv-SE" sz="2000" dirty="0"/>
              <a:t>Beslutet om huruvida ett antiviralt läkemedel är klart indicerat ska fattas innan bedömning av studieinklusion och får inte påverkas av fördelningen inom RECOVERY-studien (till exempel ska patienter inte randomiseras till baloxavirjämförelsen och därefter ges en neuraminidashämmare enbart för att de har hamnat i gruppen med ordinarie vård utan baloxavir). </a:t>
            </a:r>
          </a:p>
        </p:txBody>
      </p:sp>
    </p:spTree>
    <p:extLst>
      <p:ext uri="{BB962C8B-B14F-4D97-AF65-F5344CB8AC3E}">
        <p14:creationId xmlns:p14="http://schemas.microsoft.com/office/powerpoint/2010/main" val="228986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sv-SE"/>
              <a:t>KORTIKOSTEROIDER FÖR INFLUENSA</a:t>
            </a:r>
          </a:p>
        </p:txBody>
      </p:sp>
    </p:spTree>
    <p:extLst>
      <p:ext uri="{BB962C8B-B14F-4D97-AF65-F5344CB8AC3E}">
        <p14:creationId xmlns:p14="http://schemas.microsoft.com/office/powerpoint/2010/main" val="20444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sv-SE" sz="3200" dirty="0"/>
              <a:t>Kortikosteroider för influensa</a:t>
            </a:r>
            <a:br/>
            <a:r>
              <a:rPr lang="sv-SE" sz="3200" dirty="0"/>
              <a:t>Bakgrund</a:t>
            </a:r>
          </a:p>
        </p:txBody>
      </p:sp>
      <p:sp>
        <p:nvSpPr>
          <p:cNvPr id="3" name="Content Placeholder 2"/>
          <p:cNvSpPr>
            <a:spLocks noGrp="1"/>
          </p:cNvSpPr>
          <p:nvPr>
            <p:ph idx="1"/>
          </p:nvPr>
        </p:nvSpPr>
        <p:spPr>
          <a:xfrm>
            <a:off x="504202" y="1596885"/>
            <a:ext cx="7702250" cy="4580078"/>
          </a:xfrm>
        </p:spPr>
        <p:txBody>
          <a:bodyPr>
            <a:normAutofit/>
          </a:bodyPr>
          <a:lstStyle/>
          <a:p>
            <a:r>
              <a:rPr lang="sv-SE" sz="2400" dirty="0"/>
              <a:t>Kortikosteroider är standardbehandling för patienter med covid-19-pneumoni och minskar risken för död med cirka 1/5 hos patienter som får syrgas</a:t>
            </a:r>
          </a:p>
          <a:p>
            <a:endParaRPr lang="sv-SE" sz="2400" dirty="0"/>
          </a:p>
          <a:p>
            <a:r>
              <a:rPr lang="sv-SE" sz="2400" dirty="0"/>
              <a:t>Föreslogs tidigare som behandling för influensapneumoni men har aldrig riktigt testats hos sjukhuspatienter</a:t>
            </a:r>
          </a:p>
          <a:p>
            <a:endParaRPr lang="sv-SE" sz="2400" dirty="0"/>
          </a:p>
          <a:p>
            <a:r>
              <a:rPr lang="sv-SE" sz="2400" dirty="0"/>
              <a:t>Att minska immunmedierad lungskada kan förbättra överlevnad vid allvarlig influensa på samma sätt som vid covid-19</a:t>
            </a:r>
          </a:p>
          <a:p>
            <a:endParaRPr lang="sv-SE"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sv-SE" sz="4000" dirty="0"/>
              <a:t>Influensabakgrund </a:t>
            </a:r>
          </a:p>
        </p:txBody>
      </p:sp>
      <p:sp>
        <p:nvSpPr>
          <p:cNvPr id="6" name="Content Placeholder 5"/>
          <p:cNvSpPr>
            <a:spLocks noGrp="1"/>
          </p:cNvSpPr>
          <p:nvPr>
            <p:ph idx="1"/>
          </p:nvPr>
        </p:nvSpPr>
        <p:spPr>
          <a:xfrm>
            <a:off x="169896" y="1473319"/>
            <a:ext cx="8257411" cy="4753862"/>
          </a:xfrm>
        </p:spPr>
        <p:txBody>
          <a:bodyPr>
            <a:normAutofit fontScale="92500" lnSpcReduction="20000"/>
          </a:bodyPr>
          <a:lstStyle/>
          <a:p>
            <a:r>
              <a:rPr lang="sv-SE" sz="2400" dirty="0"/>
              <a:t>Årstidsbunden influensa dödar omkring 400 000 personer/år världen över (en tredjedel under 65 år)</a:t>
            </a:r>
          </a:p>
          <a:p>
            <a:endParaRPr lang="sv-SE" sz="2400" dirty="0"/>
          </a:p>
          <a:p>
            <a:r>
              <a:rPr lang="sv-SE" sz="2400" dirty="0"/>
              <a:t>En influensapandemi har potential att döda tiotals miljoner människor</a:t>
            </a:r>
          </a:p>
          <a:p>
            <a:endParaRPr lang="sv-SE" sz="2400" dirty="0"/>
          </a:p>
          <a:p>
            <a:r>
              <a:rPr lang="sv-SE" sz="2400" dirty="0"/>
              <a:t>RECOVERY och andra prövningar identifierade snabbt livräddande behandlingar för covid-19 genom randomisering av tusentals patienter</a:t>
            </a:r>
          </a:p>
          <a:p>
            <a:endParaRPr lang="sv-SE" sz="2400" dirty="0"/>
          </a:p>
          <a:p>
            <a:r>
              <a:rPr lang="sv-SE" sz="2400" dirty="0"/>
              <a:t>Många andra lovande behandlingar upptäcktes vara ineffektiva</a:t>
            </a:r>
          </a:p>
          <a:p>
            <a:pPr marL="0" indent="0">
              <a:buNone/>
            </a:pPr>
            <a:endParaRPr lang="sv-SE" sz="2400" dirty="0"/>
          </a:p>
          <a:p>
            <a:r>
              <a:rPr lang="sv-SE" sz="2400" dirty="0"/>
              <a:t>I motsats till covid-19 har vi inga bra (dvs. randomiserade) evidens för vägledning av influensabehandling</a:t>
            </a:r>
          </a:p>
          <a:p>
            <a:endParaRPr lang="sv-SE" sz="2400" dirty="0"/>
          </a:p>
          <a:p>
            <a:endParaRPr lang="sv-SE"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sv-SE" sz="2200" dirty="0"/>
              <a:t>Öppen för patienter med influensapneumoni </a:t>
            </a:r>
            <a:r>
              <a:rPr lang="sv-SE" sz="2200" b="1" i="1" dirty="0"/>
              <a:t>plus hypoxi</a:t>
            </a:r>
            <a:r>
              <a:rPr lang="sv-SE" sz="2200" dirty="0"/>
              <a:t> (syrgastillförsel eller SpO2 &lt;92 % på luft)</a:t>
            </a:r>
          </a:p>
          <a:p>
            <a:r>
              <a:rPr lang="sv-SE" sz="2200" dirty="0"/>
              <a:t>Kontraindicerad om </a:t>
            </a:r>
            <a:r>
              <a:rPr lang="sv-SE" sz="2200" b="1" dirty="0"/>
              <a:t>nuvarande eller planerad användning av systemiska kortikosteroider</a:t>
            </a:r>
            <a:r>
              <a:rPr lang="sv-SE" sz="2200" dirty="0"/>
              <a:t>, eller om samtidig SARS-CoV-2-infektion</a:t>
            </a:r>
          </a:p>
          <a:p>
            <a:endParaRPr lang="sv-SE" sz="2200" dirty="0"/>
          </a:p>
          <a:p>
            <a:r>
              <a:rPr lang="sv-SE" sz="2200" dirty="0"/>
              <a:t>Gravida och ammande kvinnor är lämpliga (men använd prednisolon/hydrokortison istället för dexametason se protokoll) </a:t>
            </a:r>
          </a:p>
          <a:p>
            <a:r>
              <a:rPr lang="sv-SE" sz="2200" dirty="0"/>
              <a:t>Patienter med lever- eller njursvikt är lämpliga</a:t>
            </a:r>
          </a:p>
          <a:p>
            <a:endParaRPr lang="sv-SE"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72833"/>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400" dirty="0"/>
          </a:p>
          <a:p>
            <a:r>
              <a:rPr lang="sv-SE" sz="2200" dirty="0"/>
              <a:t>Om, efter randomisering, kortikosterioder blir indicerade för en patient som tilldelats standardvård ska de ges (detta bör endast ske på grund av förändring av kliniskt tillstånd)</a:t>
            </a:r>
          </a:p>
          <a:p>
            <a:endParaRPr lang="sv-SE"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z="3200" dirty="0"/>
              <a:t>Kortikosteroider för influensa</a:t>
            </a:r>
          </a:p>
          <a:p>
            <a:r>
              <a:rPr lang="sv-SE" sz="3200" dirty="0"/>
              <a:t>Lämplighet</a:t>
            </a:r>
          </a:p>
        </p:txBody>
      </p:sp>
      <p:sp>
        <p:nvSpPr>
          <p:cNvPr id="2" name="TextBox 7">
            <a:extLst>
              <a:ext uri="{FF2B5EF4-FFF2-40B4-BE49-F238E27FC236}">
                <a16:creationId xmlns:a16="http://schemas.microsoft.com/office/drawing/2014/main" id="{A94EA4A1-C883-409D-A3E6-F1F40480E1A7}"/>
              </a:ext>
            </a:extLst>
          </p:cNvPr>
          <p:cNvSpPr txBox="1"/>
          <p:nvPr/>
        </p:nvSpPr>
        <p:spPr>
          <a:xfrm>
            <a:off x="435277" y="6255843"/>
            <a:ext cx="1163697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sv-SE" b="1" i="0" u="none" strike="noStrike" cap="none" normalizeH="0" baseline="0" noProof="0" dirty="0">
                <a:ln>
                  <a:noFill/>
                </a:ln>
                <a:uLnTx/>
                <a:uFillTx/>
                <a:latin typeface="Calibri" panose="020F0502020204030204"/>
                <a:ea typeface="+mn-ea"/>
                <a:cs typeface="+mn-cs"/>
              </a:rPr>
              <a:t>*Behandling med kortikosteroider i mer än 24 timmar under den pågående sjukdomsperioden med en glukokortikoiddos motsvarande ≥10 mg prednisolon per dag (eller ≥1,5 mg dexametason eller ≥40 mg hydrokortison)</a:t>
            </a:r>
          </a:p>
        </p:txBody>
      </p:sp>
    </p:spTree>
    <p:extLst>
      <p:ext uri="{BB962C8B-B14F-4D97-AF65-F5344CB8AC3E}">
        <p14:creationId xmlns:p14="http://schemas.microsoft.com/office/powerpoint/2010/main" val="2966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24" y="1325563"/>
            <a:ext cx="8722540" cy="4580078"/>
          </a:xfrm>
        </p:spPr>
        <p:txBody>
          <a:bodyPr>
            <a:noAutofit/>
          </a:bodyPr>
          <a:lstStyle/>
          <a:p>
            <a:r>
              <a:rPr lang="sv-SE" sz="2200" dirty="0"/>
              <a:t>Dexametason 6 mg en gång dagligen, oralt/nasogastriskt eller intravenöst </a:t>
            </a:r>
          </a:p>
          <a:p>
            <a:r>
              <a:rPr lang="sv-SE" sz="2200" dirty="0"/>
              <a:t>Behandla i 10 dagar eller tills utskrivning, det som sker först</a:t>
            </a:r>
          </a:p>
          <a:p>
            <a:r>
              <a:rPr lang="sv-SE" sz="2200" dirty="0"/>
              <a:t>Inga baslinje- eller uppföljningsprover</a:t>
            </a:r>
          </a:p>
          <a:p>
            <a:pPr marL="0" indent="0">
              <a:buNone/>
            </a:pPr>
            <a:endParaRPr lang="sv-SE" sz="1000" dirty="0"/>
          </a:p>
          <a:p>
            <a:r>
              <a:rPr lang="sv-SE" sz="2200" dirty="0"/>
              <a:t>Viktiga biverkningar av kortikosteroider ska övervägas och förväntas på samma sätt som vid normal praxis, t.ex.</a:t>
            </a:r>
          </a:p>
          <a:p>
            <a:pPr lvl="1"/>
            <a:r>
              <a:rPr lang="sv-SE" sz="2200" dirty="0"/>
              <a:t>Risk för hyperglykemi (överväg behov av ökad övervakning)</a:t>
            </a:r>
          </a:p>
          <a:p>
            <a:pPr lvl="1"/>
            <a:r>
              <a:rPr lang="sv-SE" sz="2200" dirty="0"/>
              <a:t>Peptiskt sår (överväg behov av gastriskt skydd vid hög risk)</a:t>
            </a:r>
          </a:p>
          <a:p>
            <a:pPr lvl="1"/>
            <a:r>
              <a:rPr lang="sv-SE" sz="2200" dirty="0"/>
              <a:t>Infektion (i synnerhet om andra orsaker för immunsuppression)</a:t>
            </a:r>
          </a:p>
          <a:p>
            <a:pPr lvl="1"/>
            <a:r>
              <a:rPr lang="sv-SE" sz="2200" dirty="0"/>
              <a:t>Psykiska reaktioner</a:t>
            </a:r>
          </a:p>
          <a:p>
            <a:pPr lvl="1"/>
            <a:r>
              <a:rPr lang="sv-SE" sz="2200" dirty="0"/>
              <a:t>Vätskeretention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833"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63499" y="5524895"/>
            <a:ext cx="12128499"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sv-SE" sz="2200" dirty="0"/>
              <a:t>Risk för binjurebarksvikt vid plötslig utsättning hos vissa patienter, t.ex. betydande föregående användning av kortikosteroider, eller andra anledningar för binjurebarksvikt (överväg gradvis utsättning enligt normal praxis)</a:t>
            </a:r>
            <a:endParaRPr lang="sv-SE" sz="20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z="3200" dirty="0"/>
              <a:t>Kortikosteroider för influensa</a:t>
            </a:r>
          </a:p>
          <a:p>
            <a:r>
              <a:rPr lang="sv-SE" sz="3200" dirty="0"/>
              <a:t>Dosering och biverkningar</a:t>
            </a:r>
          </a:p>
        </p:txBody>
      </p:sp>
    </p:spTree>
    <p:extLst>
      <p:ext uri="{BB962C8B-B14F-4D97-AF65-F5344CB8AC3E}">
        <p14:creationId xmlns:p14="http://schemas.microsoft.com/office/powerpoint/2010/main" val="17033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sv-SE" sz="2200" dirty="0"/>
              <a:t>Dexametason är ett CYP3A4-substrat, vilket innebär en risk för ökad exponering och biverkning om det ges tillsammans med potenta CYP3A4-hämmare, t.ex. </a:t>
            </a:r>
          </a:p>
          <a:p>
            <a:pPr lvl="1"/>
            <a:r>
              <a:rPr lang="sv-SE" sz="2200" dirty="0"/>
              <a:t>claritromycin/erytromycin (</a:t>
            </a:r>
            <a:r>
              <a:rPr lang="sv-SE" sz="2200" u="sng" dirty="0"/>
              <a:t>men inte azitromycin</a:t>
            </a:r>
            <a:r>
              <a:rPr lang="sv-SE" sz="2200" dirty="0"/>
              <a:t>)</a:t>
            </a:r>
          </a:p>
          <a:p>
            <a:pPr lvl="1"/>
            <a:r>
              <a:rPr lang="sv-SE" sz="2200" dirty="0"/>
              <a:t>ritonavir/kobicistat</a:t>
            </a:r>
          </a:p>
          <a:p>
            <a:pPr lvl="1"/>
            <a:r>
              <a:rPr lang="sv-SE" sz="2200" dirty="0"/>
              <a:t>azol antimykotika </a:t>
            </a:r>
          </a:p>
          <a:p>
            <a:endParaRPr lang="sv-SE"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400" dirty="0"/>
          </a:p>
          <a:p>
            <a:r>
              <a:rPr lang="sv-SE" sz="2200" dirty="0"/>
              <a:t>Överväg om en potent CYP3A4-hämmare säkert kan avbrytas temporärt/ersättas, eller om ökad övervakning för steroidbiverkningar krävs</a:t>
            </a:r>
          </a:p>
          <a:p>
            <a:endParaRPr lang="sv-SE" sz="2200" dirty="0"/>
          </a:p>
          <a:p>
            <a:r>
              <a:rPr lang="sv-SE" sz="2200" dirty="0"/>
              <a:t>Om potent CYP3A4-hämmare inte kan undvikas kanske det inte är lämpligt att registrera patienten i kortikosteroidjämförelsen, men det är inte förbjudet enligt protokollet eftersom hantering ska baseras på en individuell bedömning av risk-nytta</a:t>
            </a:r>
          </a:p>
          <a:p>
            <a:endParaRPr lang="sv-SE" sz="2400" dirty="0"/>
          </a:p>
          <a:p>
            <a:endParaRPr lang="sv-SE" sz="2400" dirty="0"/>
          </a:p>
        </p:txBody>
      </p:sp>
      <p:sp>
        <p:nvSpPr>
          <p:cNvPr id="6" name="Title 1"/>
          <p:cNvSpPr>
            <a:spLocks noGrp="1"/>
          </p:cNvSpPr>
          <p:nvPr>
            <p:ph type="title"/>
          </p:nvPr>
        </p:nvSpPr>
        <p:spPr>
          <a:xfrm>
            <a:off x="572343" y="0"/>
            <a:ext cx="7565967" cy="1325563"/>
          </a:xfrm>
        </p:spPr>
        <p:txBody>
          <a:bodyPr>
            <a:normAutofit/>
          </a:bodyPr>
          <a:lstStyle/>
          <a:p>
            <a:r>
              <a:rPr lang="sv-SE" sz="3200" dirty="0"/>
              <a:t>Kortikosteroider för influensa</a:t>
            </a:r>
            <a:br/>
            <a:r>
              <a:rPr lang="sv-SE" sz="3200" dirty="0"/>
              <a:t>Möjliga interaktioner</a:t>
            </a:r>
          </a:p>
        </p:txBody>
      </p:sp>
    </p:spTree>
    <p:extLst>
      <p:ext uri="{BB962C8B-B14F-4D97-AF65-F5344CB8AC3E}">
        <p14:creationId xmlns:p14="http://schemas.microsoft.com/office/powerpoint/2010/main" val="16394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sv-SE" sz="3200" dirty="0"/>
              <a:t>Sammanfattning – influensabehandlingar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sv-SE" sz="2400" dirty="0"/>
              <a:t>Influensa dödar hundratusentals människor varje år, och en influensapandemi skulle kunna vara hundra gånger värre</a:t>
            </a:r>
          </a:p>
          <a:p>
            <a:pPr marL="0" indent="0">
              <a:buNone/>
            </a:pPr>
            <a:endParaRPr lang="sv-SE" sz="2400" dirty="0"/>
          </a:p>
          <a:p>
            <a:r>
              <a:rPr lang="sv-SE" sz="2400" dirty="0"/>
              <a:t>I motsats till covid-19 har inga lovande influensabehandlingar utvärderats ordentligt i randomiserade prövningar med sjukhuspatienter</a:t>
            </a:r>
          </a:p>
          <a:p>
            <a:endParaRPr lang="sv-SE" sz="2400" dirty="0"/>
          </a:p>
          <a:p>
            <a:r>
              <a:rPr lang="sv-SE" sz="2400" dirty="0"/>
              <a:t>Tack för att du bidrar till att hjälpa oss förbättra behandlingen av influensa!</a:t>
            </a:r>
          </a:p>
        </p:txBody>
      </p:sp>
    </p:spTree>
    <p:extLst>
      <p:ext uri="{BB962C8B-B14F-4D97-AF65-F5344CB8AC3E}">
        <p14:creationId xmlns:p14="http://schemas.microsoft.com/office/powerpoint/2010/main" val="16057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25234" y="4227881"/>
            <a:ext cx="2250790"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sv-SE" sz="2000" b="1" dirty="0"/>
              <a:t>SJUKHUSPATIENTER MED PNEUMONI</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2000" b="1" dirty="0"/>
              <a:t>ANALYS</a:t>
            </a:r>
            <a:endParaRPr lang="sv-SE" sz="2400" b="1" dirty="0"/>
          </a:p>
        </p:txBody>
      </p:sp>
      <p:sp>
        <p:nvSpPr>
          <p:cNvPr id="77" name="Left-Right Arrow 76"/>
          <p:cNvSpPr/>
          <p:nvPr/>
        </p:nvSpPr>
        <p:spPr>
          <a:xfrm rot="1152713" flipV="1">
            <a:off x="5893002" y="4217991"/>
            <a:ext cx="238292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600" b="1" dirty="0"/>
              <a:t>R</a:t>
            </a:r>
            <a:endParaRPr lang="sv-SE"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200" b="1" dirty="0">
                  <a:solidFill>
                    <a:schemeClr val="bg1"/>
                  </a:solidFill>
                </a:rPr>
                <a:t>Dexametason</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200" b="1" dirty="0">
                  <a:solidFill>
                    <a:schemeClr val="bg1"/>
                  </a:solidFill>
                </a:rPr>
                <a:t>Standardvård utan kortikosteroider</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62998" y="2401880"/>
              <a:ext cx="514857" cy="276999"/>
            </a:xfrm>
            <a:prstGeom prst="rect">
              <a:avLst/>
            </a:prstGeom>
            <a:noFill/>
          </p:spPr>
          <p:txBody>
            <a:bodyPr wrap="square" rtlCol="0">
              <a:spAutoFit/>
            </a:bodyPr>
            <a:lstStyle/>
            <a:p>
              <a:r>
                <a:rPr lang="sv-SE" sz="1200" b="1" i="1" dirty="0"/>
                <a:t>eller</a:t>
              </a:r>
              <a:endParaRPr lang="sv-SE"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sv-SE" sz="1400" b="1" dirty="0"/>
                <a:t>Influensakortikosteroidjämförelse (patienter med hypoxi)</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200" b="1" dirty="0">
                  <a:solidFill>
                    <a:schemeClr val="bg1"/>
                  </a:solidFill>
                </a:rPr>
                <a:t>Standardvård utan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sv-SE" sz="1600" b="1" i="1" dirty="0"/>
                <a:t>eller</a:t>
              </a:r>
              <a:endParaRPr lang="sv-SE"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sv-SE" sz="1600" b="1" dirty="0"/>
                <a:t>Baloxavirjämförelse</a:t>
              </a:r>
            </a:p>
            <a:p>
              <a:r>
                <a:rPr lang="sv-SE" sz="1600" b="1" dirty="0"/>
                <a:t>FÖR NÄRVARANDE INTE ÖPPEN I EU</a:t>
              </a:r>
              <a:endParaRPr lang="sv-SE"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sv-SE"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200" b="1" dirty="0">
                  <a:solidFill>
                    <a:schemeClr val="bg1"/>
                  </a:solidFill>
                </a:rPr>
                <a:t>Standardvård utan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01459" y="2431586"/>
              <a:ext cx="698415" cy="276999"/>
            </a:xfrm>
            <a:prstGeom prst="rect">
              <a:avLst/>
            </a:prstGeom>
            <a:noFill/>
          </p:spPr>
          <p:txBody>
            <a:bodyPr wrap="square" rtlCol="0">
              <a:spAutoFit/>
            </a:bodyPr>
            <a:lstStyle/>
            <a:p>
              <a:r>
                <a:rPr lang="sv-SE" sz="1200" b="1" i="1" dirty="0"/>
                <a:t>eller</a:t>
              </a:r>
              <a:endParaRPr lang="sv-SE" sz="11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sv-SE" sz="1600" b="1" dirty="0"/>
                <a:t>Oseltamivirjämförelse</a:t>
              </a:r>
              <a:endParaRPr lang="sv-SE"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sv-SE" b="1" dirty="0"/>
              <a:t>Patienter med bekräftad INFLUENSA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69" name="TextBox 68">
            <a:extLst>
              <a:ext uri="{FF2B5EF4-FFF2-40B4-BE49-F238E27FC236}">
                <a16:creationId xmlns:a16="http://schemas.microsoft.com/office/drawing/2014/main" id="{AD82BCED-226B-0448-B8FC-891B5F6E3209}"/>
              </a:ext>
            </a:extLst>
          </p:cNvPr>
          <p:cNvSpPr txBox="1"/>
          <p:nvPr/>
        </p:nvSpPr>
        <p:spPr>
          <a:xfrm>
            <a:off x="4385660" y="2767104"/>
            <a:ext cx="3612721" cy="461665"/>
          </a:xfrm>
          <a:prstGeom prst="rect">
            <a:avLst/>
          </a:prstGeom>
          <a:noFill/>
        </p:spPr>
        <p:txBody>
          <a:bodyPr wrap="square" rtlCol="0">
            <a:spAutoFit/>
          </a:bodyPr>
          <a:lstStyle/>
          <a:p>
            <a:pPr algn="ctr"/>
            <a:r>
              <a:rPr lang="sv-SE" sz="1200" b="1" dirty="0"/>
              <a:t>Patienter med samhällsförvärvad lunginflammation (utan misstänkt SARS-CoV-2/influensa/PCP/TBC)</a:t>
            </a:r>
          </a:p>
        </p:txBody>
      </p:sp>
      <p:grpSp>
        <p:nvGrpSpPr>
          <p:cNvPr id="7" name="Group 6"/>
          <p:cNvGrpSpPr/>
          <p:nvPr/>
        </p:nvGrpSpPr>
        <p:grpSpPr>
          <a:xfrm>
            <a:off x="4467204"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200" b="1" dirty="0">
                    <a:solidFill>
                      <a:schemeClr val="bg1"/>
                    </a:solidFill>
                  </a:rPr>
                  <a:t>Dexametason</a:t>
                </a:r>
                <a:endParaRPr lang="sv-SE"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200" b="1" dirty="0">
                    <a:solidFill>
                      <a:schemeClr val="bg1"/>
                    </a:solidFill>
                  </a:rPr>
                  <a:t>Standardvård utan kortikosteroider</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sv-SE" sz="1600" b="1" i="1" dirty="0"/>
                  <a:t>eller</a:t>
                </a:r>
                <a:endParaRPr lang="sv-SE"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sv-SE" sz="1400" b="1" dirty="0"/>
                  <a:t>Samhällsförvärvad lunginflammation (CAP) med kortikosteroidjämförelse</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sv-SE" sz="1400" b="1" dirty="0"/>
              <a:t>Insamlade baslinjedata, lämplighet fastställd</a:t>
            </a:r>
          </a:p>
          <a:p>
            <a:r>
              <a:rPr lang="sv-SE" sz="1400" b="1" dirty="0"/>
              <a:t>1:1 randomisering i varje lämplig jämförelse</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sv-SE" sz="1400" b="1" dirty="0"/>
              <a:t>Resultat vid 28 dagar och 6 månader</a:t>
            </a:r>
          </a:p>
          <a:p>
            <a:pPr marL="285750" indent="-285750">
              <a:buFont typeface="Arial" panose="020B0604020202020204" pitchFamily="34" charset="0"/>
              <a:buChar char="•"/>
            </a:pPr>
            <a:r>
              <a:rPr lang="sv-SE" sz="1300" b="1" dirty="0"/>
              <a:t>Dödlighet</a:t>
            </a:r>
          </a:p>
          <a:p>
            <a:pPr marL="285750" indent="-285750">
              <a:buFont typeface="Arial" panose="020B0604020202020204" pitchFamily="34" charset="0"/>
              <a:buChar char="•"/>
            </a:pPr>
            <a:r>
              <a:rPr lang="sv-SE" sz="1300" b="1" dirty="0"/>
              <a:t>Tid till utskrivning av levande patient</a:t>
            </a:r>
          </a:p>
          <a:p>
            <a:pPr marL="285750" indent="-285750">
              <a:buFont typeface="Arial" panose="020B0604020202020204" pitchFamily="34" charset="0"/>
              <a:buChar char="•"/>
            </a:pPr>
            <a:r>
              <a:rPr lang="sv-SE" sz="1300" b="1" dirty="0"/>
              <a:t>Progression till ventilation eller dödsfall</a:t>
            </a:r>
          </a:p>
        </p:txBody>
      </p:sp>
      <p:sp>
        <p:nvSpPr>
          <p:cNvPr id="79" name="Rounded Rectangle 78">
            <a:extLst>
              <a:ext uri="{FF2B5EF4-FFF2-40B4-BE49-F238E27FC236}">
                <a16:creationId xmlns:a16="http://schemas.microsoft.com/office/drawing/2014/main" id="{38B586F1-F3FA-8C47-9702-A236829F5589}"/>
              </a:ext>
            </a:extLst>
          </p:cNvPr>
          <p:cNvSpPr/>
          <p:nvPr/>
        </p:nvSpPr>
        <p:spPr>
          <a:xfrm>
            <a:off x="4427420" y="1335967"/>
            <a:ext cx="3532204" cy="1888489"/>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z="3200" dirty="0"/>
              <a:t>RECOVERY-design: </a:t>
            </a:r>
          </a:p>
          <a:p>
            <a:r>
              <a:rPr lang="sv-SE" sz="3200" dirty="0"/>
              <a:t>EU influensajämförelser</a:t>
            </a:r>
          </a:p>
        </p:txBody>
      </p:sp>
      <p:sp>
        <p:nvSpPr>
          <p:cNvPr id="2" name="Rounded Rectangle 109">
            <a:extLst>
              <a:ext uri="{FF2B5EF4-FFF2-40B4-BE49-F238E27FC236}">
                <a16:creationId xmlns:a16="http://schemas.microsoft.com/office/drawing/2014/main" id="{B628FEE5-5C9E-98E1-C718-529D16288CC4}"/>
              </a:ext>
            </a:extLst>
          </p:cNvPr>
          <p:cNvSpPr/>
          <p:nvPr/>
        </p:nvSpPr>
        <p:spPr>
          <a:xfrm>
            <a:off x="4441699" y="1389356"/>
            <a:ext cx="3458626" cy="1819058"/>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30816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sv-SE" sz="3600" dirty="0"/>
              <a:t>Lämplighet för RECOVERY</a:t>
            </a:r>
          </a:p>
        </p:txBody>
      </p:sp>
      <p:sp>
        <p:nvSpPr>
          <p:cNvPr id="6" name="Content Placeholder 5"/>
          <p:cNvSpPr>
            <a:spLocks noGrp="1"/>
          </p:cNvSpPr>
          <p:nvPr>
            <p:ph idx="1"/>
          </p:nvPr>
        </p:nvSpPr>
        <p:spPr>
          <a:xfrm>
            <a:off x="51289" y="1411468"/>
            <a:ext cx="12089421" cy="5117348"/>
          </a:xfrm>
        </p:spPr>
        <p:txBody>
          <a:bodyPr>
            <a:noAutofit/>
          </a:bodyPr>
          <a:lstStyle/>
          <a:p>
            <a:pPr marL="514350" indent="-514350">
              <a:buFont typeface="+mj-lt"/>
              <a:buAutoNum type="arabicPeriod"/>
            </a:pPr>
            <a:r>
              <a:rPr lang="sv-SE" sz="2000" dirty="0"/>
              <a:t>Patienter ≥ 18 år inlagda på sjukhus</a:t>
            </a:r>
            <a:endParaRPr lang="sv-SE" sz="700" dirty="0"/>
          </a:p>
          <a:p>
            <a:pPr marL="514350" indent="-514350">
              <a:spcBef>
                <a:spcPts val="1800"/>
              </a:spcBef>
              <a:buFont typeface="+mj-lt"/>
              <a:buAutoNum type="arabicPeriod"/>
            </a:pPr>
            <a:r>
              <a:rPr lang="sv-SE" sz="2000" dirty="0"/>
              <a:t>Symtom på lunginflammation, t.ex.</a:t>
            </a:r>
          </a:p>
          <a:p>
            <a:pPr marL="914400" lvl="1" indent="-457200">
              <a:buFont typeface="+mj-lt"/>
              <a:buAutoNum type="alphaLcPeriod"/>
            </a:pPr>
            <a:r>
              <a:rPr lang="sv-SE" sz="1800" dirty="0"/>
              <a:t>typiska symtom på en ny luftvägsinfektion (hosta, andnöd, feber osv.) och</a:t>
            </a:r>
          </a:p>
          <a:p>
            <a:pPr marL="914400" lvl="1" indent="-457200">
              <a:buFont typeface="+mj-lt"/>
              <a:buAutoNum type="alphaLcPeriod"/>
            </a:pPr>
            <a:r>
              <a:rPr lang="sv-SE" sz="1800" dirty="0"/>
              <a:t>objektiva evidens på akut lungsjukdom (t.ex. röntgen/CT/ultraljudsförändringar, hypoxi eller klinisk undersökning) och</a:t>
            </a:r>
          </a:p>
          <a:p>
            <a:pPr marL="914400" lvl="1" indent="-457200">
              <a:buFont typeface="+mj-lt"/>
              <a:buAutoNum type="alphaLcPeriod"/>
            </a:pPr>
            <a:r>
              <a:rPr lang="sv-SE" sz="1800" dirty="0"/>
              <a:t>alternativa orsaker som anses osannolika eller exkluderade (t.ex. hjärtsvikt)</a:t>
            </a:r>
          </a:p>
          <a:p>
            <a:pPr marL="457200" lvl="1" indent="0">
              <a:buNone/>
            </a:pPr>
            <a:r>
              <a:rPr lang="sv-SE" sz="1800" i="1" dirty="0"/>
              <a:t>Dock är diagnosen klinisk enligt den behandlande läkarens bedömning (dessa kriterier är en vägledning)</a:t>
            </a:r>
          </a:p>
          <a:p>
            <a:pPr marL="457200" lvl="1" indent="0">
              <a:buNone/>
            </a:pPr>
            <a:r>
              <a:rPr lang="sv-SE" sz="1600" b="1" dirty="0"/>
              <a:t>Observera att behandling av sekundär bakteriell infektion inte är ett exklusionskriterium om läkaren även misstänker att influensa bidrar till patientens lungsjukdom</a:t>
            </a:r>
          </a:p>
          <a:p>
            <a:pPr marL="457200" lvl="1" indent="0">
              <a:buNone/>
            </a:pPr>
            <a:endParaRPr lang="sv-SE" sz="700" i="1" dirty="0"/>
          </a:p>
          <a:p>
            <a:pPr marL="514350" indent="-514350">
              <a:spcBef>
                <a:spcPts val="1800"/>
              </a:spcBef>
              <a:buFont typeface="+mj-lt"/>
              <a:buAutoNum type="arabicPeriod"/>
            </a:pPr>
            <a:r>
              <a:rPr lang="sv-SE" sz="2000" dirty="0"/>
              <a:t>En av följande diagnoser:</a:t>
            </a:r>
          </a:p>
          <a:p>
            <a:pPr marL="914400" lvl="1" indent="-457200">
              <a:buFont typeface="+mj-lt"/>
              <a:buAutoNum type="alphaLcPeriod"/>
            </a:pPr>
            <a:r>
              <a:rPr lang="sv-SE" sz="1800" b="1" dirty="0"/>
              <a:t>Bekräftad influensa A- eller B-infektion  </a:t>
            </a:r>
          </a:p>
          <a:p>
            <a:pPr marL="914400" lvl="1" indent="-457200">
              <a:buFont typeface="+mj-lt"/>
              <a:buAutoNum type="alphaLcPeriod"/>
            </a:pPr>
            <a:r>
              <a:rPr lang="sv-SE" sz="1800" dirty="0">
                <a:solidFill>
                  <a:schemeClr val="bg1">
                    <a:lumMod val="75000"/>
                  </a:schemeClr>
                </a:solidFill>
              </a:rPr>
              <a:t>Samhällsförvärvad lunginflammation med planerade antibiotika (utan misstänkt covid-19/influensa/PCP/TBC)</a:t>
            </a:r>
            <a:endParaRPr lang="sv-SE" sz="700" dirty="0">
              <a:solidFill>
                <a:schemeClr val="bg1">
                  <a:lumMod val="75000"/>
                </a:schemeClr>
              </a:solidFill>
            </a:endParaRPr>
          </a:p>
          <a:p>
            <a:pPr marL="457200" indent="-457200">
              <a:spcBef>
                <a:spcPts val="1800"/>
              </a:spcBef>
              <a:buFont typeface="+mj-lt"/>
              <a:buAutoNum type="arabicPeriod"/>
            </a:pPr>
            <a:r>
              <a:rPr lang="sv-SE" sz="2000" dirty="0"/>
              <a:t>Ingen medicinsk historik som kan utsätta patienten för risk om hen deltar</a:t>
            </a:r>
            <a:endParaRPr lang="sv-SE" sz="700" dirty="0"/>
          </a:p>
          <a:p>
            <a:pPr marL="457200" indent="-457200">
              <a:spcBef>
                <a:spcPts val="1800"/>
              </a:spcBef>
              <a:buFont typeface="+mj-lt"/>
              <a:buAutoNum type="arabicPeriod"/>
            </a:pPr>
            <a:r>
              <a:rPr lang="sv-SE" sz="2000" dirty="0"/>
              <a:t>Behandlande läkare anser inte att en specifik prövningsbehandling är indicerad eller kontraindicerad</a:t>
            </a:r>
          </a:p>
        </p:txBody>
      </p:sp>
    </p:spTree>
    <p:extLst>
      <p:ext uri="{BB962C8B-B14F-4D97-AF65-F5344CB8AC3E}">
        <p14:creationId xmlns:p14="http://schemas.microsoft.com/office/powerpoint/2010/main" val="27020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2544-D734-CC44-0B8D-62B4C98E27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08E312-BA4D-BA3E-CE3E-37794F1AA619}"/>
              </a:ext>
            </a:extLst>
          </p:cNvPr>
          <p:cNvSpPr>
            <a:spLocks noGrp="1"/>
          </p:cNvSpPr>
          <p:nvPr>
            <p:ph type="title"/>
          </p:nvPr>
        </p:nvSpPr>
        <p:spPr/>
        <p:txBody>
          <a:bodyPr/>
          <a:lstStyle/>
          <a:p>
            <a:endParaRPr lang="en-GB" dirty="0"/>
          </a:p>
        </p:txBody>
      </p:sp>
      <p:sp>
        <p:nvSpPr>
          <p:cNvPr id="6" name="Text Placeholder 5">
            <a:extLst>
              <a:ext uri="{FF2B5EF4-FFF2-40B4-BE49-F238E27FC236}">
                <a16:creationId xmlns:a16="http://schemas.microsoft.com/office/drawing/2014/main" id="{5CC4BBD2-9C29-5857-88F7-599E436422FA}"/>
              </a:ext>
            </a:extLst>
          </p:cNvPr>
          <p:cNvSpPr>
            <a:spLocks noGrp="1"/>
          </p:cNvSpPr>
          <p:nvPr>
            <p:ph type="body" idx="1"/>
          </p:nvPr>
        </p:nvSpPr>
        <p:spPr/>
        <p:txBody>
          <a:bodyPr/>
          <a:lstStyle/>
          <a:p>
            <a:r>
              <a:rPr lang="sv-SE" dirty="0"/>
              <a:t>BALOXAVIRMARBOXIL (XOFLUZA)</a:t>
            </a:r>
          </a:p>
          <a:p>
            <a:endParaRPr lang="sv-SE" dirty="0"/>
          </a:p>
        </p:txBody>
      </p:sp>
    </p:spTree>
    <p:extLst>
      <p:ext uri="{BB962C8B-B14F-4D97-AF65-F5344CB8AC3E}">
        <p14:creationId xmlns:p14="http://schemas.microsoft.com/office/powerpoint/2010/main" val="159695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857C29-4F8B-461A-F947-1C6F2F016333}"/>
              </a:ext>
            </a:extLst>
          </p:cNvPr>
          <p:cNvSpPr>
            <a:spLocks noGrp="1"/>
          </p:cNvSpPr>
          <p:nvPr>
            <p:ph type="title"/>
          </p:nvPr>
        </p:nvSpPr>
        <p:spPr>
          <a:xfrm>
            <a:off x="835350" y="18255"/>
            <a:ext cx="10515600" cy="1325563"/>
          </a:xfrm>
        </p:spPr>
        <p:txBody>
          <a:bodyPr>
            <a:normAutofit/>
          </a:bodyPr>
          <a:lstStyle/>
          <a:p>
            <a:r>
              <a:rPr lang="sv-SE" sz="3200" dirty="0"/>
              <a:t>Baloxavirmarboxil </a:t>
            </a:r>
            <a:br>
              <a:rPr lang="sv-SE" sz="3200" dirty="0"/>
            </a:br>
            <a:r>
              <a:rPr lang="sv-SE" sz="3200" dirty="0"/>
              <a:t>Bakgrund</a:t>
            </a:r>
            <a:endParaRPr lang="nl-NL" sz="3200" dirty="0"/>
          </a:p>
        </p:txBody>
      </p:sp>
      <p:sp>
        <p:nvSpPr>
          <p:cNvPr id="5" name="Tijdelijke aanduiding voor inhoud 4">
            <a:extLst>
              <a:ext uri="{FF2B5EF4-FFF2-40B4-BE49-F238E27FC236}">
                <a16:creationId xmlns:a16="http://schemas.microsoft.com/office/drawing/2014/main" id="{715ED755-1515-50A1-11AD-04E47F728478}"/>
              </a:ext>
            </a:extLst>
          </p:cNvPr>
          <p:cNvSpPr>
            <a:spLocks noGrp="1"/>
          </p:cNvSpPr>
          <p:nvPr>
            <p:ph idx="1"/>
          </p:nvPr>
        </p:nvSpPr>
        <p:spPr/>
        <p:txBody>
          <a:bodyPr>
            <a:normAutofit fontScale="85000" lnSpcReduction="20000"/>
          </a:bodyPr>
          <a:lstStyle/>
          <a:p>
            <a:r>
              <a:rPr lang="sv-SE" dirty="0"/>
              <a:t>Baloxavirmarboxil (”baloxavir”) är ett relativt nytt antiviralt läkemedel mot influensa som för närvarande är godkänt i USA, Japan, Australien, EU och Storbritannien för behandling av okomplicerad influensa och som profylax efter exponering </a:t>
            </a:r>
          </a:p>
          <a:p>
            <a:endParaRPr lang="sv-SE" dirty="0"/>
          </a:p>
          <a:p>
            <a:r>
              <a:rPr lang="sv-SE" dirty="0"/>
              <a:t>Läkemedlet är en hämmare av cap-beroende endonukleas (CEN). CEN utnyttjar värdcellens mRNA-cap för att kunna kopiera virusets genom, vilket innebär att baloxavir stör virusreplikationen</a:t>
            </a:r>
          </a:p>
          <a:p>
            <a:endParaRPr lang="sv-SE" dirty="0"/>
          </a:p>
          <a:p>
            <a:r>
              <a:rPr lang="sv-SE" dirty="0"/>
              <a:t>Det minskar virusmängden snabbare än neuraminidashämmare, men risken för resistensmutationer under behandlingen kan vara högre</a:t>
            </a:r>
          </a:p>
          <a:p>
            <a:endParaRPr lang="sv-SE" dirty="0"/>
          </a:p>
          <a:p>
            <a:r>
              <a:rPr lang="sv-SE" dirty="0"/>
              <a:t>Eftersom verkningsmekanismen är oberoende av neuraminidashämning, kan läkemedlen samverka med additiva effekter</a:t>
            </a:r>
          </a:p>
        </p:txBody>
      </p:sp>
    </p:spTree>
    <p:extLst>
      <p:ext uri="{BB962C8B-B14F-4D97-AF65-F5344CB8AC3E}">
        <p14:creationId xmlns:p14="http://schemas.microsoft.com/office/powerpoint/2010/main" val="395454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6A4B-40A2-31CD-A7DE-D349B6B7D21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4CF81B5-2534-144B-9F5F-03D071F2D7B1}"/>
              </a:ext>
            </a:extLst>
          </p:cNvPr>
          <p:cNvSpPr>
            <a:spLocks noGrp="1"/>
          </p:cNvSpPr>
          <p:nvPr>
            <p:ph type="title"/>
          </p:nvPr>
        </p:nvSpPr>
        <p:spPr>
          <a:xfrm>
            <a:off x="835350" y="18255"/>
            <a:ext cx="10515600" cy="1325563"/>
          </a:xfrm>
        </p:spPr>
        <p:txBody>
          <a:bodyPr>
            <a:normAutofit/>
          </a:bodyPr>
          <a:lstStyle/>
          <a:p>
            <a:r>
              <a:rPr lang="sv-SE" sz="3200" dirty="0"/>
              <a:t>Baloxavirmarboxil </a:t>
            </a:r>
            <a:br>
              <a:rPr lang="sv-SE" sz="3200" dirty="0"/>
            </a:br>
            <a:r>
              <a:rPr lang="sv-SE" sz="3200" dirty="0"/>
              <a:t>Bakgrund</a:t>
            </a:r>
            <a:endParaRPr lang="nl-NL" sz="3200" dirty="0"/>
          </a:p>
        </p:txBody>
      </p:sp>
      <p:sp>
        <p:nvSpPr>
          <p:cNvPr id="5" name="Tijdelijke aanduiding voor inhoud 4">
            <a:extLst>
              <a:ext uri="{FF2B5EF4-FFF2-40B4-BE49-F238E27FC236}">
                <a16:creationId xmlns:a16="http://schemas.microsoft.com/office/drawing/2014/main" id="{3505848E-AB88-B5C0-6CF5-A7D5478160B9}"/>
              </a:ext>
            </a:extLst>
          </p:cNvPr>
          <p:cNvSpPr>
            <a:spLocks noGrp="1"/>
          </p:cNvSpPr>
          <p:nvPr>
            <p:ph idx="1"/>
          </p:nvPr>
        </p:nvSpPr>
        <p:spPr/>
        <p:txBody>
          <a:bodyPr>
            <a:normAutofit/>
          </a:bodyPr>
          <a:lstStyle/>
          <a:p>
            <a:r>
              <a:rPr lang="en-NL" sz="2400" dirty="0"/>
              <a:t>Både baloxavir och oseltamivir har visat sig förkorta varaktigheten av okomplicerade influensasymtom med cirka en dag om behandlingen påbörjas inom 48 timmar efter symtomdebut</a:t>
            </a:r>
          </a:p>
          <a:p>
            <a:r>
              <a:rPr lang="en-NL" sz="2400" dirty="0"/>
              <a:t>Ingetdera läkemedel har testats adekvat i randomiserade studier hos sjukhusvårdade patienter eller hos patienter med längre symtomduration</a:t>
            </a:r>
            <a:endParaRPr lang="en-NL" sz="2400" dirty="0">
              <a:effectLst/>
            </a:endParaRPr>
          </a:p>
        </p:txBody>
      </p:sp>
      <p:grpSp>
        <p:nvGrpSpPr>
          <p:cNvPr id="2" name="Group 3">
            <a:extLst>
              <a:ext uri="{FF2B5EF4-FFF2-40B4-BE49-F238E27FC236}">
                <a16:creationId xmlns:a16="http://schemas.microsoft.com/office/drawing/2014/main" id="{727F3E9C-3B8E-4514-8D88-D94774B180AF}"/>
              </a:ext>
            </a:extLst>
          </p:cNvPr>
          <p:cNvGrpSpPr>
            <a:grpSpLocks noChangeAspect="1"/>
          </p:cNvGrpSpPr>
          <p:nvPr/>
        </p:nvGrpSpPr>
        <p:grpSpPr>
          <a:xfrm>
            <a:off x="466898" y="3503742"/>
            <a:ext cx="8722051" cy="3428486"/>
            <a:chOff x="914400" y="2310504"/>
            <a:chExt cx="8735786" cy="3433885"/>
          </a:xfrm>
        </p:grpSpPr>
        <p:grpSp>
          <p:nvGrpSpPr>
            <p:cNvPr id="3"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cap="none" normalizeH="0" baseline="0" noProof="0">
                    <a:ln>
                      <a:noFill/>
                    </a:ln>
                    <a:solidFill>
                      <a:prstClr val="black"/>
                    </a:solidFill>
                    <a:uLnTx/>
                    <a:uFillTx/>
                    <a:latin typeface="Calibri" panose="020F0502020204030204"/>
                    <a:ea typeface="+mn-ea"/>
                    <a:cs typeface="+mn-cs"/>
                  </a:rPr>
                  <a:t>Tid sedan behandlingsstart (h)</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cap="none" normalizeH="0" baseline="0" noProof="0">
                  <a:ln>
                    <a:noFill/>
                  </a:ln>
                  <a:solidFill>
                    <a:prstClr val="black"/>
                  </a:solidFill>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cap="none" normalizeH="0" baseline="0" noProof="0">
                  <a:ln>
                    <a:noFill/>
                  </a:ln>
                  <a:solidFill>
                    <a:prstClr val="black"/>
                  </a:solidFill>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cap="none" normalizeH="0" baseline="0" noProof="0">
                  <a:ln>
                    <a:noFill/>
                  </a:ln>
                  <a:solidFill>
                    <a:prstClr val="black"/>
                  </a:solidFill>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cap="none" normalizeH="0" baseline="0" noProof="0">
                  <a:ln>
                    <a:noFill/>
                  </a:ln>
                  <a:solidFill>
                    <a:prstClr val="black"/>
                  </a:solidFill>
                  <a:uLnTx/>
                  <a:uFillTx/>
                  <a:latin typeface="Calibri" panose="020F0502020204030204"/>
                  <a:ea typeface="+mn-ea"/>
                  <a:cs typeface="+mn-cs"/>
                </a:rPr>
                <a:t>% utan symtomförbättring</a:t>
              </a:r>
            </a:p>
          </p:txBody>
        </p:sp>
      </p:grpSp>
      <p:sp>
        <p:nvSpPr>
          <p:cNvPr id="13" name="TextBox 13">
            <a:extLst>
              <a:ext uri="{FF2B5EF4-FFF2-40B4-BE49-F238E27FC236}">
                <a16:creationId xmlns:a16="http://schemas.microsoft.com/office/drawing/2014/main" id="{B437CF65-D123-42EB-B77D-67AF1E1187B8}"/>
              </a:ext>
            </a:extLst>
          </p:cNvPr>
          <p:cNvSpPr txBox="1"/>
          <p:nvPr/>
        </p:nvSpPr>
        <p:spPr>
          <a:xfrm>
            <a:off x="2493219" y="3397739"/>
            <a:ext cx="72055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cap="none" normalizeH="0" baseline="0" noProof="0">
                <a:ln>
                  <a:noFill/>
                </a:ln>
                <a:solidFill>
                  <a:prstClr val="black"/>
                </a:solidFill>
                <a:uLnTx/>
                <a:uFillTx/>
                <a:latin typeface="Calibri" panose="020F0502020204030204"/>
                <a:ea typeface="+mn-ea"/>
                <a:cs typeface="+mn-cs"/>
              </a:rPr>
              <a:t>Effect of antivirals on influenza symptoms in uncomplicated infection (outpatients)</a:t>
            </a:r>
          </a:p>
        </p:txBody>
      </p:sp>
      <p:sp>
        <p:nvSpPr>
          <p:cNvPr id="14" name="TextBox 12">
            <a:extLst>
              <a:ext uri="{FF2B5EF4-FFF2-40B4-BE49-F238E27FC236}">
                <a16:creationId xmlns:a16="http://schemas.microsoft.com/office/drawing/2014/main" id="{ADC754C0-F070-4D10-A39A-31C4D0AA21B5}"/>
              </a:ext>
            </a:extLst>
          </p:cNvPr>
          <p:cNvSpPr txBox="1"/>
          <p:nvPr/>
        </p:nvSpPr>
        <p:spPr>
          <a:xfrm>
            <a:off x="9255826" y="6449149"/>
            <a:ext cx="32203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sv-SE" sz="1200" b="0" i="0" u="none" strike="noStrike" cap="none" normalizeH="0" baseline="0" noProof="0">
                <a:ln>
                  <a:noFill/>
                </a:ln>
                <a:solidFill>
                  <a:prstClr val="black"/>
                </a:solidFill>
                <a:uLnTx/>
                <a:uFillTx/>
                <a:latin typeface="Calibri" panose="020F0502020204030204"/>
                <a:ea typeface="+mn-ea"/>
                <a:cs typeface="+mn-cs"/>
              </a:rPr>
              <a:t>Ison MG et al. Lancet Infect Dis. 2020 Oct;20(10):1204-1214. PMID32526195</a:t>
            </a:r>
          </a:p>
        </p:txBody>
      </p:sp>
    </p:spTree>
    <p:extLst>
      <p:ext uri="{BB962C8B-B14F-4D97-AF65-F5344CB8AC3E}">
        <p14:creationId xmlns:p14="http://schemas.microsoft.com/office/powerpoint/2010/main" val="26018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31B5A-6ED3-DA6E-BB74-01F63DFD48E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8326F32-545A-165E-A241-0C8C6D8B5611}"/>
              </a:ext>
            </a:extLst>
          </p:cNvPr>
          <p:cNvSpPr>
            <a:spLocks noGrp="1"/>
          </p:cNvSpPr>
          <p:nvPr>
            <p:ph type="title"/>
          </p:nvPr>
        </p:nvSpPr>
        <p:spPr>
          <a:xfrm>
            <a:off x="835350" y="18255"/>
            <a:ext cx="10515600" cy="1325563"/>
          </a:xfrm>
        </p:spPr>
        <p:txBody>
          <a:bodyPr>
            <a:normAutofit/>
          </a:bodyPr>
          <a:lstStyle/>
          <a:p>
            <a:r>
              <a:rPr lang="sv-SE" sz="3200" dirty="0"/>
              <a:t>Baloxavirmarboxil </a:t>
            </a:r>
            <a:br>
              <a:rPr lang="sv-SE" sz="3200" dirty="0"/>
            </a:br>
            <a:r>
              <a:rPr lang="sv-SE" sz="3200" dirty="0"/>
              <a:t>Bakgrund</a:t>
            </a:r>
            <a:endParaRPr lang="nl-NL" sz="3200" dirty="0"/>
          </a:p>
        </p:txBody>
      </p:sp>
      <p:sp>
        <p:nvSpPr>
          <p:cNvPr id="5" name="Tijdelijke aanduiding voor inhoud 4">
            <a:extLst>
              <a:ext uri="{FF2B5EF4-FFF2-40B4-BE49-F238E27FC236}">
                <a16:creationId xmlns:a16="http://schemas.microsoft.com/office/drawing/2014/main" id="{7A885C72-1756-FA44-DB1A-E22368CF2A25}"/>
              </a:ext>
            </a:extLst>
          </p:cNvPr>
          <p:cNvSpPr>
            <a:spLocks noGrp="1"/>
          </p:cNvSpPr>
          <p:nvPr>
            <p:ph idx="1"/>
          </p:nvPr>
        </p:nvSpPr>
        <p:spPr>
          <a:xfrm>
            <a:off x="504201" y="1374935"/>
            <a:ext cx="11177899" cy="4580078"/>
          </a:xfrm>
        </p:spPr>
        <p:txBody>
          <a:bodyPr>
            <a:normAutofit/>
          </a:bodyPr>
          <a:lstStyle/>
          <a:p>
            <a:r>
              <a:rPr lang="sv-SE" sz="2200" dirty="0"/>
              <a:t>Randomiserad evidens för baloxavir hos sjukhusvårdade patienter är begränsad till FLAGSTONE-studien med 366 deltagare, där baloxavir plus oseltamivir jämfördes med oseltamivir som monoterapi.</a:t>
            </a:r>
          </a:p>
          <a:p>
            <a:r>
              <a:rPr lang="sv-SE" sz="2200" dirty="0"/>
              <a:t>Studien visade ingen signifikant minskning i tid till klinisk förbättring, men den hade otillräcklig statistisk styrka för att utesluta viktiga fördelar med andra kliniska mått, till exempel tid till klinisk stabilitet eller minskad mortalitet</a:t>
            </a:r>
          </a:p>
          <a:p>
            <a:r>
              <a:rPr lang="sv-SE" sz="2200" dirty="0"/>
              <a:t>Det finns en del observationsdata från sjukhusvårdade patienter</a:t>
            </a:r>
          </a:p>
        </p:txBody>
      </p:sp>
      <p:pic>
        <p:nvPicPr>
          <p:cNvPr id="15" name="Picture 14">
            <a:extLst>
              <a:ext uri="{FF2B5EF4-FFF2-40B4-BE49-F238E27FC236}">
                <a16:creationId xmlns:a16="http://schemas.microsoft.com/office/drawing/2014/main" id="{32D591FC-7B7E-4D25-80B0-23AB4B4DBED2}"/>
              </a:ext>
            </a:extLst>
          </p:cNvPr>
          <p:cNvPicPr>
            <a:picLocks noChangeAspect="1"/>
          </p:cNvPicPr>
          <p:nvPr/>
        </p:nvPicPr>
        <p:blipFill>
          <a:blip r:embed="rId2"/>
          <a:stretch>
            <a:fillRect/>
          </a:stretch>
        </p:blipFill>
        <p:spPr>
          <a:xfrm>
            <a:off x="940450" y="3950243"/>
            <a:ext cx="7475773" cy="2889502"/>
          </a:xfrm>
          <a:prstGeom prst="rect">
            <a:avLst/>
          </a:prstGeom>
        </p:spPr>
      </p:pic>
      <p:sp>
        <p:nvSpPr>
          <p:cNvPr id="16" name="TextBox 12">
            <a:extLst>
              <a:ext uri="{FF2B5EF4-FFF2-40B4-BE49-F238E27FC236}">
                <a16:creationId xmlns:a16="http://schemas.microsoft.com/office/drawing/2014/main" id="{ADC754C0-F070-4D10-A39A-31C4D0AA21B5}"/>
              </a:ext>
            </a:extLst>
          </p:cNvPr>
          <p:cNvSpPr txBox="1"/>
          <p:nvPr/>
        </p:nvSpPr>
        <p:spPr>
          <a:xfrm>
            <a:off x="8557584" y="6211669"/>
            <a:ext cx="34851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sv-SE" sz="1200" b="0" i="0" u="none" strike="noStrike" cap="none" normalizeH="0" baseline="0" noProof="0" dirty="0">
                <a:ln>
                  <a:noFill/>
                </a:ln>
                <a:solidFill>
                  <a:prstClr val="black"/>
                </a:solidFill>
                <a:uLnTx/>
                <a:uFillTx/>
                <a:latin typeface="Calibri" panose="020F0502020204030204"/>
                <a:ea typeface="+mn-ea"/>
                <a:cs typeface="+mn-cs"/>
              </a:rPr>
              <a:t>Kumar, Deepali et al. Lancet Infect Dis. </a:t>
            </a:r>
            <a:r>
              <a:rPr lang="sv-SE" sz="1200" b="0" i="0" dirty="0">
                <a:solidFill>
                  <a:srgbClr val="212121"/>
                </a:solidFill>
                <a:latin typeface="BlinkMacSystemFont"/>
                <a:ea typeface="+mn-ea"/>
                <a:cs typeface="+mn-cs"/>
              </a:rPr>
              <a:t>2022 May;22(5):718-730. doi: 10.1016/S1473-3099(21)00469-2</a:t>
            </a:r>
          </a:p>
        </p:txBody>
      </p:sp>
    </p:spTree>
    <p:extLst>
      <p:ext uri="{BB962C8B-B14F-4D97-AF65-F5344CB8AC3E}">
        <p14:creationId xmlns:p14="http://schemas.microsoft.com/office/powerpoint/2010/main" val="297191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AB591-C62C-163D-2CEF-30E260FAB13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4003B7C-53F5-A120-88D1-30A940A1C6B2}"/>
              </a:ext>
            </a:extLst>
          </p:cNvPr>
          <p:cNvSpPr>
            <a:spLocks noGrp="1"/>
          </p:cNvSpPr>
          <p:nvPr>
            <p:ph type="title"/>
          </p:nvPr>
        </p:nvSpPr>
        <p:spPr>
          <a:xfrm>
            <a:off x="835350" y="18255"/>
            <a:ext cx="10515600" cy="1325563"/>
          </a:xfrm>
        </p:spPr>
        <p:txBody>
          <a:bodyPr>
            <a:normAutofit/>
          </a:bodyPr>
          <a:lstStyle/>
          <a:p>
            <a:r>
              <a:rPr lang="sv-SE" sz="3200" dirty="0"/>
              <a:t>Baloxavirmarboxil </a:t>
            </a:r>
            <a:br>
              <a:rPr lang="sv-SE" sz="3200" dirty="0"/>
            </a:br>
            <a:r>
              <a:rPr lang="sv-SE" sz="3200" dirty="0"/>
              <a:t>Lämplighet</a:t>
            </a:r>
            <a:endParaRPr lang="nl-NL" sz="3200" dirty="0"/>
          </a:p>
        </p:txBody>
      </p:sp>
      <p:sp>
        <p:nvSpPr>
          <p:cNvPr id="5" name="Tijdelijke aanduiding voor inhoud 4">
            <a:extLst>
              <a:ext uri="{FF2B5EF4-FFF2-40B4-BE49-F238E27FC236}">
                <a16:creationId xmlns:a16="http://schemas.microsoft.com/office/drawing/2014/main" id="{8CF1E8A6-4937-7C7B-1F2B-8E1E0994E0F0}"/>
              </a:ext>
            </a:extLst>
          </p:cNvPr>
          <p:cNvSpPr>
            <a:spLocks noGrp="1"/>
          </p:cNvSpPr>
          <p:nvPr>
            <p:ph idx="1"/>
          </p:nvPr>
        </p:nvSpPr>
        <p:spPr/>
        <p:txBody>
          <a:bodyPr>
            <a:normAutofit/>
          </a:bodyPr>
          <a:lstStyle/>
          <a:p>
            <a:pPr marL="0" indent="0">
              <a:buNone/>
            </a:pPr>
            <a:r>
              <a:rPr lang="en-NL" sz="2200" b="1" dirty="0"/>
              <a:t>Kontraindikationer:</a:t>
            </a:r>
            <a:endParaRPr lang="en-NL" sz="2200" dirty="0"/>
          </a:p>
          <a:p>
            <a:pPr lvl="1"/>
            <a:r>
              <a:rPr lang="en-NL" sz="2200" dirty="0"/>
              <a:t>Patienter som väger under 40 kg</a:t>
            </a:r>
          </a:p>
          <a:p>
            <a:pPr lvl="1"/>
            <a:r>
              <a:rPr lang="en-NL" sz="2200" dirty="0"/>
              <a:t>Nyligen påbörjad eller planerad behandling med baloxavir mot denna infektion</a:t>
            </a:r>
          </a:p>
          <a:p>
            <a:pPr lvl="1"/>
            <a:r>
              <a:rPr lang="en-NL" sz="2200" dirty="0"/>
              <a:t>Känd överkänslighet mot baloxavir eller ingående hjälpämnen</a:t>
            </a:r>
          </a:p>
          <a:p>
            <a:endParaRPr lang="nl-NL" sz="2200" dirty="0"/>
          </a:p>
          <a:p>
            <a:r>
              <a:rPr lang="en-NL" sz="2200" dirty="0"/>
              <a:t>Gravida och ammande kvinnor är exkluderade från denna jämförelse</a:t>
            </a:r>
          </a:p>
          <a:p>
            <a:r>
              <a:rPr lang="en-NL" sz="2200" dirty="0"/>
              <a:t>Baloxavir kan användas hos patienter med nedsatt lever- eller njurfunktion</a:t>
            </a:r>
            <a:endParaRPr lang="nl-NL" sz="2200" dirty="0"/>
          </a:p>
          <a:p>
            <a:endParaRPr lang="en-NL" sz="2200" dirty="0"/>
          </a:p>
          <a:p>
            <a:r>
              <a:rPr lang="en-NL" sz="2200" dirty="0"/>
              <a:t>Man känner inte till några kliniskt relevanta interaktioner med andra läkemedel</a:t>
            </a:r>
          </a:p>
        </p:txBody>
      </p:sp>
      <p:pic>
        <p:nvPicPr>
          <p:cNvPr id="2" name="Picture 3">
            <a:extLst>
              <a:ext uri="{FF2B5EF4-FFF2-40B4-BE49-F238E27FC236}">
                <a16:creationId xmlns:a16="http://schemas.microsoft.com/office/drawing/2014/main" id="{F550CDD3-61AC-40A4-86B2-EBF07B8E3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866" y="1390025"/>
            <a:ext cx="2888145" cy="2541568"/>
          </a:xfrm>
          <a:prstGeom prst="rect">
            <a:avLst/>
          </a:prstGeom>
        </p:spPr>
      </p:pic>
    </p:spTree>
    <p:extLst>
      <p:ext uri="{BB962C8B-B14F-4D97-AF65-F5344CB8AC3E}">
        <p14:creationId xmlns:p14="http://schemas.microsoft.com/office/powerpoint/2010/main" val="2837428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7CB800A9B36468AE789B4D0B46C3C" ma:contentTypeVersion="4" ma:contentTypeDescription="Create a new document." ma:contentTypeScope="" ma:versionID="a91f5a192bcc494757e2f29f08e7809e">
  <xsd:schema xmlns:xsd="http://www.w3.org/2001/XMLSchema" xmlns:xs="http://www.w3.org/2001/XMLSchema" xmlns:p="http://schemas.microsoft.com/office/2006/metadata/properties" xmlns:ns2="e24a5490-9448-43da-8423-b3a3f301c12f" targetNamespace="http://schemas.microsoft.com/office/2006/metadata/properties" ma:root="true" ma:fieldsID="ede3017834afda6a082afc0bf35e348a" ns2:_="">
    <xsd:import namespace="e24a5490-9448-43da-8423-b3a3f301c1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5490-9448-43da-8423-b3a3f301c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7CE862-1B85-472C-BB83-D4F2CD5CB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a5490-9448-43da-8423-b3a3f301c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6192</TotalTime>
  <Words>1882</Words>
  <Application>Microsoft Office PowerPoint</Application>
  <PresentationFormat>Widescreen</PresentationFormat>
  <Paragraphs>210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BlinkMacSystemFont</vt:lpstr>
      <vt:lpstr>Calibri</vt:lpstr>
      <vt:lpstr>Office Theme</vt:lpstr>
      <vt:lpstr>RECOVERY-studien</vt:lpstr>
      <vt:lpstr>Influensabakgrund </vt:lpstr>
      <vt:lpstr>PowerPoint Presentation</vt:lpstr>
      <vt:lpstr>Lämplighet för RECOVERY</vt:lpstr>
      <vt:lpstr>PowerPoint Presentation</vt:lpstr>
      <vt:lpstr>Baloxavirmarboxil  Bakgrund</vt:lpstr>
      <vt:lpstr>Baloxavirmarboxil  Bakgrund</vt:lpstr>
      <vt:lpstr>Baloxavirmarboxil  Bakgrund</vt:lpstr>
      <vt:lpstr>Baloxavirmarboxil  Lämplighet</vt:lpstr>
      <vt:lpstr>Baloxavirmarboxil  Dosering och biverkningar</vt:lpstr>
      <vt:lpstr>PowerPoint Presentation</vt:lpstr>
      <vt:lpstr>Oseltamivir (Tamiflu) Bakgrund</vt:lpstr>
      <vt:lpstr>PowerPoint Presentation</vt:lpstr>
      <vt:lpstr>Oseltamivir (Tamiflu) Bakgrund</vt:lpstr>
      <vt:lpstr>Oseltamivir (Tamiflu) Lämplighet</vt:lpstr>
      <vt:lpstr>Oseltamivir (Tamiflu) Dosering och biverkningar</vt:lpstr>
      <vt:lpstr>Att observera gällande jämförelserna  av de antivirala läkemedlen mot influensa</vt:lpstr>
      <vt:lpstr>PowerPoint Presentation</vt:lpstr>
      <vt:lpstr>Kortikosteroider för influensa Bakgrund</vt:lpstr>
      <vt:lpstr>PowerPoint Presentation</vt:lpstr>
      <vt:lpstr>PowerPoint Presentation</vt:lpstr>
      <vt:lpstr>Kortikosteroider för influensa Möjliga interaktioner</vt:lpstr>
      <vt:lpstr>Sammanfattning – influensabehandlingar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Pardo Sanchez, M.L. (Maria Lidia)</cp:lastModifiedBy>
  <cp:revision>653</cp:revision>
  <cp:lastPrinted>2020-03-18T19:42:16Z</cp:lastPrinted>
  <dcterms:created xsi:type="dcterms:W3CDTF">2020-03-14T13:47:38Z</dcterms:created>
  <dcterms:modified xsi:type="dcterms:W3CDTF">2025-11-04T13:59:56Z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0x010100E087CB800A9B36468AE789B4D0B46C3C</vt:lpwstr>
  </property>
</Properties>
</file>