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85" r:id="rId5"/>
    <p:sldId id="293" r:id="rId6"/>
    <p:sldId id="429" r:id="rId7"/>
    <p:sldId id="426" r:id="rId8"/>
    <p:sldId id="438" r:id="rId9"/>
    <p:sldId id="441" r:id="rId10"/>
    <p:sldId id="442" r:id="rId11"/>
    <p:sldId id="443" r:id="rId12"/>
    <p:sldId id="333" r:id="rId13"/>
    <p:sldId id="547" r:id="rId14"/>
    <p:sldId id="437" r:id="rId15"/>
    <p:sldId id="549" r:id="rId16"/>
    <p:sldId id="427" r:id="rId17"/>
    <p:sldId id="551" r:id="rId18"/>
    <p:sldId id="552" r:id="rId19"/>
    <p:sldId id="548" r:id="rId20"/>
    <p:sldId id="553" r:id="rId21"/>
    <p:sldId id="554" r:id="rId22"/>
    <p:sldId id="433" r:id="rId23"/>
    <p:sldId id="428" r:id="rId24"/>
  </p:sldIdLst>
  <p:sldSz cx="12192000" cy="6858000"/>
  <p:notesSz cx="6881813" cy="96615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ust S.N." initials="FS" lastIdx="1" clrIdx="0">
    <p:extLst>
      <p:ext uri="{19B8F6BF-5375-455C-9EA6-DF929625EA0E}">
        <p15:presenceInfo xmlns:p15="http://schemas.microsoft.com/office/powerpoint/2012/main" userId="Faust S.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4472C4"/>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17" autoAdjust="0"/>
    <p:restoredTop sz="75491" autoAdjust="0"/>
  </p:normalViewPr>
  <p:slideViewPr>
    <p:cSldViewPr snapToGrid="0">
      <p:cViewPr varScale="1">
        <p:scale>
          <a:sx n="113" d="100"/>
          <a:sy n="113" d="100"/>
        </p:scale>
        <p:origin x="896" y="17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08/12/2021</a:t>
            </a:fld>
            <a:endParaRPr lang="en-GB"/>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n-GB"/>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a:t>
            </a:fld>
            <a:endParaRPr lang="en-GB"/>
          </a:p>
        </p:txBody>
      </p:sp>
    </p:spTree>
    <p:extLst>
      <p:ext uri="{BB962C8B-B14F-4D97-AF65-F5344CB8AC3E}">
        <p14:creationId xmlns:p14="http://schemas.microsoft.com/office/powerpoint/2010/main" val="40732294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10</a:t>
            </a:fld>
            <a:endParaRPr lang="en-GB"/>
          </a:p>
        </p:txBody>
      </p:sp>
    </p:spTree>
    <p:extLst>
      <p:ext uri="{BB962C8B-B14F-4D97-AF65-F5344CB8AC3E}">
        <p14:creationId xmlns:p14="http://schemas.microsoft.com/office/powerpoint/2010/main" val="20560404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11</a:t>
            </a:fld>
            <a:endParaRPr lang="en-GB"/>
          </a:p>
        </p:txBody>
      </p:sp>
    </p:spTree>
    <p:extLst>
      <p:ext uri="{BB962C8B-B14F-4D97-AF65-F5344CB8AC3E}">
        <p14:creationId xmlns:p14="http://schemas.microsoft.com/office/powerpoint/2010/main" val="1230385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a:t>
            </a:r>
          </a:p>
        </p:txBody>
      </p:sp>
      <p:sp>
        <p:nvSpPr>
          <p:cNvPr id="4" name="Slide Number Placeholder 3"/>
          <p:cNvSpPr>
            <a:spLocks noGrp="1"/>
          </p:cNvSpPr>
          <p:nvPr>
            <p:ph type="sldNum" sz="quarter" idx="5"/>
          </p:nvPr>
        </p:nvSpPr>
        <p:spPr/>
        <p:txBody>
          <a:bodyPr/>
          <a:lstStyle/>
          <a:p>
            <a:fld id="{2FF77EF8-089B-45D6-AA64-69C68296A4B9}" type="slidenum">
              <a:rPr lang="en-GB" smtClean="0"/>
              <a:t>12</a:t>
            </a:fld>
            <a:endParaRPr lang="en-GB"/>
          </a:p>
        </p:txBody>
      </p:sp>
    </p:spTree>
    <p:extLst>
      <p:ext uri="{BB962C8B-B14F-4D97-AF65-F5344CB8AC3E}">
        <p14:creationId xmlns:p14="http://schemas.microsoft.com/office/powerpoint/2010/main" val="26982601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13</a:t>
            </a:fld>
            <a:endParaRPr lang="en-GB"/>
          </a:p>
        </p:txBody>
      </p:sp>
    </p:spTree>
    <p:extLst>
      <p:ext uri="{BB962C8B-B14F-4D97-AF65-F5344CB8AC3E}">
        <p14:creationId xmlns:p14="http://schemas.microsoft.com/office/powerpoint/2010/main" val="17279417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14</a:t>
            </a:fld>
            <a:endParaRPr lang="en-GB"/>
          </a:p>
        </p:txBody>
      </p:sp>
    </p:spTree>
    <p:extLst>
      <p:ext uri="{BB962C8B-B14F-4D97-AF65-F5344CB8AC3E}">
        <p14:creationId xmlns:p14="http://schemas.microsoft.com/office/powerpoint/2010/main" val="19902786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15</a:t>
            </a:fld>
            <a:endParaRPr lang="en-GB"/>
          </a:p>
        </p:txBody>
      </p:sp>
    </p:spTree>
    <p:extLst>
      <p:ext uri="{BB962C8B-B14F-4D97-AF65-F5344CB8AC3E}">
        <p14:creationId xmlns:p14="http://schemas.microsoft.com/office/powerpoint/2010/main" val="18774878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16</a:t>
            </a:fld>
            <a:endParaRPr lang="en-GB"/>
          </a:p>
        </p:txBody>
      </p:sp>
    </p:spTree>
    <p:extLst>
      <p:ext uri="{BB962C8B-B14F-4D97-AF65-F5344CB8AC3E}">
        <p14:creationId xmlns:p14="http://schemas.microsoft.com/office/powerpoint/2010/main" val="15521636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17</a:t>
            </a:fld>
            <a:endParaRPr lang="en-GB"/>
          </a:p>
        </p:txBody>
      </p:sp>
    </p:spTree>
    <p:extLst>
      <p:ext uri="{BB962C8B-B14F-4D97-AF65-F5344CB8AC3E}">
        <p14:creationId xmlns:p14="http://schemas.microsoft.com/office/powerpoint/2010/main" val="14434114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18</a:t>
            </a:fld>
            <a:endParaRPr lang="en-GB"/>
          </a:p>
        </p:txBody>
      </p:sp>
    </p:spTree>
    <p:extLst>
      <p:ext uri="{BB962C8B-B14F-4D97-AF65-F5344CB8AC3E}">
        <p14:creationId xmlns:p14="http://schemas.microsoft.com/office/powerpoint/2010/main" val="13454407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19</a:t>
            </a:fld>
            <a:endParaRPr lang="en-GB"/>
          </a:p>
        </p:txBody>
      </p:sp>
    </p:spTree>
    <p:extLst>
      <p:ext uri="{BB962C8B-B14F-4D97-AF65-F5344CB8AC3E}">
        <p14:creationId xmlns:p14="http://schemas.microsoft.com/office/powerpoint/2010/main" val="694010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Check link </a:t>
            </a:r>
          </a:p>
        </p:txBody>
      </p:sp>
      <p:sp>
        <p:nvSpPr>
          <p:cNvPr id="4" name="Slide Number Placeholder 3"/>
          <p:cNvSpPr>
            <a:spLocks noGrp="1"/>
          </p:cNvSpPr>
          <p:nvPr>
            <p:ph type="sldNum" sz="quarter" idx="5"/>
          </p:nvPr>
        </p:nvSpPr>
        <p:spPr/>
        <p:txBody>
          <a:bodyPr/>
          <a:lstStyle/>
          <a:p>
            <a:fld id="{2FF77EF8-089B-45D6-AA64-69C68296A4B9}" type="slidenum">
              <a:rPr lang="en-GB" smtClean="0"/>
              <a:t>2</a:t>
            </a:fld>
            <a:endParaRPr lang="en-GB"/>
          </a:p>
        </p:txBody>
      </p:sp>
    </p:spTree>
    <p:extLst>
      <p:ext uri="{BB962C8B-B14F-4D97-AF65-F5344CB8AC3E}">
        <p14:creationId xmlns:p14="http://schemas.microsoft.com/office/powerpoint/2010/main" val="33570551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20</a:t>
            </a:fld>
            <a:endParaRPr lang="en-GB"/>
          </a:p>
        </p:txBody>
      </p:sp>
    </p:spTree>
    <p:extLst>
      <p:ext uri="{BB962C8B-B14F-4D97-AF65-F5344CB8AC3E}">
        <p14:creationId xmlns:p14="http://schemas.microsoft.com/office/powerpoint/2010/main" val="2883390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Check link</a:t>
            </a:r>
          </a:p>
        </p:txBody>
      </p:sp>
      <p:sp>
        <p:nvSpPr>
          <p:cNvPr id="4" name="Slide Number Placeholder 3"/>
          <p:cNvSpPr>
            <a:spLocks noGrp="1"/>
          </p:cNvSpPr>
          <p:nvPr>
            <p:ph type="sldNum" sz="quarter" idx="5"/>
          </p:nvPr>
        </p:nvSpPr>
        <p:spPr/>
        <p:txBody>
          <a:bodyPr/>
          <a:lstStyle/>
          <a:p>
            <a:fld id="{2FF77EF8-089B-45D6-AA64-69C68296A4B9}" type="slidenum">
              <a:rPr lang="en-GB" smtClean="0"/>
              <a:t>3</a:t>
            </a:fld>
            <a:endParaRPr lang="en-GB"/>
          </a:p>
        </p:txBody>
      </p:sp>
    </p:spTree>
    <p:extLst>
      <p:ext uri="{BB962C8B-B14F-4D97-AF65-F5344CB8AC3E}">
        <p14:creationId xmlns:p14="http://schemas.microsoft.com/office/powerpoint/2010/main" val="3877039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4</a:t>
            </a:fld>
            <a:endParaRPr lang="en-GB"/>
          </a:p>
        </p:txBody>
      </p:sp>
    </p:spTree>
    <p:extLst>
      <p:ext uri="{BB962C8B-B14F-4D97-AF65-F5344CB8AC3E}">
        <p14:creationId xmlns:p14="http://schemas.microsoft.com/office/powerpoint/2010/main" val="4129439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5</a:t>
            </a:fld>
            <a:endParaRPr lang="en-GB"/>
          </a:p>
        </p:txBody>
      </p:sp>
    </p:spTree>
    <p:extLst>
      <p:ext uri="{BB962C8B-B14F-4D97-AF65-F5344CB8AC3E}">
        <p14:creationId xmlns:p14="http://schemas.microsoft.com/office/powerpoint/2010/main" val="2799506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6</a:t>
            </a:fld>
            <a:endParaRPr lang="en-GB"/>
          </a:p>
        </p:txBody>
      </p:sp>
    </p:spTree>
    <p:extLst>
      <p:ext uri="{BB962C8B-B14F-4D97-AF65-F5344CB8AC3E}">
        <p14:creationId xmlns:p14="http://schemas.microsoft.com/office/powerpoint/2010/main" val="812271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7</a:t>
            </a:fld>
            <a:endParaRPr lang="en-GB"/>
          </a:p>
        </p:txBody>
      </p:sp>
    </p:spTree>
    <p:extLst>
      <p:ext uri="{BB962C8B-B14F-4D97-AF65-F5344CB8AC3E}">
        <p14:creationId xmlns:p14="http://schemas.microsoft.com/office/powerpoint/2010/main" val="3625232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8</a:t>
            </a:fld>
            <a:endParaRPr lang="en-GB"/>
          </a:p>
        </p:txBody>
      </p:sp>
    </p:spTree>
    <p:extLst>
      <p:ext uri="{BB962C8B-B14F-4D97-AF65-F5344CB8AC3E}">
        <p14:creationId xmlns:p14="http://schemas.microsoft.com/office/powerpoint/2010/main" val="38098881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9</a:t>
            </a:fld>
            <a:endParaRPr lang="en-GB"/>
          </a:p>
        </p:txBody>
      </p:sp>
    </p:spTree>
    <p:extLst>
      <p:ext uri="{BB962C8B-B14F-4D97-AF65-F5344CB8AC3E}">
        <p14:creationId xmlns:p14="http://schemas.microsoft.com/office/powerpoint/2010/main" val="998397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08/12/2021</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08/12/2021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08/12/2021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08/12/2021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08/12/2021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08/12/2021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08/12/2021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08/12/2021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08/12/2021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08/12/2021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08/12/2021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08/12/2021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45073" y="220571"/>
            <a:ext cx="2880360" cy="899160"/>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5.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rcpch.ac.uk/resources/covid-19-clinical-management-children-admitted-hospital-suspected-covid-19#nhs-clinical-management-guidanc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hyperlink" Target="https://www.rcpch.ac.uk/resources/guidance-paediatric-multisystem-inflammatory-syndrome-temporally-associated-covid-19"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30289"/>
            <a:ext cx="9144000" cy="2387600"/>
          </a:xfrm>
        </p:spPr>
        <p:txBody>
          <a:bodyPr>
            <a:normAutofit fontScale="90000"/>
          </a:bodyPr>
          <a:lstStyle/>
          <a:p>
            <a:br>
              <a:rPr lang="en-GB" b="1" dirty="0">
                <a:solidFill>
                  <a:srgbClr val="C00000"/>
                </a:solidFill>
                <a:latin typeface="+mn-lt"/>
              </a:rPr>
            </a:br>
            <a:r>
              <a:rPr lang="en-GB" b="1" dirty="0">
                <a:solidFill>
                  <a:srgbClr val="9E3159"/>
                </a:solidFill>
                <a:latin typeface="+mn-lt"/>
              </a:rPr>
              <a:t>Randomised Evaluation of COVID-19 Therapy:</a:t>
            </a:r>
            <a:br>
              <a:rPr lang="en-GB" b="1" dirty="0">
                <a:solidFill>
                  <a:srgbClr val="9E3159"/>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199505" y="5037138"/>
            <a:ext cx="11554691" cy="1655762"/>
          </a:xfrm>
        </p:spPr>
        <p:txBody>
          <a:bodyPr>
            <a:normAutofit fontScale="40000" lnSpcReduction="20000"/>
          </a:bodyPr>
          <a:lstStyle/>
          <a:p>
            <a:r>
              <a:rPr lang="en-GB" sz="8000" b="1" dirty="0"/>
              <a:t>Paediatric Training Slides</a:t>
            </a:r>
          </a:p>
          <a:p>
            <a:endParaRPr lang="en-GB" sz="3600" b="1" dirty="0"/>
          </a:p>
          <a:p>
            <a:r>
              <a:rPr lang="en-GB" sz="3600" b="1" dirty="0"/>
              <a:t>To be used in addition to training slides for adults</a:t>
            </a:r>
          </a:p>
          <a:p>
            <a:endParaRPr lang="en-GB" sz="3600" b="1" dirty="0"/>
          </a:p>
          <a:p>
            <a:r>
              <a:rPr lang="en-GB" sz="5500" b="1" dirty="0"/>
              <a:t>Updated December 2021</a:t>
            </a:r>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8096250" cy="1325563"/>
          </a:xfrm>
        </p:spPr>
        <p:txBody>
          <a:bodyPr>
            <a:normAutofit/>
          </a:bodyPr>
          <a:lstStyle/>
          <a:p>
            <a:r>
              <a:rPr lang="en-GB" dirty="0"/>
              <a:t>Recovery for children: Confirmed SARS-COV-2</a:t>
            </a:r>
          </a:p>
        </p:txBody>
      </p:sp>
      <p:pic>
        <p:nvPicPr>
          <p:cNvPr id="52" name="Graphic 31" descr="Lungs with solid fill">
            <a:extLst>
              <a:ext uri="{FF2B5EF4-FFF2-40B4-BE49-F238E27FC236}">
                <a16:creationId xmlns:a16="http://schemas.microsoft.com/office/drawing/2014/main" id="{AF2D7214-CD67-B148-966E-479F04A42AB3}"/>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2100" y="157100"/>
            <a:ext cx="644152" cy="697971"/>
          </a:xfrm>
          <a:prstGeom prst="rect">
            <a:avLst/>
          </a:prstGeom>
        </p:spPr>
      </p:pic>
      <p:grpSp>
        <p:nvGrpSpPr>
          <p:cNvPr id="19" name="Group 18">
            <a:extLst>
              <a:ext uri="{FF2B5EF4-FFF2-40B4-BE49-F238E27FC236}">
                <a16:creationId xmlns:a16="http://schemas.microsoft.com/office/drawing/2014/main" id="{DA06C993-56C1-964C-9AE8-F751C6933BE5}"/>
              </a:ext>
            </a:extLst>
          </p:cNvPr>
          <p:cNvGrpSpPr/>
          <p:nvPr/>
        </p:nvGrpSpPr>
        <p:grpSpPr>
          <a:xfrm>
            <a:off x="205420" y="2721311"/>
            <a:ext cx="3393651" cy="1415377"/>
            <a:chOff x="849410" y="1566704"/>
            <a:chExt cx="3393651" cy="1415377"/>
          </a:xfrm>
        </p:grpSpPr>
        <p:sp>
          <p:nvSpPr>
            <p:cNvPr id="20" name="Rounded Rectangle 19">
              <a:extLst>
                <a:ext uri="{FF2B5EF4-FFF2-40B4-BE49-F238E27FC236}">
                  <a16:creationId xmlns:a16="http://schemas.microsoft.com/office/drawing/2014/main" id="{F4456D83-3746-3943-AE9E-177D6CF08AF9}"/>
                </a:ext>
              </a:extLst>
            </p:cNvPr>
            <p:cNvSpPr/>
            <p:nvPr/>
          </p:nvSpPr>
          <p:spPr>
            <a:xfrm>
              <a:off x="849410" y="1566704"/>
              <a:ext cx="3393651" cy="1415377"/>
            </a:xfrm>
            <a:prstGeom prst="roundRect">
              <a:avLst/>
            </a:prstGeom>
            <a:solidFill>
              <a:schemeClr val="accent2">
                <a:alpha val="50196"/>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Rounded Rectangle 20">
              <a:extLst>
                <a:ext uri="{FF2B5EF4-FFF2-40B4-BE49-F238E27FC236}">
                  <a16:creationId xmlns:a16="http://schemas.microsoft.com/office/drawing/2014/main" id="{3FAD5CB7-BAA2-7B4E-A5BD-0370007CFDD8}"/>
                </a:ext>
              </a:extLst>
            </p:cNvPr>
            <p:cNvSpPr/>
            <p:nvPr/>
          </p:nvSpPr>
          <p:spPr>
            <a:xfrm>
              <a:off x="1538787" y="2264170"/>
              <a:ext cx="1073507" cy="550963"/>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Baricitinib</a:t>
              </a:r>
            </a:p>
          </p:txBody>
        </p:sp>
        <p:sp>
          <p:nvSpPr>
            <p:cNvPr id="22" name="Rounded Rectangle 21">
              <a:extLst>
                <a:ext uri="{FF2B5EF4-FFF2-40B4-BE49-F238E27FC236}">
                  <a16:creationId xmlns:a16="http://schemas.microsoft.com/office/drawing/2014/main" id="{072B4830-D263-8E49-9DBB-3A111946EAA8}"/>
                </a:ext>
              </a:extLst>
            </p:cNvPr>
            <p:cNvSpPr/>
            <p:nvPr/>
          </p:nvSpPr>
          <p:spPr>
            <a:xfrm>
              <a:off x="3001044" y="2247029"/>
              <a:ext cx="1116208" cy="568104"/>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p:txBody>
        </p:sp>
        <p:sp>
          <p:nvSpPr>
            <p:cNvPr id="23" name="Oval 22">
              <a:extLst>
                <a:ext uri="{FF2B5EF4-FFF2-40B4-BE49-F238E27FC236}">
                  <a16:creationId xmlns:a16="http://schemas.microsoft.com/office/drawing/2014/main" id="{19BBA6D7-5F7D-F748-9C09-357642CA4BAE}"/>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D</a:t>
              </a:r>
            </a:p>
          </p:txBody>
        </p:sp>
        <p:sp>
          <p:nvSpPr>
            <p:cNvPr id="24" name="TextBox 23">
              <a:extLst>
                <a:ext uri="{FF2B5EF4-FFF2-40B4-BE49-F238E27FC236}">
                  <a16:creationId xmlns:a16="http://schemas.microsoft.com/office/drawing/2014/main" id="{945EC192-18E7-AF4A-B430-681A5E826502}"/>
                </a:ext>
              </a:extLst>
            </p:cNvPr>
            <p:cNvSpPr txBox="1"/>
            <p:nvPr/>
          </p:nvSpPr>
          <p:spPr>
            <a:xfrm>
              <a:off x="2612294" y="2336620"/>
              <a:ext cx="422052" cy="338554"/>
            </a:xfrm>
            <a:prstGeom prst="rect">
              <a:avLst/>
            </a:prstGeom>
            <a:noFill/>
          </p:spPr>
          <p:txBody>
            <a:bodyPr wrap="square" rtlCol="0">
              <a:spAutoFit/>
            </a:bodyPr>
            <a:lstStyle/>
            <a:p>
              <a:r>
                <a:rPr lang="en-GB" sz="1600" b="1" i="1" dirty="0"/>
                <a:t>or</a:t>
              </a:r>
              <a:endParaRPr lang="en-GB" sz="1400" b="1" i="1" dirty="0"/>
            </a:p>
          </p:txBody>
        </p:sp>
        <p:pic>
          <p:nvPicPr>
            <p:cNvPr id="25" name="Picture 24">
              <a:extLst>
                <a:ext uri="{FF2B5EF4-FFF2-40B4-BE49-F238E27FC236}">
                  <a16:creationId xmlns:a16="http://schemas.microsoft.com/office/drawing/2014/main" id="{30894747-9AAF-9C41-B8E5-13C387D1BA0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73084" y="1582670"/>
              <a:ext cx="677150" cy="677150"/>
            </a:xfrm>
            <a:prstGeom prst="rect">
              <a:avLst/>
            </a:prstGeom>
          </p:spPr>
        </p:pic>
        <p:sp>
          <p:nvSpPr>
            <p:cNvPr id="26" name="TextBox 25">
              <a:extLst>
                <a:ext uri="{FF2B5EF4-FFF2-40B4-BE49-F238E27FC236}">
                  <a16:creationId xmlns:a16="http://schemas.microsoft.com/office/drawing/2014/main" id="{6F10F15D-5B0E-1F49-A140-946FA7C49CC8}"/>
                </a:ext>
              </a:extLst>
            </p:cNvPr>
            <p:cNvSpPr txBox="1"/>
            <p:nvPr/>
          </p:nvSpPr>
          <p:spPr>
            <a:xfrm>
              <a:off x="1523387" y="1606022"/>
              <a:ext cx="2719674" cy="615553"/>
            </a:xfrm>
            <a:prstGeom prst="rect">
              <a:avLst/>
            </a:prstGeom>
            <a:noFill/>
          </p:spPr>
          <p:txBody>
            <a:bodyPr wrap="square" rtlCol="0">
              <a:spAutoFit/>
            </a:bodyPr>
            <a:lstStyle/>
            <a:p>
              <a:r>
                <a:rPr lang="en-GB" sz="1600" b="1" dirty="0"/>
                <a:t>Adjuvant immunomodulation (</a:t>
              </a:r>
              <a:r>
                <a:rPr lang="en-GB" dirty="0"/>
                <a:t>≥ </a:t>
              </a:r>
              <a:r>
                <a:rPr lang="en-GB" sz="1600" b="1" dirty="0"/>
                <a:t> 2 years only)</a:t>
              </a:r>
              <a:endParaRPr lang="en-GB" sz="2400" b="1" dirty="0"/>
            </a:p>
          </p:txBody>
        </p:sp>
      </p:grpSp>
      <p:sp>
        <p:nvSpPr>
          <p:cNvPr id="5" name="TextBox 4">
            <a:extLst>
              <a:ext uri="{FF2B5EF4-FFF2-40B4-BE49-F238E27FC236}">
                <a16:creationId xmlns:a16="http://schemas.microsoft.com/office/drawing/2014/main" id="{B023010C-0860-C44E-AC33-E6D5A91C7C75}"/>
              </a:ext>
            </a:extLst>
          </p:cNvPr>
          <p:cNvSpPr txBox="1"/>
          <p:nvPr/>
        </p:nvSpPr>
        <p:spPr>
          <a:xfrm>
            <a:off x="3841166" y="1340304"/>
            <a:ext cx="8145414" cy="5601533"/>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sz="2600" dirty="0"/>
              <a:t>Children </a:t>
            </a:r>
            <a:r>
              <a:rPr lang="en-GB" sz="2800" dirty="0"/>
              <a:t>≥ </a:t>
            </a:r>
            <a:r>
              <a:rPr lang="en-US" sz="2600" dirty="0"/>
              <a:t>2 years of age with confirmed SARS-CoV-2 infection with acute respiratory presentations of COVID-19 should be considered for entry into RECOVERY</a:t>
            </a:r>
          </a:p>
          <a:p>
            <a:pPr marL="285750" indent="-285750">
              <a:buFont typeface="Arial" panose="020B0604020202020204" pitchFamily="34" charset="0"/>
              <a:buChar char="•"/>
            </a:pPr>
            <a:endParaRPr lang="en-US" sz="2600" dirty="0"/>
          </a:p>
          <a:p>
            <a:pPr marL="285750" indent="-285750">
              <a:buFont typeface="Arial" panose="020B0604020202020204" pitchFamily="34" charset="0"/>
              <a:buChar char="•"/>
            </a:pPr>
            <a:r>
              <a:rPr lang="en-US" sz="2600" dirty="0"/>
              <a:t>RCPCH guidelines should be used to guide decisions </a:t>
            </a:r>
            <a:r>
              <a:rPr lang="en-GB" sz="2600" dirty="0"/>
              <a:t>about thresholds for treatment for COVID-19 in children and therefore consideration of enrolment into RECOVERY </a:t>
            </a:r>
            <a:endParaRPr lang="en-US" sz="2600" dirty="0"/>
          </a:p>
          <a:p>
            <a:pPr marL="285750" indent="-285750">
              <a:buFont typeface="Arial" panose="020B0604020202020204" pitchFamily="34" charset="0"/>
              <a:buChar char="•"/>
            </a:pPr>
            <a:endParaRPr lang="en-US" sz="2600" dirty="0"/>
          </a:p>
          <a:p>
            <a:pPr marL="285750" indent="-285750">
              <a:buFont typeface="Arial" panose="020B0604020202020204" pitchFamily="34" charset="0"/>
              <a:buChar char="•"/>
            </a:pPr>
            <a:r>
              <a:rPr lang="en-US" sz="2600" dirty="0"/>
              <a:t>Children who have confirmed SARS-CoV-2 </a:t>
            </a:r>
            <a:r>
              <a:rPr lang="en-US" sz="2600" b="1" dirty="0"/>
              <a:t>and</a:t>
            </a:r>
            <a:r>
              <a:rPr lang="en-US" sz="2600" dirty="0"/>
              <a:t> influenza are NOT eligible for </a:t>
            </a:r>
            <a:r>
              <a:rPr lang="en-US" sz="2600" dirty="0" err="1"/>
              <a:t>Baricitinib</a:t>
            </a:r>
            <a:r>
              <a:rPr lang="en-US" sz="2600" dirty="0"/>
              <a:t> vs. usual care randomization  </a:t>
            </a:r>
          </a:p>
          <a:p>
            <a:pPr marL="285750" indent="-285750">
              <a:buFont typeface="Arial" panose="020B0604020202020204" pitchFamily="34" charset="0"/>
              <a:buChar char="•"/>
            </a:pPr>
            <a:endParaRPr lang="en-US" dirty="0"/>
          </a:p>
          <a:p>
            <a:endParaRPr lang="en-US" dirty="0"/>
          </a:p>
          <a:p>
            <a:endParaRPr lang="en-US" dirty="0"/>
          </a:p>
        </p:txBody>
      </p:sp>
    </p:spTree>
    <p:extLst>
      <p:ext uri="{BB962C8B-B14F-4D97-AF65-F5344CB8AC3E}">
        <p14:creationId xmlns:p14="http://schemas.microsoft.com/office/powerpoint/2010/main" val="2125495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5F255-73BD-BE4E-90D0-8D2A6658959B}"/>
              </a:ext>
            </a:extLst>
          </p:cNvPr>
          <p:cNvSpPr>
            <a:spLocks noGrp="1"/>
          </p:cNvSpPr>
          <p:nvPr>
            <p:ph type="title"/>
          </p:nvPr>
        </p:nvSpPr>
        <p:spPr/>
        <p:txBody>
          <a:bodyPr/>
          <a:lstStyle/>
          <a:p>
            <a:r>
              <a:rPr lang="en-US" dirty="0" err="1"/>
              <a:t>Baricitinib</a:t>
            </a:r>
            <a:endParaRPr lang="en-US" dirty="0"/>
          </a:p>
        </p:txBody>
      </p:sp>
      <p:sp>
        <p:nvSpPr>
          <p:cNvPr id="3" name="Content Placeholder 2">
            <a:extLst>
              <a:ext uri="{FF2B5EF4-FFF2-40B4-BE49-F238E27FC236}">
                <a16:creationId xmlns:a16="http://schemas.microsoft.com/office/drawing/2014/main" id="{9F226957-5A02-F44C-AA59-C2CD10ED2072}"/>
              </a:ext>
            </a:extLst>
          </p:cNvPr>
          <p:cNvSpPr>
            <a:spLocks noGrp="1"/>
          </p:cNvSpPr>
          <p:nvPr>
            <p:ph idx="1"/>
          </p:nvPr>
        </p:nvSpPr>
        <p:spPr/>
        <p:txBody>
          <a:bodyPr>
            <a:normAutofit fontScale="92500"/>
          </a:bodyPr>
          <a:lstStyle/>
          <a:p>
            <a:pPr>
              <a:spcBef>
                <a:spcPts val="1200"/>
              </a:spcBef>
              <a:spcAft>
                <a:spcPts val="1200"/>
              </a:spcAft>
            </a:pPr>
            <a:r>
              <a:rPr lang="en-GB" dirty="0"/>
              <a:t>This option is only available to children with </a:t>
            </a:r>
            <a:r>
              <a:rPr lang="en-GB" b="1" dirty="0"/>
              <a:t>acute respiratory presentation of COVID-19 who are </a:t>
            </a:r>
            <a:r>
              <a:rPr lang="en-GB" dirty="0"/>
              <a:t>≥  2 years of age and who are </a:t>
            </a:r>
            <a:r>
              <a:rPr lang="en-GB" b="1" dirty="0"/>
              <a:t>influenza negative</a:t>
            </a:r>
          </a:p>
          <a:p>
            <a:pPr>
              <a:spcBef>
                <a:spcPts val="1200"/>
              </a:spcBef>
              <a:spcAft>
                <a:spcPts val="1200"/>
              </a:spcAft>
            </a:pPr>
            <a:r>
              <a:rPr lang="en-GB" dirty="0"/>
              <a:t>Dosage adjustment is required for children with renal impairment (see FAQ document)</a:t>
            </a:r>
          </a:p>
          <a:p>
            <a:pPr>
              <a:spcBef>
                <a:spcPts val="1200"/>
              </a:spcBef>
              <a:spcAft>
                <a:spcPts val="1200"/>
              </a:spcAft>
            </a:pPr>
            <a:r>
              <a:rPr lang="en-GB" dirty="0"/>
              <a:t>This is used enterally: orally or via NG tube (not to be administered via NJ tube)</a:t>
            </a:r>
          </a:p>
          <a:p>
            <a:pPr>
              <a:spcBef>
                <a:spcPts val="1200"/>
              </a:spcBef>
              <a:spcAft>
                <a:spcPts val="1200"/>
              </a:spcAft>
            </a:pPr>
            <a:r>
              <a:rPr lang="en-GB" dirty="0"/>
              <a:t>A pregnancy test is required in females of child-bearing potential before randomisation to </a:t>
            </a:r>
            <a:r>
              <a:rPr lang="en-GB" dirty="0" err="1"/>
              <a:t>baricitinib</a:t>
            </a:r>
            <a:endParaRPr lang="en-GB" dirty="0"/>
          </a:p>
          <a:p>
            <a:pPr>
              <a:spcBef>
                <a:spcPts val="1200"/>
              </a:spcBef>
              <a:spcAft>
                <a:spcPts val="1200"/>
              </a:spcAft>
            </a:pPr>
            <a:r>
              <a:rPr lang="en-GB" dirty="0" err="1"/>
              <a:t>Baricitinib</a:t>
            </a:r>
            <a:r>
              <a:rPr lang="en-GB" dirty="0"/>
              <a:t> is given once daily for 10 days or until discharge</a:t>
            </a:r>
          </a:p>
          <a:p>
            <a:endParaRPr lang="en-GB" dirty="0"/>
          </a:p>
          <a:p>
            <a:endParaRPr lang="en-US" dirty="0"/>
          </a:p>
        </p:txBody>
      </p:sp>
    </p:spTree>
    <p:extLst>
      <p:ext uri="{BB962C8B-B14F-4D97-AF65-F5344CB8AC3E}">
        <p14:creationId xmlns:p14="http://schemas.microsoft.com/office/powerpoint/2010/main" val="3756824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8096250" cy="1325563"/>
          </a:xfrm>
        </p:spPr>
        <p:txBody>
          <a:bodyPr>
            <a:normAutofit/>
          </a:bodyPr>
          <a:lstStyle/>
          <a:p>
            <a:r>
              <a:rPr lang="en-GB" dirty="0"/>
              <a:t>Recovery for children: influenza </a:t>
            </a:r>
          </a:p>
        </p:txBody>
      </p:sp>
      <p:pic>
        <p:nvPicPr>
          <p:cNvPr id="52" name="Graphic 31" descr="Lungs with solid fill">
            <a:extLst>
              <a:ext uri="{FF2B5EF4-FFF2-40B4-BE49-F238E27FC236}">
                <a16:creationId xmlns:a16="http://schemas.microsoft.com/office/drawing/2014/main" id="{AF2D7214-CD67-B148-966E-479F04A42AB3}"/>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2100" y="157100"/>
            <a:ext cx="644152" cy="697971"/>
          </a:xfrm>
          <a:prstGeom prst="rect">
            <a:avLst/>
          </a:prstGeom>
        </p:spPr>
      </p:pic>
      <p:sp>
        <p:nvSpPr>
          <p:cNvPr id="5" name="TextBox 4">
            <a:extLst>
              <a:ext uri="{FF2B5EF4-FFF2-40B4-BE49-F238E27FC236}">
                <a16:creationId xmlns:a16="http://schemas.microsoft.com/office/drawing/2014/main" id="{B023010C-0860-C44E-AC33-E6D5A91C7C75}"/>
              </a:ext>
            </a:extLst>
          </p:cNvPr>
          <p:cNvSpPr txBox="1"/>
          <p:nvPr/>
        </p:nvSpPr>
        <p:spPr>
          <a:xfrm>
            <a:off x="264833" y="1671734"/>
            <a:ext cx="12019900" cy="3416320"/>
          </a:xfrm>
          <a:prstGeom prst="rect">
            <a:avLst/>
          </a:prstGeom>
          <a:noFill/>
        </p:spPr>
        <p:txBody>
          <a:bodyPr wrap="square" rtlCol="0">
            <a:spAutoFit/>
          </a:bodyPr>
          <a:lstStyle/>
          <a:p>
            <a:pPr marL="285750" indent="-285750">
              <a:buFont typeface="Arial" panose="020B0604020202020204" pitchFamily="34" charset="0"/>
              <a:buChar char="•"/>
            </a:pPr>
            <a:r>
              <a:rPr lang="en-US" sz="2400" dirty="0"/>
              <a:t>There are three </a:t>
            </a:r>
            <a:r>
              <a:rPr lang="en-US" sz="2400" b="1" dirty="0"/>
              <a:t>separate</a:t>
            </a:r>
            <a:r>
              <a:rPr lang="en-US" sz="2400" dirty="0"/>
              <a:t> </a:t>
            </a:r>
            <a:r>
              <a:rPr lang="en-US" sz="2400" dirty="0" err="1"/>
              <a:t>randomisations</a:t>
            </a:r>
            <a:r>
              <a:rPr lang="en-US" sz="2400" dirty="0"/>
              <a:t> for children with confirmed influenza meeting the inclusion criteria: </a:t>
            </a:r>
          </a:p>
          <a:p>
            <a:pPr marL="742950" lvl="1" indent="-285750">
              <a:buFont typeface="Arial" panose="020B0604020202020204" pitchFamily="34" charset="0"/>
              <a:buChar char="•"/>
            </a:pPr>
            <a:r>
              <a:rPr lang="en-GB" sz="2400" dirty="0" err="1"/>
              <a:t>Baloxavir</a:t>
            </a:r>
            <a:r>
              <a:rPr lang="en-GB" sz="2400" dirty="0"/>
              <a:t> (age ≥12 years only)</a:t>
            </a:r>
          </a:p>
          <a:p>
            <a:pPr marL="742950" lvl="1" indent="-285750">
              <a:buFont typeface="Arial" panose="020B0604020202020204" pitchFamily="34" charset="0"/>
              <a:buChar char="•"/>
            </a:pPr>
            <a:r>
              <a:rPr lang="en-GB" sz="2400" dirty="0"/>
              <a:t>Oseltamivir (all ages)</a:t>
            </a:r>
          </a:p>
          <a:p>
            <a:pPr marL="742950" lvl="1" indent="-285750">
              <a:buFont typeface="Arial" panose="020B0604020202020204" pitchFamily="34" charset="0"/>
              <a:buChar char="•"/>
            </a:pPr>
            <a:r>
              <a:rPr lang="en-GB" sz="2400" dirty="0"/>
              <a:t>Low-dose corticosteroids</a:t>
            </a:r>
            <a:r>
              <a:rPr lang="en-GB" sz="2400" b="1" dirty="0"/>
              <a:t> (all ages, but only if hypoxic and SARS-CoV-2 NEGATIVE) </a:t>
            </a:r>
          </a:p>
          <a:p>
            <a:endParaRPr lang="en-GB" sz="2400" b="1" dirty="0"/>
          </a:p>
          <a:p>
            <a:pPr marL="285750" indent="-285750">
              <a:buFont typeface="Arial" panose="020B0604020202020204" pitchFamily="34" charset="0"/>
              <a:buChar char="•"/>
            </a:pPr>
            <a:r>
              <a:rPr lang="en-US" sz="2400" dirty="0"/>
              <a:t>Children who are SARS-CoV-2 positive are not eligible for the low-dose corticosteroid randomization (as this might be indicated as part of usual care for these children)</a:t>
            </a:r>
          </a:p>
          <a:p>
            <a:endParaRPr lang="en-US" sz="2400" dirty="0"/>
          </a:p>
        </p:txBody>
      </p:sp>
      <p:grpSp>
        <p:nvGrpSpPr>
          <p:cNvPr id="14" name="Group 13">
            <a:extLst>
              <a:ext uri="{FF2B5EF4-FFF2-40B4-BE49-F238E27FC236}">
                <a16:creationId xmlns:a16="http://schemas.microsoft.com/office/drawing/2014/main" id="{F96BF7A1-BC93-2F44-AADD-25C978413837}"/>
              </a:ext>
            </a:extLst>
          </p:cNvPr>
          <p:cNvGrpSpPr/>
          <p:nvPr/>
        </p:nvGrpSpPr>
        <p:grpSpPr>
          <a:xfrm>
            <a:off x="8003238" y="5014722"/>
            <a:ext cx="3393651" cy="1414800"/>
            <a:chOff x="8003238" y="1576210"/>
            <a:chExt cx="3393651" cy="1414800"/>
          </a:xfrm>
        </p:grpSpPr>
        <p:sp>
          <p:nvSpPr>
            <p:cNvPr id="15" name="Rounded Rectangle 14">
              <a:extLst>
                <a:ext uri="{FF2B5EF4-FFF2-40B4-BE49-F238E27FC236}">
                  <a16:creationId xmlns:a16="http://schemas.microsoft.com/office/drawing/2014/main" id="{112E33E5-15BB-D949-BC9C-743D7FD2D095}"/>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ounded Rectangle 15">
              <a:extLst>
                <a:ext uri="{FF2B5EF4-FFF2-40B4-BE49-F238E27FC236}">
                  <a16:creationId xmlns:a16="http://schemas.microsoft.com/office/drawing/2014/main" id="{4AFDBC28-9F7E-6341-A92F-FCF1BF8DB8D0}"/>
                </a:ext>
              </a:extLst>
            </p:cNvPr>
            <p:cNvSpPr/>
            <p:nvPr/>
          </p:nvSpPr>
          <p:spPr>
            <a:xfrm>
              <a:off x="8692615" y="2273675"/>
              <a:ext cx="1073507" cy="550963"/>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Low dose</a:t>
              </a:r>
            </a:p>
            <a:p>
              <a:pPr algn="ctr"/>
              <a:r>
                <a:rPr lang="en-GB" sz="1400" b="1" dirty="0">
                  <a:solidFill>
                    <a:schemeClr val="bg1"/>
                  </a:solidFill>
                </a:rPr>
                <a:t>steroids</a:t>
              </a:r>
            </a:p>
          </p:txBody>
        </p:sp>
        <p:sp>
          <p:nvSpPr>
            <p:cNvPr id="17" name="Rounded Rectangle 16">
              <a:extLst>
                <a:ext uri="{FF2B5EF4-FFF2-40B4-BE49-F238E27FC236}">
                  <a16:creationId xmlns:a16="http://schemas.microsoft.com/office/drawing/2014/main" id="{922E300E-C5C9-7C4F-B6C7-0B8E920FD5B0}"/>
                </a:ext>
              </a:extLst>
            </p:cNvPr>
            <p:cNvSpPr/>
            <p:nvPr/>
          </p:nvSpPr>
          <p:spPr>
            <a:xfrm>
              <a:off x="10154872" y="2256534"/>
              <a:ext cx="1116208" cy="568104"/>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p:txBody>
        </p:sp>
        <p:sp>
          <p:nvSpPr>
            <p:cNvPr id="18" name="Oval 17">
              <a:extLst>
                <a:ext uri="{FF2B5EF4-FFF2-40B4-BE49-F238E27FC236}">
                  <a16:creationId xmlns:a16="http://schemas.microsoft.com/office/drawing/2014/main" id="{788399D0-F3B2-F946-88FC-8B38295C92C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I</a:t>
              </a:r>
            </a:p>
          </p:txBody>
        </p:sp>
        <p:sp>
          <p:nvSpPr>
            <p:cNvPr id="27" name="TextBox 26">
              <a:extLst>
                <a:ext uri="{FF2B5EF4-FFF2-40B4-BE49-F238E27FC236}">
                  <a16:creationId xmlns:a16="http://schemas.microsoft.com/office/drawing/2014/main" id="{F5CB1C72-A4CC-5341-849F-0B849AF89617}"/>
                </a:ext>
              </a:extLst>
            </p:cNvPr>
            <p:cNvSpPr txBox="1"/>
            <p:nvPr/>
          </p:nvSpPr>
          <p:spPr>
            <a:xfrm>
              <a:off x="9766122" y="2346125"/>
              <a:ext cx="422052" cy="338554"/>
            </a:xfrm>
            <a:prstGeom prst="rect">
              <a:avLst/>
            </a:prstGeom>
            <a:noFill/>
          </p:spPr>
          <p:txBody>
            <a:bodyPr wrap="square" rtlCol="0">
              <a:spAutoFit/>
            </a:bodyPr>
            <a:lstStyle/>
            <a:p>
              <a:r>
                <a:rPr lang="en-GB" sz="1600" b="1" i="1" dirty="0"/>
                <a:t>or</a:t>
              </a:r>
              <a:endParaRPr lang="en-GB" sz="1400" b="1" i="1" dirty="0"/>
            </a:p>
          </p:txBody>
        </p:sp>
        <p:sp>
          <p:nvSpPr>
            <p:cNvPr id="28" name="TextBox 27">
              <a:extLst>
                <a:ext uri="{FF2B5EF4-FFF2-40B4-BE49-F238E27FC236}">
                  <a16:creationId xmlns:a16="http://schemas.microsoft.com/office/drawing/2014/main" id="{B4D3A3F7-F436-F843-8631-C53A55C3541B}"/>
                </a:ext>
              </a:extLst>
            </p:cNvPr>
            <p:cNvSpPr txBox="1"/>
            <p:nvPr/>
          </p:nvSpPr>
          <p:spPr>
            <a:xfrm>
              <a:off x="8635650" y="1592563"/>
              <a:ext cx="2690330" cy="569387"/>
            </a:xfrm>
            <a:prstGeom prst="rect">
              <a:avLst/>
            </a:prstGeom>
            <a:noFill/>
          </p:spPr>
          <p:txBody>
            <a:bodyPr wrap="square" rtlCol="0">
              <a:spAutoFit/>
            </a:bodyPr>
            <a:lstStyle/>
            <a:p>
              <a:r>
                <a:rPr lang="en-GB" sz="1600" b="1" dirty="0"/>
                <a:t>Low-dose corticosteroids</a:t>
              </a:r>
            </a:p>
            <a:p>
              <a:r>
                <a:rPr lang="en-GB" sz="1500" b="1" dirty="0"/>
                <a:t>(hypoxic, SARS-CoV-2 negative)</a:t>
              </a:r>
            </a:p>
          </p:txBody>
        </p:sp>
      </p:grpSp>
      <p:grpSp>
        <p:nvGrpSpPr>
          <p:cNvPr id="29" name="Group 28">
            <a:extLst>
              <a:ext uri="{FF2B5EF4-FFF2-40B4-BE49-F238E27FC236}">
                <a16:creationId xmlns:a16="http://schemas.microsoft.com/office/drawing/2014/main" id="{A973C492-FD31-7D4A-97BC-F48341CFE370}"/>
              </a:ext>
            </a:extLst>
          </p:cNvPr>
          <p:cNvGrpSpPr/>
          <p:nvPr/>
        </p:nvGrpSpPr>
        <p:grpSpPr>
          <a:xfrm>
            <a:off x="849410" y="5005216"/>
            <a:ext cx="3393651" cy="1415377"/>
            <a:chOff x="849410" y="1566704"/>
            <a:chExt cx="3393651" cy="1415377"/>
          </a:xfrm>
        </p:grpSpPr>
        <p:sp>
          <p:nvSpPr>
            <p:cNvPr id="30" name="Rounded Rectangle 29">
              <a:extLst>
                <a:ext uri="{FF2B5EF4-FFF2-40B4-BE49-F238E27FC236}">
                  <a16:creationId xmlns:a16="http://schemas.microsoft.com/office/drawing/2014/main" id="{F2CAEB73-D952-B749-A4B4-316440BE0DB7}"/>
                </a:ext>
              </a:extLst>
            </p:cNvPr>
            <p:cNvSpPr/>
            <p:nvPr/>
          </p:nvSpPr>
          <p:spPr>
            <a:xfrm>
              <a:off x="849410" y="1566704"/>
              <a:ext cx="3393651" cy="1415377"/>
            </a:xfrm>
            <a:prstGeom prst="roundRect">
              <a:avLst/>
            </a:prstGeom>
            <a:solidFill>
              <a:srgbClr val="FF000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Rounded Rectangle 30">
              <a:extLst>
                <a:ext uri="{FF2B5EF4-FFF2-40B4-BE49-F238E27FC236}">
                  <a16:creationId xmlns:a16="http://schemas.microsoft.com/office/drawing/2014/main" id="{5D8CF474-83D4-6C4C-87A8-27D43D4E8AEF}"/>
                </a:ext>
              </a:extLst>
            </p:cNvPr>
            <p:cNvSpPr/>
            <p:nvPr/>
          </p:nvSpPr>
          <p:spPr>
            <a:xfrm>
              <a:off x="1538787" y="2264170"/>
              <a:ext cx="1073507" cy="55096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Baloxavir</a:t>
              </a:r>
            </a:p>
          </p:txBody>
        </p:sp>
        <p:sp>
          <p:nvSpPr>
            <p:cNvPr id="32" name="Rounded Rectangle 31">
              <a:extLst>
                <a:ext uri="{FF2B5EF4-FFF2-40B4-BE49-F238E27FC236}">
                  <a16:creationId xmlns:a16="http://schemas.microsoft.com/office/drawing/2014/main" id="{A96B88FB-DECC-8C48-B5B8-4B7FEDE0DBC8}"/>
                </a:ext>
              </a:extLst>
            </p:cNvPr>
            <p:cNvSpPr/>
            <p:nvPr/>
          </p:nvSpPr>
          <p:spPr>
            <a:xfrm>
              <a:off x="3001044" y="2247029"/>
              <a:ext cx="1116208" cy="568104"/>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p:txBody>
        </p:sp>
        <p:sp>
          <p:nvSpPr>
            <p:cNvPr id="33" name="Oval 32">
              <a:extLst>
                <a:ext uri="{FF2B5EF4-FFF2-40B4-BE49-F238E27FC236}">
                  <a16:creationId xmlns:a16="http://schemas.microsoft.com/office/drawing/2014/main" id="{21CCBD3F-9642-174F-8E2E-E1955E35D860}"/>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G</a:t>
              </a:r>
            </a:p>
          </p:txBody>
        </p:sp>
        <p:sp>
          <p:nvSpPr>
            <p:cNvPr id="34" name="TextBox 33">
              <a:extLst>
                <a:ext uri="{FF2B5EF4-FFF2-40B4-BE49-F238E27FC236}">
                  <a16:creationId xmlns:a16="http://schemas.microsoft.com/office/drawing/2014/main" id="{36464066-6755-CC40-A5AA-FCBF7EB2C189}"/>
                </a:ext>
              </a:extLst>
            </p:cNvPr>
            <p:cNvSpPr txBox="1"/>
            <p:nvPr/>
          </p:nvSpPr>
          <p:spPr>
            <a:xfrm>
              <a:off x="2612294" y="2336620"/>
              <a:ext cx="422052" cy="338554"/>
            </a:xfrm>
            <a:prstGeom prst="rect">
              <a:avLst/>
            </a:prstGeom>
            <a:noFill/>
          </p:spPr>
          <p:txBody>
            <a:bodyPr wrap="square" rtlCol="0">
              <a:spAutoFit/>
            </a:bodyPr>
            <a:lstStyle/>
            <a:p>
              <a:r>
                <a:rPr lang="en-GB" sz="1600" b="1" i="1" dirty="0"/>
                <a:t>or</a:t>
              </a:r>
              <a:endParaRPr lang="en-GB" sz="1400" b="1" i="1" dirty="0"/>
            </a:p>
          </p:txBody>
        </p:sp>
        <p:sp>
          <p:nvSpPr>
            <p:cNvPr id="35" name="TextBox 34">
              <a:extLst>
                <a:ext uri="{FF2B5EF4-FFF2-40B4-BE49-F238E27FC236}">
                  <a16:creationId xmlns:a16="http://schemas.microsoft.com/office/drawing/2014/main" id="{76310FB1-417F-3549-9E1B-1DE2E1DBA317}"/>
                </a:ext>
              </a:extLst>
            </p:cNvPr>
            <p:cNvSpPr txBox="1"/>
            <p:nvPr/>
          </p:nvSpPr>
          <p:spPr>
            <a:xfrm>
              <a:off x="1481822" y="1732379"/>
              <a:ext cx="2571127" cy="369332"/>
            </a:xfrm>
            <a:prstGeom prst="rect">
              <a:avLst/>
            </a:prstGeom>
            <a:noFill/>
          </p:spPr>
          <p:txBody>
            <a:bodyPr wrap="square" rtlCol="0">
              <a:spAutoFit/>
            </a:bodyPr>
            <a:lstStyle/>
            <a:p>
              <a:r>
                <a:rPr lang="en-GB" sz="1600" b="1" dirty="0"/>
                <a:t>Antiviral 1 (</a:t>
              </a:r>
              <a:r>
                <a:rPr lang="en-GB" dirty="0"/>
                <a:t>≥ </a:t>
              </a:r>
              <a:r>
                <a:rPr lang="en-GB" sz="1600" b="1" dirty="0"/>
                <a:t> 12 years only)</a:t>
              </a:r>
              <a:endParaRPr lang="en-GB" sz="2400" b="1" dirty="0"/>
            </a:p>
          </p:txBody>
        </p:sp>
      </p:grpSp>
      <p:grpSp>
        <p:nvGrpSpPr>
          <p:cNvPr id="36" name="Group 35">
            <a:extLst>
              <a:ext uri="{FF2B5EF4-FFF2-40B4-BE49-F238E27FC236}">
                <a16:creationId xmlns:a16="http://schemas.microsoft.com/office/drawing/2014/main" id="{DB7531E9-B929-054C-BCB5-16A70E3C0ECE}"/>
              </a:ext>
            </a:extLst>
          </p:cNvPr>
          <p:cNvGrpSpPr/>
          <p:nvPr/>
        </p:nvGrpSpPr>
        <p:grpSpPr>
          <a:xfrm>
            <a:off x="4441699" y="5010974"/>
            <a:ext cx="3393651" cy="1415377"/>
            <a:chOff x="4441699" y="1572462"/>
            <a:chExt cx="3393651" cy="1415377"/>
          </a:xfrm>
        </p:grpSpPr>
        <p:sp>
          <p:nvSpPr>
            <p:cNvPr id="37" name="Rounded Rectangle 36">
              <a:extLst>
                <a:ext uri="{FF2B5EF4-FFF2-40B4-BE49-F238E27FC236}">
                  <a16:creationId xmlns:a16="http://schemas.microsoft.com/office/drawing/2014/main" id="{AADF1D4B-6A72-0C49-9C63-2C999EBE6C28}"/>
                </a:ext>
              </a:extLst>
            </p:cNvPr>
            <p:cNvSpPr/>
            <p:nvPr/>
          </p:nvSpPr>
          <p:spPr>
            <a:xfrm>
              <a:off x="4441699" y="1572462"/>
              <a:ext cx="3393651" cy="1415377"/>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 name="Rounded Rectangle 37">
              <a:extLst>
                <a:ext uri="{FF2B5EF4-FFF2-40B4-BE49-F238E27FC236}">
                  <a16:creationId xmlns:a16="http://schemas.microsoft.com/office/drawing/2014/main" id="{7E326B42-1D29-2B40-AA06-2E911A864707}"/>
                </a:ext>
              </a:extLst>
            </p:cNvPr>
            <p:cNvSpPr/>
            <p:nvPr/>
          </p:nvSpPr>
          <p:spPr>
            <a:xfrm>
              <a:off x="5131076" y="2269928"/>
              <a:ext cx="1073507" cy="550963"/>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n-GB" sz="1400" b="1" dirty="0">
                  <a:solidFill>
                    <a:schemeClr val="bg1"/>
                  </a:solidFill>
                </a:rPr>
                <a:t>Oseltamivir</a:t>
              </a:r>
            </a:p>
          </p:txBody>
        </p:sp>
        <p:sp>
          <p:nvSpPr>
            <p:cNvPr id="39" name="Rounded Rectangle 38">
              <a:extLst>
                <a:ext uri="{FF2B5EF4-FFF2-40B4-BE49-F238E27FC236}">
                  <a16:creationId xmlns:a16="http://schemas.microsoft.com/office/drawing/2014/main" id="{6054E25F-F566-644F-8B36-716B9E2F981E}"/>
                </a:ext>
              </a:extLst>
            </p:cNvPr>
            <p:cNvSpPr/>
            <p:nvPr/>
          </p:nvSpPr>
          <p:spPr>
            <a:xfrm>
              <a:off x="6593333" y="2252787"/>
              <a:ext cx="1116208" cy="5681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p:txBody>
        </p:sp>
        <p:sp>
          <p:nvSpPr>
            <p:cNvPr id="40" name="Oval 39">
              <a:extLst>
                <a:ext uri="{FF2B5EF4-FFF2-40B4-BE49-F238E27FC236}">
                  <a16:creationId xmlns:a16="http://schemas.microsoft.com/office/drawing/2014/main" id="{A7DCF7A1-B9EE-564E-8736-958CCAB575DF}"/>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H</a:t>
              </a:r>
            </a:p>
          </p:txBody>
        </p:sp>
        <p:sp>
          <p:nvSpPr>
            <p:cNvPr id="41" name="TextBox 40">
              <a:extLst>
                <a:ext uri="{FF2B5EF4-FFF2-40B4-BE49-F238E27FC236}">
                  <a16:creationId xmlns:a16="http://schemas.microsoft.com/office/drawing/2014/main" id="{37E37359-B344-BD4B-BF4C-69225DB1623B}"/>
                </a:ext>
              </a:extLst>
            </p:cNvPr>
            <p:cNvSpPr txBox="1"/>
            <p:nvPr/>
          </p:nvSpPr>
          <p:spPr>
            <a:xfrm>
              <a:off x="6204583" y="2342378"/>
              <a:ext cx="422052" cy="338554"/>
            </a:xfrm>
            <a:prstGeom prst="rect">
              <a:avLst/>
            </a:prstGeom>
            <a:noFill/>
          </p:spPr>
          <p:txBody>
            <a:bodyPr wrap="square" rtlCol="0">
              <a:spAutoFit/>
            </a:bodyPr>
            <a:lstStyle/>
            <a:p>
              <a:r>
                <a:rPr lang="en-GB" sz="1600" b="1" i="1" dirty="0"/>
                <a:t>or</a:t>
              </a:r>
              <a:endParaRPr lang="en-GB" sz="1400" b="1" i="1" dirty="0"/>
            </a:p>
          </p:txBody>
        </p:sp>
        <p:sp>
          <p:nvSpPr>
            <p:cNvPr id="42" name="TextBox 41">
              <a:extLst>
                <a:ext uri="{FF2B5EF4-FFF2-40B4-BE49-F238E27FC236}">
                  <a16:creationId xmlns:a16="http://schemas.microsoft.com/office/drawing/2014/main" id="{4CDCD725-2961-F043-9FC0-2D11A8F7D11E}"/>
                </a:ext>
              </a:extLst>
            </p:cNvPr>
            <p:cNvSpPr txBox="1"/>
            <p:nvPr/>
          </p:nvSpPr>
          <p:spPr>
            <a:xfrm>
              <a:off x="5074111" y="1733283"/>
              <a:ext cx="2635429" cy="338554"/>
            </a:xfrm>
            <a:prstGeom prst="rect">
              <a:avLst/>
            </a:prstGeom>
            <a:noFill/>
          </p:spPr>
          <p:txBody>
            <a:bodyPr wrap="square" rtlCol="0">
              <a:spAutoFit/>
            </a:bodyPr>
            <a:lstStyle/>
            <a:p>
              <a:r>
                <a:rPr lang="en-GB" sz="1600" b="1" dirty="0"/>
                <a:t>Antiviral 2 (all ages)</a:t>
              </a:r>
              <a:endParaRPr lang="en-GB" sz="1500" b="1" dirty="0"/>
            </a:p>
          </p:txBody>
        </p:sp>
      </p:grpSp>
      <p:sp>
        <p:nvSpPr>
          <p:cNvPr id="43" name="Rounded Rectangle 42">
            <a:extLst>
              <a:ext uri="{FF2B5EF4-FFF2-40B4-BE49-F238E27FC236}">
                <a16:creationId xmlns:a16="http://schemas.microsoft.com/office/drawing/2014/main" id="{4205C2B3-687A-7848-AD5B-3B7BAB820C70}"/>
              </a:ext>
            </a:extLst>
          </p:cNvPr>
          <p:cNvSpPr/>
          <p:nvPr/>
        </p:nvSpPr>
        <p:spPr>
          <a:xfrm>
            <a:off x="803537" y="4936222"/>
            <a:ext cx="10652251" cy="1888647"/>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Tree>
    <p:extLst>
      <p:ext uri="{BB962C8B-B14F-4D97-AF65-F5344CB8AC3E}">
        <p14:creationId xmlns:p14="http://schemas.microsoft.com/office/powerpoint/2010/main" val="3807025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err="1"/>
              <a:t>Paediatric</a:t>
            </a:r>
            <a:r>
              <a:rPr lang="en-US" dirty="0"/>
              <a:t> specific medication: </a:t>
            </a:r>
            <a:r>
              <a:rPr lang="en-US" dirty="0" err="1"/>
              <a:t>Baloxavir</a:t>
            </a:r>
            <a:r>
              <a:rPr lang="en-US" dirty="0"/>
              <a:t> </a:t>
            </a:r>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p:txBody>
          <a:bodyPr>
            <a:normAutofit lnSpcReduction="10000"/>
          </a:bodyPr>
          <a:lstStyle/>
          <a:p>
            <a:pPr>
              <a:spcBef>
                <a:spcPts val="1200"/>
              </a:spcBef>
              <a:spcAft>
                <a:spcPts val="1200"/>
              </a:spcAft>
            </a:pPr>
            <a:r>
              <a:rPr lang="en-GB" dirty="0"/>
              <a:t>This option is only available to children with confirmed influenza A or B and who are  &gt;= 12 years of age and &gt;=40 kg</a:t>
            </a:r>
          </a:p>
          <a:p>
            <a:pPr>
              <a:spcBef>
                <a:spcPts val="1200"/>
              </a:spcBef>
              <a:spcAft>
                <a:spcPts val="1200"/>
              </a:spcAft>
            </a:pPr>
            <a:r>
              <a:rPr lang="en-GB" dirty="0" err="1"/>
              <a:t>Baloxavir</a:t>
            </a:r>
            <a:r>
              <a:rPr lang="en-GB" dirty="0"/>
              <a:t> is given on days 1 and 4 , course to be completed at home if discharged before day 4</a:t>
            </a:r>
          </a:p>
          <a:p>
            <a:pPr>
              <a:spcBef>
                <a:spcPts val="1200"/>
              </a:spcBef>
              <a:spcAft>
                <a:spcPts val="1200"/>
              </a:spcAft>
            </a:pPr>
            <a:r>
              <a:rPr lang="en-GB" dirty="0"/>
              <a:t>Oral or enteral administration </a:t>
            </a:r>
          </a:p>
          <a:p>
            <a:pPr>
              <a:spcBef>
                <a:spcPts val="1200"/>
              </a:spcBef>
              <a:spcAft>
                <a:spcPts val="1200"/>
              </a:spcAft>
            </a:pPr>
            <a:r>
              <a:rPr lang="en-GB" dirty="0"/>
              <a:t>Unsuitable if</a:t>
            </a:r>
          </a:p>
          <a:p>
            <a:pPr lvl="1"/>
            <a:r>
              <a:rPr lang="en-GB" dirty="0"/>
              <a:t>Hypersensitivity to </a:t>
            </a:r>
            <a:r>
              <a:rPr lang="en-GB" dirty="0" err="1"/>
              <a:t>baloxavir</a:t>
            </a:r>
            <a:r>
              <a:rPr lang="en-GB" dirty="0"/>
              <a:t> or to any of the excipients</a:t>
            </a:r>
          </a:p>
          <a:p>
            <a:pPr lvl="1"/>
            <a:r>
              <a:rPr lang="en-GB" dirty="0"/>
              <a:t>Known hereditary problems of galactose intolerance, total lactase deficiency or glucose-galactose malabsorption</a:t>
            </a:r>
          </a:p>
          <a:p>
            <a:pPr lvl="1"/>
            <a:r>
              <a:rPr lang="en-GB" dirty="0"/>
              <a:t>Unable to swallow tablet and child not suitable for enteral administration (see FAQ)</a:t>
            </a:r>
          </a:p>
          <a:p>
            <a:pPr lvl="0"/>
            <a:endParaRPr lang="en-GB" dirty="0"/>
          </a:p>
          <a:p>
            <a:pPr lvl="0"/>
            <a:endParaRPr lang="en-GB" dirty="0"/>
          </a:p>
          <a:p>
            <a:pPr lvl="0"/>
            <a:endParaRPr lang="en-GB" dirty="0"/>
          </a:p>
          <a:p>
            <a:endParaRPr lang="en-US" dirty="0"/>
          </a:p>
        </p:txBody>
      </p:sp>
    </p:spTree>
    <p:extLst>
      <p:ext uri="{BB962C8B-B14F-4D97-AF65-F5344CB8AC3E}">
        <p14:creationId xmlns:p14="http://schemas.microsoft.com/office/powerpoint/2010/main" val="526103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err="1"/>
              <a:t>Paediatric</a:t>
            </a:r>
            <a:r>
              <a:rPr lang="en-US" dirty="0"/>
              <a:t> specific medication: </a:t>
            </a:r>
            <a:r>
              <a:rPr lang="en-US" dirty="0" err="1"/>
              <a:t>Ostelamivr</a:t>
            </a:r>
            <a:r>
              <a:rPr lang="en-US" dirty="0"/>
              <a:t> (</a:t>
            </a:r>
            <a:r>
              <a:rPr lang="en-GB" dirty="0"/>
              <a:t>Tamiflu)</a:t>
            </a:r>
            <a:endParaRPr lang="en-US" dirty="0"/>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p:txBody>
          <a:bodyPr>
            <a:normAutofit fontScale="85000" lnSpcReduction="10000"/>
          </a:bodyPr>
          <a:lstStyle/>
          <a:p>
            <a:pPr lvl="0"/>
            <a:r>
              <a:rPr lang="en-GB" dirty="0" err="1"/>
              <a:t>Ostelamivir</a:t>
            </a:r>
            <a:r>
              <a:rPr lang="en-GB" dirty="0"/>
              <a:t> is available for children of all ages with confirmed influenza pneumonia </a:t>
            </a:r>
          </a:p>
          <a:p>
            <a:pPr lvl="0"/>
            <a:endParaRPr lang="en-GB" dirty="0"/>
          </a:p>
          <a:p>
            <a:pPr lvl="0"/>
            <a:r>
              <a:rPr lang="en-GB" dirty="0"/>
              <a:t>There is no specified treatment window from symptom onset to treatment </a:t>
            </a:r>
          </a:p>
          <a:p>
            <a:pPr lvl="0"/>
            <a:endParaRPr lang="en-GB" dirty="0"/>
          </a:p>
          <a:p>
            <a:pPr lvl="0"/>
            <a:r>
              <a:rPr lang="en-GB" dirty="0"/>
              <a:t>Available as capsules or oral suspension</a:t>
            </a:r>
          </a:p>
          <a:p>
            <a:pPr lvl="0"/>
            <a:endParaRPr lang="en-GB" dirty="0"/>
          </a:p>
          <a:p>
            <a:pPr lvl="0"/>
            <a:r>
              <a:rPr lang="en-GB" dirty="0"/>
              <a:t>Oseltamivir is given twice daily for 5 days (or 10 days if immunocompromised) </a:t>
            </a:r>
            <a:r>
              <a:rPr lang="en-GB" b="1" dirty="0"/>
              <a:t>and to be completed at home if discharged</a:t>
            </a:r>
          </a:p>
          <a:p>
            <a:pPr lvl="0"/>
            <a:endParaRPr lang="en-GB" b="1" dirty="0"/>
          </a:p>
          <a:p>
            <a:pPr>
              <a:spcBef>
                <a:spcPts val="1200"/>
              </a:spcBef>
              <a:spcAft>
                <a:spcPts val="1200"/>
              </a:spcAft>
            </a:pPr>
            <a:r>
              <a:rPr lang="en-GB" dirty="0"/>
              <a:t>Dosage adjustment is required for children with renal impairment (see FAQ document)</a:t>
            </a:r>
          </a:p>
          <a:p>
            <a:endParaRPr lang="en-US" dirty="0"/>
          </a:p>
        </p:txBody>
      </p:sp>
    </p:spTree>
    <p:extLst>
      <p:ext uri="{BB962C8B-B14F-4D97-AF65-F5344CB8AC3E}">
        <p14:creationId xmlns:p14="http://schemas.microsoft.com/office/powerpoint/2010/main" val="4008224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err="1"/>
              <a:t>Paediatric</a:t>
            </a:r>
            <a:r>
              <a:rPr lang="en-US" dirty="0"/>
              <a:t> specific medication: </a:t>
            </a:r>
            <a:r>
              <a:rPr lang="en-GB" dirty="0"/>
              <a:t>low-dose corticosteroids</a:t>
            </a:r>
            <a:endParaRPr lang="en-US" dirty="0"/>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a:xfrm>
            <a:off x="507050" y="1500631"/>
            <a:ext cx="11177899" cy="5108715"/>
          </a:xfrm>
        </p:spPr>
        <p:txBody>
          <a:bodyPr>
            <a:normAutofit/>
          </a:bodyPr>
          <a:lstStyle/>
          <a:p>
            <a:r>
              <a:rPr lang="en-GB" sz="2400" dirty="0"/>
              <a:t>Open to infants and children with laboratory confirmed influenza </a:t>
            </a:r>
            <a:r>
              <a:rPr lang="en-GB" sz="2400" b="1" i="1" dirty="0"/>
              <a:t>plus hypoxia</a:t>
            </a:r>
            <a:r>
              <a:rPr lang="en-GB" sz="2400" b="1" dirty="0"/>
              <a:t> </a:t>
            </a:r>
            <a:r>
              <a:rPr lang="en-GB" sz="2400" dirty="0"/>
              <a:t>(supplemental oxygen or SpO2 &lt;92% on air)</a:t>
            </a:r>
          </a:p>
          <a:p>
            <a:r>
              <a:rPr lang="en-GB" sz="2400" b="1" dirty="0"/>
              <a:t>Contraindicated if recent or planned use of systemic corticosteroids, or if coinfected with SARS-CoV-2</a:t>
            </a:r>
            <a:endParaRPr lang="en-GB" sz="2400" dirty="0"/>
          </a:p>
          <a:p>
            <a:r>
              <a:rPr lang="en-GB" sz="2400" dirty="0"/>
              <a:t>Oral or other enteral or intravenous routes</a:t>
            </a:r>
          </a:p>
          <a:p>
            <a:r>
              <a:rPr lang="en-GB" sz="2400" dirty="0"/>
              <a:t>&lt;36 weeks corrected gestational age:  use hydrocortisone BD for 7 days and then OD for 3 days </a:t>
            </a:r>
          </a:p>
          <a:p>
            <a:r>
              <a:rPr lang="en-GB" sz="2400" dirty="0"/>
              <a:t>Infants &gt;=36 weeks corrected gestational age, children and young people: use dexamethasone once daily  </a:t>
            </a:r>
          </a:p>
          <a:p>
            <a:r>
              <a:rPr lang="en-GB" sz="2400" dirty="0"/>
              <a:t>Treat for 10 days or until discharged, whichever is sooner</a:t>
            </a:r>
          </a:p>
          <a:p>
            <a:r>
              <a:rPr lang="en-GB" sz="2400" dirty="0"/>
              <a:t>No dose adjustment for renal failure</a:t>
            </a:r>
          </a:p>
          <a:p>
            <a:endParaRPr lang="en-US" dirty="0"/>
          </a:p>
        </p:txBody>
      </p:sp>
    </p:spTree>
    <p:extLst>
      <p:ext uri="{BB962C8B-B14F-4D97-AF65-F5344CB8AC3E}">
        <p14:creationId xmlns:p14="http://schemas.microsoft.com/office/powerpoint/2010/main" val="2392873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8096250" cy="1325563"/>
          </a:xfrm>
        </p:spPr>
        <p:txBody>
          <a:bodyPr>
            <a:normAutofit/>
          </a:bodyPr>
          <a:lstStyle/>
          <a:p>
            <a:r>
              <a:rPr lang="en-GB" dirty="0"/>
              <a:t>Recovery for children: PIMS-TS</a:t>
            </a:r>
          </a:p>
        </p:txBody>
      </p:sp>
      <p:pic>
        <p:nvPicPr>
          <p:cNvPr id="52" name="Graphic 31" descr="Lungs with solid fill">
            <a:extLst>
              <a:ext uri="{FF2B5EF4-FFF2-40B4-BE49-F238E27FC236}">
                <a16:creationId xmlns:a16="http://schemas.microsoft.com/office/drawing/2014/main" id="{AF2D7214-CD67-B148-966E-479F04A42AB3}"/>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2100" y="157100"/>
            <a:ext cx="644152" cy="697971"/>
          </a:xfrm>
          <a:prstGeom prst="rect">
            <a:avLst/>
          </a:prstGeom>
        </p:spPr>
      </p:pic>
      <p:sp>
        <p:nvSpPr>
          <p:cNvPr id="5" name="TextBox 4">
            <a:extLst>
              <a:ext uri="{FF2B5EF4-FFF2-40B4-BE49-F238E27FC236}">
                <a16:creationId xmlns:a16="http://schemas.microsoft.com/office/drawing/2014/main" id="{B023010C-0860-C44E-AC33-E6D5A91C7C75}"/>
              </a:ext>
            </a:extLst>
          </p:cNvPr>
          <p:cNvSpPr txBox="1"/>
          <p:nvPr/>
        </p:nvSpPr>
        <p:spPr>
          <a:xfrm>
            <a:off x="4935332" y="1580280"/>
            <a:ext cx="7108259" cy="5262979"/>
          </a:xfrm>
          <a:prstGeom prst="rect">
            <a:avLst/>
          </a:prstGeom>
          <a:noFill/>
        </p:spPr>
        <p:txBody>
          <a:bodyPr wrap="square" rtlCol="0">
            <a:spAutoFit/>
          </a:bodyPr>
          <a:lstStyle/>
          <a:p>
            <a:pPr marL="457200" indent="-457200">
              <a:buFont typeface="Arial" panose="020B0604020202020204" pitchFamily="34" charset="0"/>
              <a:buChar char="•"/>
            </a:pPr>
            <a:r>
              <a:rPr lang="en-GB" sz="2800" dirty="0"/>
              <a:t>Remains the 2</a:t>
            </a:r>
            <a:r>
              <a:rPr lang="en-GB" sz="2800" baseline="30000" dirty="0"/>
              <a:t>nd</a:t>
            </a:r>
            <a:r>
              <a:rPr lang="en-GB" sz="2800" dirty="0"/>
              <a:t> randomisation</a:t>
            </a:r>
          </a:p>
          <a:p>
            <a:pPr marL="457200" indent="-457200">
              <a:buFont typeface="Arial" panose="020B0604020202020204" pitchFamily="34" charset="0"/>
              <a:buChar char="•"/>
            </a:pPr>
            <a:r>
              <a:rPr lang="en-GB" sz="2800" dirty="0"/>
              <a:t>Open to children (≥1 year) who have not responded to therapy with intravenous immunoglobin and/or corticosteroids (or if IVIg or corticosteroids are not considered indicated) </a:t>
            </a:r>
          </a:p>
          <a:p>
            <a:pPr marL="457200" lvl="0" indent="-457200">
              <a:buFont typeface="Arial" panose="020B0604020202020204" pitchFamily="34" charset="0"/>
              <a:buChar char="•"/>
            </a:pPr>
            <a:r>
              <a:rPr lang="en-GB" sz="2800" dirty="0"/>
              <a:t>Randomisation to tocilizumab vs. anakinra vs. usual care alone</a:t>
            </a:r>
          </a:p>
          <a:p>
            <a:pPr marL="457200" lvl="0" indent="-457200">
              <a:buFont typeface="Arial" panose="020B0604020202020204" pitchFamily="34" charset="0"/>
              <a:buChar char="•"/>
            </a:pPr>
            <a:r>
              <a:rPr lang="en-US" sz="2800" b="1" dirty="0"/>
              <a:t>Complete first form and when warned that there are no treatments available/suitable please accept the invitation to proceed directly to second </a:t>
            </a:r>
            <a:r>
              <a:rPr lang="en-US" sz="2800" b="1" dirty="0" err="1"/>
              <a:t>randomisation</a:t>
            </a:r>
            <a:endParaRPr lang="en-GB" sz="2800" b="1" dirty="0"/>
          </a:p>
        </p:txBody>
      </p:sp>
      <p:grpSp>
        <p:nvGrpSpPr>
          <p:cNvPr id="40" name="Group 39">
            <a:extLst>
              <a:ext uri="{FF2B5EF4-FFF2-40B4-BE49-F238E27FC236}">
                <a16:creationId xmlns:a16="http://schemas.microsoft.com/office/drawing/2014/main" id="{8FD01884-7202-2B41-AF81-542D318AE21A}"/>
              </a:ext>
            </a:extLst>
          </p:cNvPr>
          <p:cNvGrpSpPr/>
          <p:nvPr/>
        </p:nvGrpSpPr>
        <p:grpSpPr>
          <a:xfrm>
            <a:off x="172100" y="1987727"/>
            <a:ext cx="4469632" cy="1414800"/>
            <a:chOff x="6866021" y="1703853"/>
            <a:chExt cx="4469632" cy="1414800"/>
          </a:xfrm>
        </p:grpSpPr>
        <p:grpSp>
          <p:nvGrpSpPr>
            <p:cNvPr id="41" name="Group 40">
              <a:extLst>
                <a:ext uri="{FF2B5EF4-FFF2-40B4-BE49-F238E27FC236}">
                  <a16:creationId xmlns:a16="http://schemas.microsoft.com/office/drawing/2014/main" id="{24B9D8F1-60D7-B54C-8673-81D946A18EFB}"/>
                </a:ext>
              </a:extLst>
            </p:cNvPr>
            <p:cNvGrpSpPr/>
            <p:nvPr/>
          </p:nvGrpSpPr>
          <p:grpSpPr>
            <a:xfrm>
              <a:off x="6866021" y="1703853"/>
              <a:ext cx="4469632" cy="1414800"/>
              <a:chOff x="6927258" y="1576210"/>
              <a:chExt cx="4469632" cy="1414800"/>
            </a:xfrm>
          </p:grpSpPr>
          <p:sp>
            <p:nvSpPr>
              <p:cNvPr id="48" name="Rounded Rectangle 47">
                <a:extLst>
                  <a:ext uri="{FF2B5EF4-FFF2-40B4-BE49-F238E27FC236}">
                    <a16:creationId xmlns:a16="http://schemas.microsoft.com/office/drawing/2014/main" id="{321145D9-1C32-A14B-BB77-30DAECE13AC5}"/>
                  </a:ext>
                </a:extLst>
              </p:cNvPr>
              <p:cNvSpPr/>
              <p:nvPr/>
            </p:nvSpPr>
            <p:spPr>
              <a:xfrm>
                <a:off x="6927258" y="1576210"/>
                <a:ext cx="4469632" cy="1414800"/>
              </a:xfrm>
              <a:prstGeom prst="roundRect">
                <a:avLst/>
              </a:prstGeom>
              <a:solidFill>
                <a:schemeClr val="accent6">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9" name="Rounded Rectangle 48">
                <a:extLst>
                  <a:ext uri="{FF2B5EF4-FFF2-40B4-BE49-F238E27FC236}">
                    <a16:creationId xmlns:a16="http://schemas.microsoft.com/office/drawing/2014/main" id="{233C740A-DDCB-0D43-AAAC-82E8805A6CBB}"/>
                  </a:ext>
                </a:extLst>
              </p:cNvPr>
              <p:cNvSpPr/>
              <p:nvPr/>
            </p:nvSpPr>
            <p:spPr>
              <a:xfrm>
                <a:off x="7264869" y="2273675"/>
                <a:ext cx="1073507" cy="550963"/>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400" b="1" dirty="0">
                    <a:solidFill>
                      <a:schemeClr val="bg1"/>
                    </a:solidFill>
                  </a:rPr>
                  <a:t>Tocilizumab</a:t>
                </a:r>
              </a:p>
              <a:p>
                <a:pPr algn="ctr"/>
                <a:r>
                  <a:rPr lang="en-GB" sz="1400" b="1" dirty="0">
                    <a:solidFill>
                      <a:schemeClr val="bg1"/>
                    </a:solidFill>
                  </a:rPr>
                  <a:t>2</a:t>
                </a:r>
                <a:endParaRPr lang="en-GB" sz="1100" b="1" dirty="0">
                  <a:solidFill>
                    <a:schemeClr val="bg1"/>
                  </a:solidFill>
                </a:endParaRPr>
              </a:p>
            </p:txBody>
          </p:sp>
          <p:sp>
            <p:nvSpPr>
              <p:cNvPr id="50" name="Rounded Rectangle 49">
                <a:extLst>
                  <a:ext uri="{FF2B5EF4-FFF2-40B4-BE49-F238E27FC236}">
                    <a16:creationId xmlns:a16="http://schemas.microsoft.com/office/drawing/2014/main" id="{EDB0FE75-29A4-3946-94FB-2CA2B9436E37}"/>
                  </a:ext>
                </a:extLst>
              </p:cNvPr>
              <p:cNvSpPr/>
              <p:nvPr/>
            </p:nvSpPr>
            <p:spPr>
              <a:xfrm>
                <a:off x="10154872" y="2256534"/>
                <a:ext cx="1116208" cy="568104"/>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a:p>
                <a:pPr algn="ctr"/>
                <a:r>
                  <a:rPr lang="en-GB" sz="1400" b="1" dirty="0">
                    <a:solidFill>
                      <a:schemeClr val="bg1"/>
                    </a:solidFill>
                  </a:rPr>
                  <a:t>1</a:t>
                </a:r>
              </a:p>
            </p:txBody>
          </p:sp>
          <p:sp>
            <p:nvSpPr>
              <p:cNvPr id="51" name="TextBox 50">
                <a:extLst>
                  <a:ext uri="{FF2B5EF4-FFF2-40B4-BE49-F238E27FC236}">
                    <a16:creationId xmlns:a16="http://schemas.microsoft.com/office/drawing/2014/main" id="{1C835534-8CEA-6E41-B2EA-17264557458D}"/>
                  </a:ext>
                </a:extLst>
              </p:cNvPr>
              <p:cNvSpPr txBox="1"/>
              <p:nvPr/>
            </p:nvSpPr>
            <p:spPr>
              <a:xfrm>
                <a:off x="9814248" y="2346125"/>
                <a:ext cx="422052" cy="338554"/>
              </a:xfrm>
              <a:prstGeom prst="rect">
                <a:avLst/>
              </a:prstGeom>
              <a:noFill/>
            </p:spPr>
            <p:txBody>
              <a:bodyPr wrap="square" rtlCol="0">
                <a:spAutoFit/>
              </a:bodyPr>
              <a:lstStyle/>
              <a:p>
                <a:r>
                  <a:rPr lang="en-GB" sz="1600" b="1" i="1" dirty="0"/>
                  <a:t>or</a:t>
                </a:r>
                <a:endParaRPr lang="en-GB" sz="1400" b="1" i="1" dirty="0"/>
              </a:p>
            </p:txBody>
          </p:sp>
          <p:sp>
            <p:nvSpPr>
              <p:cNvPr id="53" name="TextBox 52">
                <a:extLst>
                  <a:ext uri="{FF2B5EF4-FFF2-40B4-BE49-F238E27FC236}">
                    <a16:creationId xmlns:a16="http://schemas.microsoft.com/office/drawing/2014/main" id="{F2473F57-76CF-7B4A-B171-4091D43D7DAB}"/>
                  </a:ext>
                </a:extLst>
              </p:cNvPr>
              <p:cNvSpPr txBox="1"/>
              <p:nvPr/>
            </p:nvSpPr>
            <p:spPr>
              <a:xfrm>
                <a:off x="7754717" y="1665243"/>
                <a:ext cx="3516363" cy="615553"/>
              </a:xfrm>
              <a:prstGeom prst="rect">
                <a:avLst/>
              </a:prstGeom>
              <a:noFill/>
            </p:spPr>
            <p:txBody>
              <a:bodyPr wrap="square" rtlCol="0">
                <a:spAutoFit/>
              </a:bodyPr>
              <a:lstStyle/>
              <a:p>
                <a:r>
                  <a:rPr lang="en-GB" sz="1600" b="1" dirty="0"/>
                  <a:t>Adjuvant Immunomodulation </a:t>
                </a:r>
              </a:p>
              <a:p>
                <a:r>
                  <a:rPr lang="en-GB" sz="1600" b="1" dirty="0"/>
                  <a:t>(</a:t>
                </a:r>
                <a:r>
                  <a:rPr lang="en-GB" dirty="0"/>
                  <a:t>≥ </a:t>
                </a:r>
                <a:r>
                  <a:rPr lang="en-GB" sz="1600" b="1" dirty="0"/>
                  <a:t> 1 year only) </a:t>
                </a:r>
                <a:endParaRPr lang="en-GB" sz="2400" b="1" dirty="0"/>
              </a:p>
            </p:txBody>
          </p:sp>
        </p:grpSp>
        <p:grpSp>
          <p:nvGrpSpPr>
            <p:cNvPr id="42" name="Group 41">
              <a:extLst>
                <a:ext uri="{FF2B5EF4-FFF2-40B4-BE49-F238E27FC236}">
                  <a16:creationId xmlns:a16="http://schemas.microsoft.com/office/drawing/2014/main" id="{123B67C4-2858-7845-B0AF-09E2D210AA2F}"/>
                </a:ext>
              </a:extLst>
            </p:cNvPr>
            <p:cNvGrpSpPr/>
            <p:nvPr/>
          </p:nvGrpSpPr>
          <p:grpSpPr>
            <a:xfrm>
              <a:off x="7227845" y="1797886"/>
              <a:ext cx="360000" cy="360000"/>
              <a:chOff x="1659018" y="3296287"/>
              <a:chExt cx="360000" cy="360000"/>
            </a:xfrm>
          </p:grpSpPr>
          <p:sp>
            <p:nvSpPr>
              <p:cNvPr id="45" name="Oval 44">
                <a:extLst>
                  <a:ext uri="{FF2B5EF4-FFF2-40B4-BE49-F238E27FC236}">
                    <a16:creationId xmlns:a16="http://schemas.microsoft.com/office/drawing/2014/main" id="{81297DE1-581D-4247-A8D8-6431985B160C}"/>
                  </a:ext>
                </a:extLst>
              </p:cNvPr>
              <p:cNvSpPr/>
              <p:nvPr/>
            </p:nvSpPr>
            <p:spPr>
              <a:xfrm>
                <a:off x="1791730" y="3429000"/>
                <a:ext cx="108000" cy="108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84A47CD6-2834-C04F-89CF-BDF3CD9585FB}"/>
                  </a:ext>
                </a:extLst>
              </p:cNvPr>
              <p:cNvSpPr/>
              <p:nvPr/>
            </p:nvSpPr>
            <p:spPr>
              <a:xfrm>
                <a:off x="1729947" y="3373395"/>
                <a:ext cx="216000" cy="216000"/>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13445DD9-15FC-CB4D-9F81-258CC53ED01C}"/>
                  </a:ext>
                </a:extLst>
              </p:cNvPr>
              <p:cNvSpPr/>
              <p:nvPr/>
            </p:nvSpPr>
            <p:spPr>
              <a:xfrm>
                <a:off x="1659018" y="3296287"/>
                <a:ext cx="360000" cy="360000"/>
              </a:xfrm>
              <a:prstGeom prst="ellipse">
                <a:avLst/>
              </a:prstGeom>
              <a:noFill/>
              <a:ln w="3175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Rounded Rectangle 42">
              <a:extLst>
                <a:ext uri="{FF2B5EF4-FFF2-40B4-BE49-F238E27FC236}">
                  <a16:creationId xmlns:a16="http://schemas.microsoft.com/office/drawing/2014/main" id="{C7F9C0C4-40D9-CA4D-90E5-746EE835BB27}"/>
                </a:ext>
              </a:extLst>
            </p:cNvPr>
            <p:cNvSpPr/>
            <p:nvPr/>
          </p:nvSpPr>
          <p:spPr>
            <a:xfrm>
              <a:off x="8667548" y="2408548"/>
              <a:ext cx="1073507" cy="550963"/>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400" b="1" dirty="0">
                  <a:solidFill>
                    <a:schemeClr val="bg1"/>
                  </a:solidFill>
                </a:rPr>
                <a:t>Anakinra</a:t>
              </a:r>
            </a:p>
            <a:p>
              <a:pPr algn="ctr"/>
              <a:r>
                <a:rPr lang="en-GB" sz="1400" b="1" dirty="0">
                  <a:solidFill>
                    <a:schemeClr val="bg1"/>
                  </a:solidFill>
                </a:rPr>
                <a:t>2</a:t>
              </a:r>
              <a:endParaRPr lang="en-GB" sz="1100" b="1" dirty="0">
                <a:solidFill>
                  <a:schemeClr val="bg1"/>
                </a:solidFill>
              </a:endParaRPr>
            </a:p>
          </p:txBody>
        </p:sp>
        <p:sp>
          <p:nvSpPr>
            <p:cNvPr id="44" name="TextBox 43">
              <a:extLst>
                <a:ext uri="{FF2B5EF4-FFF2-40B4-BE49-F238E27FC236}">
                  <a16:creationId xmlns:a16="http://schemas.microsoft.com/office/drawing/2014/main" id="{9D9245A2-77B8-BF4B-8891-C50B5DD47B7E}"/>
                </a:ext>
              </a:extLst>
            </p:cNvPr>
            <p:cNvSpPr txBox="1"/>
            <p:nvPr/>
          </p:nvSpPr>
          <p:spPr>
            <a:xfrm>
              <a:off x="8285870" y="2514133"/>
              <a:ext cx="422052" cy="338554"/>
            </a:xfrm>
            <a:prstGeom prst="rect">
              <a:avLst/>
            </a:prstGeom>
            <a:noFill/>
          </p:spPr>
          <p:txBody>
            <a:bodyPr wrap="square" rtlCol="0">
              <a:spAutoFit/>
            </a:bodyPr>
            <a:lstStyle/>
            <a:p>
              <a:r>
                <a:rPr lang="en-GB" sz="1600" b="1" i="1" dirty="0"/>
                <a:t>or</a:t>
              </a:r>
              <a:endParaRPr lang="en-GB" sz="1400" b="1" i="1" dirty="0"/>
            </a:p>
          </p:txBody>
        </p:sp>
      </p:grpSp>
    </p:spTree>
    <p:extLst>
      <p:ext uri="{BB962C8B-B14F-4D97-AF65-F5344CB8AC3E}">
        <p14:creationId xmlns:p14="http://schemas.microsoft.com/office/powerpoint/2010/main" val="4134059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err="1"/>
              <a:t>Paediatric</a:t>
            </a:r>
            <a:r>
              <a:rPr lang="en-US" dirty="0"/>
              <a:t> specific medication: </a:t>
            </a:r>
            <a:r>
              <a:rPr lang="en-GB" dirty="0"/>
              <a:t>Tocilizumab</a:t>
            </a:r>
            <a:endParaRPr lang="en-US" dirty="0"/>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a:xfrm>
            <a:off x="507050" y="1500631"/>
            <a:ext cx="11177899" cy="5108715"/>
          </a:xfrm>
        </p:spPr>
        <p:txBody>
          <a:bodyPr>
            <a:normAutofit lnSpcReduction="10000"/>
          </a:bodyPr>
          <a:lstStyle/>
          <a:p>
            <a:r>
              <a:rPr lang="en-GB" dirty="0"/>
              <a:t>Tocilizumab is unsuitable if: </a:t>
            </a:r>
          </a:p>
          <a:p>
            <a:pPr lvl="1"/>
            <a:r>
              <a:rPr lang="en-GB" sz="2800" dirty="0"/>
              <a:t>Patient &lt; 1 year </a:t>
            </a:r>
          </a:p>
          <a:p>
            <a:pPr lvl="1"/>
            <a:r>
              <a:rPr lang="en-GB" sz="2800" dirty="0"/>
              <a:t>Known hypersensitivity to tocilizumab or to any of the excipients</a:t>
            </a:r>
          </a:p>
          <a:p>
            <a:pPr lvl="1"/>
            <a:r>
              <a:rPr lang="en-GB" sz="2800" dirty="0"/>
              <a:t>Known hepatitis B, hepatitis C or tuberculosis infection</a:t>
            </a:r>
          </a:p>
          <a:p>
            <a:pPr lvl="1"/>
            <a:r>
              <a:rPr lang="en-GB" sz="2800" dirty="0"/>
              <a:t>Alanine aminotransferase (ALT) or aspartate aminotransferase (AST) &gt; 3 x Upper Limit of Normal </a:t>
            </a:r>
          </a:p>
          <a:p>
            <a:pPr lvl="1"/>
            <a:r>
              <a:rPr lang="en-GB" sz="2800" dirty="0"/>
              <a:t>Received biologic immunomodulators or Janus Kinase inhibitors within the 30 days prior to randomisation. </a:t>
            </a:r>
          </a:p>
          <a:p>
            <a:r>
              <a:rPr lang="en-GB" dirty="0"/>
              <a:t>Given via intravenous route</a:t>
            </a:r>
          </a:p>
          <a:p>
            <a:r>
              <a:rPr lang="en-GB" dirty="0"/>
              <a:t>One dose with a second dose may be given ≥12 and &lt;24 hours later if, in the opinion of the attending clinicians, the patient’s condition has not improved. </a:t>
            </a:r>
          </a:p>
          <a:p>
            <a:endParaRPr lang="en-US" dirty="0"/>
          </a:p>
        </p:txBody>
      </p:sp>
    </p:spTree>
    <p:extLst>
      <p:ext uri="{BB962C8B-B14F-4D97-AF65-F5344CB8AC3E}">
        <p14:creationId xmlns:p14="http://schemas.microsoft.com/office/powerpoint/2010/main" val="31026826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err="1"/>
              <a:t>Paediatric</a:t>
            </a:r>
            <a:r>
              <a:rPr lang="en-US" dirty="0"/>
              <a:t> specific medication: </a:t>
            </a:r>
            <a:r>
              <a:rPr lang="en-GB" dirty="0"/>
              <a:t>Anakinra</a:t>
            </a:r>
            <a:endParaRPr lang="en-US" dirty="0"/>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a:xfrm>
            <a:off x="507050" y="1500631"/>
            <a:ext cx="11177899" cy="5108715"/>
          </a:xfrm>
        </p:spPr>
        <p:txBody>
          <a:bodyPr>
            <a:normAutofit/>
          </a:bodyPr>
          <a:lstStyle/>
          <a:p>
            <a:r>
              <a:rPr lang="en-GB" dirty="0"/>
              <a:t>Anakinra is unsuitable if: </a:t>
            </a:r>
          </a:p>
          <a:p>
            <a:pPr lvl="1"/>
            <a:r>
              <a:rPr lang="en-GB" dirty="0"/>
              <a:t>Patient &lt; 1 year </a:t>
            </a:r>
          </a:p>
          <a:p>
            <a:pPr lvl="1"/>
            <a:r>
              <a:rPr lang="en-GB" dirty="0"/>
              <a:t>Known hypersensitivity to anakinra or E. coli derived proteins or to any of the excipients</a:t>
            </a:r>
          </a:p>
          <a:p>
            <a:pPr lvl="1"/>
            <a:r>
              <a:rPr lang="en-GB" dirty="0"/>
              <a:t>Known hepatitis B, hepatitis C or tuberculosis infection</a:t>
            </a:r>
          </a:p>
          <a:p>
            <a:pPr lvl="1"/>
            <a:r>
              <a:rPr lang="en-GB" dirty="0"/>
              <a:t>Absolute neutrophil count &lt;1.5 x 10</a:t>
            </a:r>
            <a:r>
              <a:rPr lang="en-GB" baseline="30000" dirty="0"/>
              <a:t>9</a:t>
            </a:r>
            <a:r>
              <a:rPr lang="en-GB" dirty="0"/>
              <a:t>/L</a:t>
            </a:r>
          </a:p>
          <a:p>
            <a:pPr lvl="1"/>
            <a:r>
              <a:rPr lang="en-GB" dirty="0"/>
              <a:t>Received biologic immunomodulators or Janus Kinase inhibitors within the 30 days prior to randomisation.</a:t>
            </a:r>
            <a:r>
              <a:rPr lang="en-GB" sz="2000" dirty="0"/>
              <a:t> </a:t>
            </a:r>
          </a:p>
          <a:p>
            <a:r>
              <a:rPr lang="en-GB" dirty="0"/>
              <a:t>Given once daily, subcutaneously, 7 days or until discharge, whichever is sooner</a:t>
            </a:r>
          </a:p>
          <a:p>
            <a:pPr marL="0" indent="0">
              <a:buNone/>
            </a:pPr>
            <a:endParaRPr lang="en-US" dirty="0"/>
          </a:p>
        </p:txBody>
      </p:sp>
    </p:spTree>
    <p:extLst>
      <p:ext uri="{BB962C8B-B14F-4D97-AF65-F5344CB8AC3E}">
        <p14:creationId xmlns:p14="http://schemas.microsoft.com/office/powerpoint/2010/main" val="1458536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5F255-73BD-BE4E-90D0-8D2A6658959B}"/>
              </a:ext>
            </a:extLst>
          </p:cNvPr>
          <p:cNvSpPr>
            <a:spLocks noGrp="1"/>
          </p:cNvSpPr>
          <p:nvPr>
            <p:ph type="title"/>
          </p:nvPr>
        </p:nvSpPr>
        <p:spPr/>
        <p:txBody>
          <a:bodyPr/>
          <a:lstStyle/>
          <a:p>
            <a:r>
              <a:rPr lang="en-US" dirty="0"/>
              <a:t>Vaccines</a:t>
            </a:r>
          </a:p>
        </p:txBody>
      </p:sp>
      <p:sp>
        <p:nvSpPr>
          <p:cNvPr id="3" name="Content Placeholder 2">
            <a:extLst>
              <a:ext uri="{FF2B5EF4-FFF2-40B4-BE49-F238E27FC236}">
                <a16:creationId xmlns:a16="http://schemas.microsoft.com/office/drawing/2014/main" id="{9F226957-5A02-F44C-AA59-C2CD10ED2072}"/>
              </a:ext>
            </a:extLst>
          </p:cNvPr>
          <p:cNvSpPr>
            <a:spLocks noGrp="1"/>
          </p:cNvSpPr>
          <p:nvPr>
            <p:ph idx="1"/>
          </p:nvPr>
        </p:nvSpPr>
        <p:spPr/>
        <p:txBody>
          <a:bodyPr>
            <a:normAutofit/>
          </a:bodyPr>
          <a:lstStyle/>
          <a:p>
            <a:pPr lvl="0"/>
            <a:endParaRPr lang="en-GB" b="1" dirty="0"/>
          </a:p>
          <a:p>
            <a:pPr lvl="0"/>
            <a:r>
              <a:rPr lang="en-GB" dirty="0"/>
              <a:t>Children who have received </a:t>
            </a:r>
            <a:r>
              <a:rPr lang="en-GB" dirty="0" err="1"/>
              <a:t>baricitinib</a:t>
            </a:r>
            <a:r>
              <a:rPr lang="en-GB" dirty="0"/>
              <a:t>, tocilizumab or anakinra avoid live and live attenuated vaccines for 12 weeks</a:t>
            </a:r>
          </a:p>
          <a:p>
            <a:pPr lvl="1"/>
            <a:r>
              <a:rPr lang="en-GB" dirty="0"/>
              <a:t>BCG, </a:t>
            </a:r>
          </a:p>
          <a:p>
            <a:pPr lvl="1"/>
            <a:r>
              <a:rPr lang="en-GB" dirty="0"/>
              <a:t>Rotavirus vaccine, </a:t>
            </a:r>
          </a:p>
          <a:p>
            <a:pPr lvl="1"/>
            <a:r>
              <a:rPr lang="en-GB" dirty="0"/>
              <a:t>MMR vaccine,</a:t>
            </a:r>
          </a:p>
          <a:p>
            <a:pPr lvl="1"/>
            <a:r>
              <a:rPr lang="en-GB" dirty="0"/>
              <a:t>Live attenuated influenza vaccine (nasal spray)</a:t>
            </a:r>
          </a:p>
          <a:p>
            <a:endParaRPr lang="en-US" dirty="0"/>
          </a:p>
        </p:txBody>
      </p:sp>
    </p:spTree>
    <p:extLst>
      <p:ext uri="{BB962C8B-B14F-4D97-AF65-F5344CB8AC3E}">
        <p14:creationId xmlns:p14="http://schemas.microsoft.com/office/powerpoint/2010/main" val="298492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Content Placeholder 2"/>
          <p:cNvSpPr>
            <a:spLocks noGrp="1"/>
          </p:cNvSpPr>
          <p:nvPr>
            <p:ph idx="1"/>
          </p:nvPr>
        </p:nvSpPr>
        <p:spPr>
          <a:xfrm>
            <a:off x="838200" y="1565602"/>
            <a:ext cx="10625254" cy="4986796"/>
          </a:xfrm>
        </p:spPr>
        <p:txBody>
          <a:bodyPr>
            <a:normAutofit/>
          </a:bodyPr>
          <a:lstStyle/>
          <a:p>
            <a:r>
              <a:rPr lang="en-GB" dirty="0"/>
              <a:t>For the few children that develop severe or life-threatening acute respiratory presentations of COVID-19, a robust evidence base is essential to guide the use of effective treatments and to avoid potential harm</a:t>
            </a:r>
          </a:p>
          <a:p>
            <a:endParaRPr lang="en-GB" dirty="0"/>
          </a:p>
          <a:p>
            <a:r>
              <a:rPr lang="en-GB" dirty="0">
                <a:hlinkClick r:id="rId3"/>
              </a:rPr>
              <a:t>RCPCH treatment criteria </a:t>
            </a:r>
            <a:r>
              <a:rPr lang="en-GB" dirty="0"/>
              <a:t>should be used to guide the decision about need for treatment for COVID-19</a:t>
            </a:r>
          </a:p>
          <a:p>
            <a:endParaRPr lang="en-GB" dirty="0"/>
          </a:p>
          <a:p>
            <a:r>
              <a:rPr lang="en-GB" dirty="0"/>
              <a:t>It is anticipated that any child with COVID-19 being considered for treatment (over and above standard of care), should be considered for enrolment in RECOVERY</a:t>
            </a:r>
          </a:p>
        </p:txBody>
      </p:sp>
    </p:spTree>
    <p:extLst>
      <p:ext uri="{BB962C8B-B14F-4D97-AF65-F5344CB8AC3E}">
        <p14:creationId xmlns:p14="http://schemas.microsoft.com/office/powerpoint/2010/main" val="32105295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639B4-EA48-E242-A563-E0E2F4543687}"/>
              </a:ext>
            </a:extLst>
          </p:cNvPr>
          <p:cNvSpPr>
            <a:spLocks noGrp="1"/>
          </p:cNvSpPr>
          <p:nvPr>
            <p:ph type="title"/>
          </p:nvPr>
        </p:nvSpPr>
        <p:spPr>
          <a:xfrm>
            <a:off x="838200" y="14741"/>
            <a:ext cx="8205439" cy="1325563"/>
          </a:xfrm>
        </p:spPr>
        <p:txBody>
          <a:bodyPr>
            <a:normAutofit/>
          </a:bodyPr>
          <a:lstStyle/>
          <a:p>
            <a:r>
              <a:rPr lang="en-US" dirty="0"/>
              <a:t>Further guidance: Frequently asked questions document</a:t>
            </a:r>
          </a:p>
        </p:txBody>
      </p:sp>
      <p:pic>
        <p:nvPicPr>
          <p:cNvPr id="4" name="Picture 3">
            <a:extLst>
              <a:ext uri="{FF2B5EF4-FFF2-40B4-BE49-F238E27FC236}">
                <a16:creationId xmlns:a16="http://schemas.microsoft.com/office/drawing/2014/main" id="{8C0A2A51-B43D-C548-BDB4-09D92383A7B4}"/>
              </a:ext>
            </a:extLst>
          </p:cNvPr>
          <p:cNvPicPr>
            <a:picLocks noChangeAspect="1"/>
          </p:cNvPicPr>
          <p:nvPr/>
        </p:nvPicPr>
        <p:blipFill>
          <a:blip r:embed="rId3"/>
          <a:stretch>
            <a:fillRect/>
          </a:stretch>
        </p:blipFill>
        <p:spPr>
          <a:xfrm>
            <a:off x="4881438" y="2269748"/>
            <a:ext cx="1929006" cy="1827479"/>
          </a:xfrm>
          <a:prstGeom prst="rect">
            <a:avLst/>
          </a:prstGeom>
        </p:spPr>
      </p:pic>
      <p:pic>
        <p:nvPicPr>
          <p:cNvPr id="5" name="Picture 4">
            <a:extLst>
              <a:ext uri="{FF2B5EF4-FFF2-40B4-BE49-F238E27FC236}">
                <a16:creationId xmlns:a16="http://schemas.microsoft.com/office/drawing/2014/main" id="{0855CEB3-02ED-AF47-A139-D472ACB0BCF0}"/>
              </a:ext>
            </a:extLst>
          </p:cNvPr>
          <p:cNvPicPr>
            <a:picLocks noChangeAspect="1"/>
          </p:cNvPicPr>
          <p:nvPr/>
        </p:nvPicPr>
        <p:blipFill>
          <a:blip r:embed="rId4"/>
          <a:stretch>
            <a:fillRect/>
          </a:stretch>
        </p:blipFill>
        <p:spPr>
          <a:xfrm>
            <a:off x="750583" y="2780262"/>
            <a:ext cx="2711450" cy="806450"/>
          </a:xfrm>
          <a:prstGeom prst="rect">
            <a:avLst/>
          </a:prstGeom>
        </p:spPr>
      </p:pic>
      <p:sp>
        <p:nvSpPr>
          <p:cNvPr id="7" name="TextBox 6">
            <a:extLst>
              <a:ext uri="{FF2B5EF4-FFF2-40B4-BE49-F238E27FC236}">
                <a16:creationId xmlns:a16="http://schemas.microsoft.com/office/drawing/2014/main" id="{C560A5AF-C324-AA4C-8E5C-A9C7D3968EEF}"/>
              </a:ext>
            </a:extLst>
          </p:cNvPr>
          <p:cNvSpPr txBox="1"/>
          <p:nvPr/>
        </p:nvSpPr>
        <p:spPr>
          <a:xfrm>
            <a:off x="750583" y="4765454"/>
            <a:ext cx="10350753" cy="646331"/>
          </a:xfrm>
          <a:prstGeom prst="rect">
            <a:avLst/>
          </a:prstGeom>
          <a:noFill/>
        </p:spPr>
        <p:txBody>
          <a:bodyPr wrap="square" rtlCol="0">
            <a:spAutoFit/>
          </a:bodyPr>
          <a:lstStyle/>
          <a:p>
            <a:r>
              <a:rPr lang="en-US" sz="3600" dirty="0">
                <a:solidFill>
                  <a:srgbClr val="9E3159"/>
                </a:solidFill>
              </a:rPr>
              <a:t>https://www.recoverytrial.net/for-site-staff/site-teams</a:t>
            </a:r>
          </a:p>
        </p:txBody>
      </p:sp>
      <p:pic>
        <p:nvPicPr>
          <p:cNvPr id="3" name="Picture 2">
            <a:extLst>
              <a:ext uri="{FF2B5EF4-FFF2-40B4-BE49-F238E27FC236}">
                <a16:creationId xmlns:a16="http://schemas.microsoft.com/office/drawing/2014/main" id="{7E57FBE8-081B-744D-9AAF-02C9107B76B4}"/>
              </a:ext>
            </a:extLst>
          </p:cNvPr>
          <p:cNvPicPr>
            <a:picLocks noChangeAspect="1"/>
          </p:cNvPicPr>
          <p:nvPr/>
        </p:nvPicPr>
        <p:blipFill>
          <a:blip r:embed="rId5"/>
          <a:stretch>
            <a:fillRect/>
          </a:stretch>
        </p:blipFill>
        <p:spPr>
          <a:xfrm>
            <a:off x="8229849" y="2269748"/>
            <a:ext cx="2517501" cy="1982238"/>
          </a:xfrm>
          <a:prstGeom prst="rect">
            <a:avLst/>
          </a:prstGeom>
        </p:spPr>
      </p:pic>
    </p:spTree>
    <p:extLst>
      <p:ext uri="{BB962C8B-B14F-4D97-AF65-F5344CB8AC3E}">
        <p14:creationId xmlns:p14="http://schemas.microsoft.com/office/powerpoint/2010/main" val="3714398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2CCFA-5455-5E4F-8CC5-1D3854C55ED8}"/>
              </a:ext>
            </a:extLst>
          </p:cNvPr>
          <p:cNvSpPr>
            <a:spLocks noGrp="1"/>
          </p:cNvSpPr>
          <p:nvPr>
            <p:ph type="title"/>
          </p:nvPr>
        </p:nvSpPr>
        <p:spPr/>
        <p:txBody>
          <a:bodyPr/>
          <a:lstStyle/>
          <a:p>
            <a:r>
              <a:rPr lang="en-GB" dirty="0"/>
              <a:t>Background</a:t>
            </a:r>
            <a:endParaRPr lang="en-US" dirty="0"/>
          </a:p>
        </p:txBody>
      </p:sp>
      <p:sp>
        <p:nvSpPr>
          <p:cNvPr id="3" name="Content Placeholder 2">
            <a:extLst>
              <a:ext uri="{FF2B5EF4-FFF2-40B4-BE49-F238E27FC236}">
                <a16:creationId xmlns:a16="http://schemas.microsoft.com/office/drawing/2014/main" id="{927D4F75-834A-4E40-9D82-B6ACFDB4B0F6}"/>
              </a:ext>
            </a:extLst>
          </p:cNvPr>
          <p:cNvSpPr>
            <a:spLocks noGrp="1"/>
          </p:cNvSpPr>
          <p:nvPr>
            <p:ph idx="1"/>
          </p:nvPr>
        </p:nvSpPr>
        <p:spPr/>
        <p:txBody>
          <a:bodyPr>
            <a:normAutofit lnSpcReduction="10000"/>
          </a:bodyPr>
          <a:lstStyle/>
          <a:p>
            <a:r>
              <a:rPr lang="en-GB" dirty="0"/>
              <a:t>A small proportion of children who are exposed to SARS-CoV2 develop </a:t>
            </a:r>
            <a:r>
              <a:rPr lang="en-GB" dirty="0">
                <a:hlinkClick r:id="rId3"/>
              </a:rPr>
              <a:t>Paediatric inflammatory multisystem syndrome temporally associated with SARS-CoV-2 (PIMS-TS)</a:t>
            </a:r>
            <a:endParaRPr lang="en-GB" dirty="0"/>
          </a:p>
          <a:p>
            <a:endParaRPr lang="en-GB" dirty="0"/>
          </a:p>
          <a:p>
            <a:r>
              <a:rPr lang="en-GB" dirty="0"/>
              <a:t>Children with PIMS-TS who have not responded to first line treatment are eligible for inclusion in RECOVERY</a:t>
            </a:r>
          </a:p>
          <a:p>
            <a:endParaRPr lang="en-GB" dirty="0"/>
          </a:p>
          <a:p>
            <a:r>
              <a:rPr lang="en-GB" dirty="0"/>
              <a:t>Hospitalised children </a:t>
            </a:r>
            <a:r>
              <a:rPr lang="en-GB" b="1" dirty="0"/>
              <a:t>with or without </a:t>
            </a:r>
            <a:r>
              <a:rPr lang="en-GB" dirty="0"/>
              <a:t>COVID-19 may also be infected or co-infected with influenza. New treatment arms have been added to RECOVERY to confirm or rule out effective treatment for children with influenza</a:t>
            </a:r>
          </a:p>
          <a:p>
            <a:endParaRPr lang="en-GB" dirty="0"/>
          </a:p>
          <a:p>
            <a:endParaRPr lang="en-US" dirty="0"/>
          </a:p>
        </p:txBody>
      </p:sp>
    </p:spTree>
    <p:extLst>
      <p:ext uri="{BB962C8B-B14F-4D97-AF65-F5344CB8AC3E}">
        <p14:creationId xmlns:p14="http://schemas.microsoft.com/office/powerpoint/2010/main" val="3950953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809E7-C301-7147-8FBE-0B84B5A85D31}"/>
              </a:ext>
            </a:extLst>
          </p:cNvPr>
          <p:cNvSpPr>
            <a:spLocks noGrp="1"/>
          </p:cNvSpPr>
          <p:nvPr>
            <p:ph type="title"/>
          </p:nvPr>
        </p:nvSpPr>
        <p:spPr>
          <a:xfrm>
            <a:off x="838200" y="14741"/>
            <a:ext cx="8022465" cy="1325563"/>
          </a:xfrm>
        </p:spPr>
        <p:txBody>
          <a:bodyPr>
            <a:noAutofit/>
          </a:bodyPr>
          <a:lstStyle/>
          <a:p>
            <a:r>
              <a:rPr lang="en-US" sz="3600" dirty="0"/>
              <a:t>Participant Information Sheets and Consent for children and young people</a:t>
            </a:r>
          </a:p>
        </p:txBody>
      </p:sp>
      <p:sp>
        <p:nvSpPr>
          <p:cNvPr id="3" name="Content Placeholder 2">
            <a:extLst>
              <a:ext uri="{FF2B5EF4-FFF2-40B4-BE49-F238E27FC236}">
                <a16:creationId xmlns:a16="http://schemas.microsoft.com/office/drawing/2014/main" id="{319833C7-D2E9-2B40-A0D8-39AD1D430262}"/>
              </a:ext>
            </a:extLst>
          </p:cNvPr>
          <p:cNvSpPr>
            <a:spLocks noGrp="1"/>
          </p:cNvSpPr>
          <p:nvPr>
            <p:ph idx="1"/>
          </p:nvPr>
        </p:nvSpPr>
        <p:spPr>
          <a:xfrm>
            <a:off x="504201" y="1438855"/>
            <a:ext cx="11177899" cy="4971183"/>
          </a:xfrm>
        </p:spPr>
        <p:txBody>
          <a:bodyPr>
            <a:normAutofit/>
          </a:bodyPr>
          <a:lstStyle/>
          <a:p>
            <a:r>
              <a:rPr lang="en-US" sz="2200" b="1" dirty="0"/>
              <a:t>Children &lt;10 years of age</a:t>
            </a:r>
            <a:r>
              <a:rPr lang="en-US" sz="2200" dirty="0"/>
              <a:t>: provide child with the ‘younger’ child information leaflet, this should be read along with their parent(s) or guardian(s). The parent or guardian should read the Patient Information Sheet for parents and sign the consent form.</a:t>
            </a:r>
          </a:p>
          <a:p>
            <a:r>
              <a:rPr lang="en-US" sz="2200" b="1" dirty="0"/>
              <a:t>Children aged 10-15 years of age</a:t>
            </a:r>
            <a:r>
              <a:rPr lang="en-US" sz="2200" dirty="0"/>
              <a:t>: provide information for children 10-15 years. Children  should be given the opportunity to sign the information sheet to indicate their assent, if they are well enough and signature is possible. The parent / guardian should read the Patient Information Sheet for parents / guardians and sign the consent form (or witnessed consent used). </a:t>
            </a:r>
          </a:p>
          <a:p>
            <a:r>
              <a:rPr lang="en-US" sz="2200" b="1" dirty="0"/>
              <a:t>Young people aged &gt;16 years </a:t>
            </a:r>
            <a:r>
              <a:rPr lang="en-US" sz="2200" dirty="0"/>
              <a:t>should be provided with the Participant Information Sheet for parents/ guardians and young people &gt;16 year. They should sign the consent form (or witnessed consent used) themselves.</a:t>
            </a:r>
          </a:p>
          <a:p>
            <a:r>
              <a:rPr lang="en-US" sz="2200" dirty="0"/>
              <a:t>Witnessed consent may be obtained over the telephone or web video link if hospital visiting rules or parental infection mean a parent/guardian cannot be physically present.</a:t>
            </a:r>
          </a:p>
          <a:p>
            <a:endParaRPr lang="en-US" dirty="0"/>
          </a:p>
        </p:txBody>
      </p:sp>
      <p:sp>
        <p:nvSpPr>
          <p:cNvPr id="4" name="Rounded Rectangle 3">
            <a:extLst>
              <a:ext uri="{FF2B5EF4-FFF2-40B4-BE49-F238E27FC236}">
                <a16:creationId xmlns:a16="http://schemas.microsoft.com/office/drawing/2014/main" id="{B895E150-2CC7-5C4B-AEB4-87FC23B50639}"/>
              </a:ext>
            </a:extLst>
          </p:cNvPr>
          <p:cNvSpPr/>
          <p:nvPr/>
        </p:nvSpPr>
        <p:spPr>
          <a:xfrm>
            <a:off x="653558" y="5867288"/>
            <a:ext cx="10879183" cy="685389"/>
          </a:xfrm>
          <a:prstGeom prst="roundRect">
            <a:avLst/>
          </a:prstGeom>
          <a:solidFill>
            <a:schemeClr val="bg1"/>
          </a:solidFill>
          <a:ln w="53975" cap="flat" cmpd="sng" algn="ctr">
            <a:solidFill>
              <a:srgbClr val="9E3159"/>
            </a:solidFill>
            <a:prstDash val="solid"/>
            <a:miter lim="800000"/>
          </a:ln>
          <a:effectLst/>
        </p:spPr>
        <p:txBody>
          <a:bodyPr rtlCol="0" anchor="ctr"/>
          <a:lstStyle/>
          <a:p>
            <a:pPr algn="ctr"/>
            <a:r>
              <a:rPr lang="en-US" dirty="0">
                <a:solidFill>
                  <a:schemeClr val="bg1"/>
                </a:solidFill>
              </a:rPr>
              <a:t>No options in randomization 2, do not proceed to 2</a:t>
            </a:r>
            <a:r>
              <a:rPr lang="en-US" baseline="30000" dirty="0">
                <a:solidFill>
                  <a:schemeClr val="bg1"/>
                </a:solidFill>
              </a:rPr>
              <a:t>nd</a:t>
            </a:r>
            <a:r>
              <a:rPr lang="en-US" dirty="0">
                <a:solidFill>
                  <a:schemeClr val="bg1"/>
                </a:solidFill>
              </a:rPr>
              <a:t> stage interventions</a:t>
            </a:r>
          </a:p>
        </p:txBody>
      </p:sp>
      <p:sp>
        <p:nvSpPr>
          <p:cNvPr id="5" name="TextBox 4">
            <a:extLst>
              <a:ext uri="{FF2B5EF4-FFF2-40B4-BE49-F238E27FC236}">
                <a16:creationId xmlns:a16="http://schemas.microsoft.com/office/drawing/2014/main" id="{AFCADAF8-8B33-784B-BF83-A57750D7EC39}"/>
              </a:ext>
            </a:extLst>
          </p:cNvPr>
          <p:cNvSpPr txBox="1"/>
          <p:nvPr/>
        </p:nvSpPr>
        <p:spPr>
          <a:xfrm>
            <a:off x="918655" y="6009927"/>
            <a:ext cx="10348987" cy="400110"/>
          </a:xfrm>
          <a:prstGeom prst="rect">
            <a:avLst/>
          </a:prstGeom>
          <a:noFill/>
        </p:spPr>
        <p:txBody>
          <a:bodyPr wrap="none" rtlCol="0">
            <a:spAutoFit/>
          </a:bodyPr>
          <a:lstStyle/>
          <a:p>
            <a:r>
              <a:rPr lang="en-US" sz="2000" dirty="0"/>
              <a:t>Any healthcare professional with appropriate training and knowledge of the trial can take consent</a:t>
            </a:r>
          </a:p>
        </p:txBody>
      </p:sp>
    </p:spTree>
    <p:extLst>
      <p:ext uri="{BB962C8B-B14F-4D97-AF65-F5344CB8AC3E}">
        <p14:creationId xmlns:p14="http://schemas.microsoft.com/office/powerpoint/2010/main" val="3470445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Eligibility for children</a:t>
            </a:r>
          </a:p>
        </p:txBody>
      </p:sp>
      <p:sp>
        <p:nvSpPr>
          <p:cNvPr id="3" name="Content Placeholder 2"/>
          <p:cNvSpPr>
            <a:spLocks noGrp="1"/>
          </p:cNvSpPr>
          <p:nvPr>
            <p:ph idx="1"/>
          </p:nvPr>
        </p:nvSpPr>
        <p:spPr/>
        <p:txBody>
          <a:bodyPr>
            <a:normAutofit/>
          </a:bodyPr>
          <a:lstStyle/>
          <a:p>
            <a:pPr marL="914400" lvl="1" indent="-457200">
              <a:buFont typeface="+mj-lt"/>
              <a:buAutoNum type="arabicPeriod"/>
            </a:pPr>
            <a:r>
              <a:rPr lang="en-GB" b="1" dirty="0"/>
              <a:t>Hospitalised</a:t>
            </a:r>
          </a:p>
          <a:p>
            <a:pPr marL="914400" lvl="1" indent="-457200">
              <a:buFont typeface="+mj-lt"/>
              <a:buAutoNum type="arabicPeriod"/>
            </a:pPr>
            <a:endParaRPr lang="en-GB" b="1" dirty="0"/>
          </a:p>
          <a:p>
            <a:pPr marL="914400" lvl="1" indent="-457200">
              <a:buFont typeface="+mj-lt"/>
              <a:buAutoNum type="arabicPeriod"/>
            </a:pPr>
            <a:r>
              <a:rPr lang="en-GB" b="1" dirty="0"/>
              <a:t>Viral pneumonia syndrome</a:t>
            </a:r>
          </a:p>
          <a:p>
            <a:pPr marL="914400" lvl="2" indent="0">
              <a:buNone/>
            </a:pPr>
            <a:r>
              <a:rPr lang="en-GB" dirty="0"/>
              <a:t>OR</a:t>
            </a:r>
          </a:p>
          <a:p>
            <a:pPr marL="914400" lvl="2" indent="0">
              <a:buNone/>
            </a:pPr>
            <a:r>
              <a:rPr lang="en-GB" sz="2400" b="1" dirty="0"/>
              <a:t>PIMS-TS</a:t>
            </a:r>
          </a:p>
          <a:p>
            <a:pPr marL="914400" lvl="2" indent="0">
              <a:buNone/>
            </a:pPr>
            <a:endParaRPr lang="en-GB" sz="2400" b="1" dirty="0"/>
          </a:p>
          <a:p>
            <a:pPr marL="914400" lvl="1" indent="-457200">
              <a:buFont typeface="+mj-lt"/>
              <a:buAutoNum type="arabicPeriod"/>
            </a:pPr>
            <a:r>
              <a:rPr lang="en-GB" b="1" dirty="0"/>
              <a:t>Laboratory confirmed SARS-CoV-2 (all countries) </a:t>
            </a:r>
            <a:r>
              <a:rPr lang="en-GB" b="1" u="sng" dirty="0"/>
              <a:t>and/or </a:t>
            </a:r>
            <a:r>
              <a:rPr lang="en-GB" b="1" dirty="0"/>
              <a:t>influenza A or B (UK only)</a:t>
            </a:r>
          </a:p>
          <a:p>
            <a:pPr marL="914400" lvl="1" indent="-457200">
              <a:buFont typeface="+mj-lt"/>
              <a:buAutoNum type="arabicPeriod"/>
            </a:pPr>
            <a:endParaRPr lang="en-GB" b="1" dirty="0"/>
          </a:p>
          <a:p>
            <a:pPr marL="914400" lvl="1" indent="-457200">
              <a:buFont typeface="+mj-lt"/>
              <a:buAutoNum type="arabicPeriod"/>
            </a:pPr>
            <a:r>
              <a:rPr lang="en-GB" b="1" dirty="0"/>
              <a:t>No medical history that might, in the opinion of the attending clinician, put the patient at significant risk if they were to participate in the trial</a:t>
            </a:r>
          </a:p>
        </p:txBody>
      </p:sp>
    </p:spTree>
    <p:extLst>
      <p:ext uri="{BB962C8B-B14F-4D97-AF65-F5344CB8AC3E}">
        <p14:creationId xmlns:p14="http://schemas.microsoft.com/office/powerpoint/2010/main" val="1269361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Eligibility for children</a:t>
            </a:r>
          </a:p>
        </p:txBody>
      </p:sp>
      <p:sp>
        <p:nvSpPr>
          <p:cNvPr id="3" name="Content Placeholder 2"/>
          <p:cNvSpPr>
            <a:spLocks noGrp="1"/>
          </p:cNvSpPr>
          <p:nvPr>
            <p:ph idx="1"/>
          </p:nvPr>
        </p:nvSpPr>
        <p:spPr/>
        <p:txBody>
          <a:bodyPr>
            <a:normAutofit fontScale="85000" lnSpcReduction="20000"/>
          </a:bodyPr>
          <a:lstStyle/>
          <a:p>
            <a:pPr marL="914400" lvl="1" indent="-457200">
              <a:buFont typeface="+mj-lt"/>
              <a:buAutoNum type="arabicPeriod"/>
            </a:pPr>
            <a:r>
              <a:rPr lang="en-GB" b="1" dirty="0">
                <a:solidFill>
                  <a:schemeClr val="bg1">
                    <a:lumMod val="50000"/>
                  </a:schemeClr>
                </a:solidFill>
              </a:rPr>
              <a:t>Hospitalised</a:t>
            </a:r>
          </a:p>
          <a:p>
            <a:pPr marL="914400" lvl="1" indent="-457200">
              <a:buFont typeface="+mj-lt"/>
              <a:buAutoNum type="arabicPeriod"/>
            </a:pPr>
            <a:endParaRPr lang="en-GB" b="1" dirty="0">
              <a:solidFill>
                <a:schemeClr val="bg1">
                  <a:lumMod val="50000"/>
                </a:schemeClr>
              </a:solidFill>
            </a:endParaRPr>
          </a:p>
          <a:p>
            <a:pPr marL="914400" lvl="1" indent="-457200">
              <a:buFont typeface="+mj-lt"/>
              <a:buAutoNum type="arabicPeriod"/>
            </a:pPr>
            <a:r>
              <a:rPr lang="en-GB" b="1" dirty="0"/>
              <a:t>Viral pneumonia syndrome</a:t>
            </a:r>
          </a:p>
          <a:p>
            <a:pPr marL="457200" lvl="1" indent="0">
              <a:buNone/>
            </a:pPr>
            <a:endParaRPr lang="en-GB" b="1" i="1" dirty="0"/>
          </a:p>
          <a:p>
            <a:pPr marL="457200" lvl="1" indent="0">
              <a:buNone/>
            </a:pPr>
            <a:r>
              <a:rPr lang="en-GB" b="1" i="1" dirty="0"/>
              <a:t>“In general, viral pneumonia should be suspected when a patient presents with:</a:t>
            </a:r>
          </a:p>
          <a:p>
            <a:pPr marL="457200" lvl="1" indent="0">
              <a:buNone/>
            </a:pPr>
            <a:r>
              <a:rPr lang="en-GB" dirty="0"/>
              <a:t>a) typical symptoms (e.g. influenza-like illness with fever and muscle pain, or respiratory illness with cough and shortness of breath); and</a:t>
            </a:r>
          </a:p>
          <a:p>
            <a:pPr marL="457200" lvl="1" indent="0">
              <a:buNone/>
            </a:pPr>
            <a:r>
              <a:rPr lang="en-GB" dirty="0"/>
              <a:t>b) compatible chest X-ray findings (consolidation or ground-glass shadowing); and</a:t>
            </a:r>
          </a:p>
          <a:p>
            <a:pPr marL="457200" lvl="1" indent="0">
              <a:buNone/>
            </a:pPr>
            <a:r>
              <a:rPr lang="en-GB" dirty="0"/>
              <a:t>c) alternative causes have been considered unlikely or excluded (e.g. heart failure, bacterial pneumonia).</a:t>
            </a:r>
          </a:p>
          <a:p>
            <a:pPr marL="457200" lvl="1" indent="0">
              <a:buNone/>
            </a:pPr>
            <a:endParaRPr lang="en-GB" dirty="0"/>
          </a:p>
          <a:p>
            <a:pPr marL="457200" lvl="1" indent="0">
              <a:buNone/>
            </a:pPr>
            <a:r>
              <a:rPr lang="en-GB" dirty="0"/>
              <a:t>However, the diagnosis remains a clinical one based on the opinion of the managing doctor”</a:t>
            </a:r>
          </a:p>
          <a:p>
            <a:pPr marL="457200" lvl="1" indent="0">
              <a:buNone/>
            </a:pPr>
            <a:endParaRPr lang="en-GB" dirty="0"/>
          </a:p>
          <a:p>
            <a:pPr marL="457200" lvl="1" indent="0">
              <a:buNone/>
            </a:pPr>
            <a:endParaRPr lang="en-GB" dirty="0"/>
          </a:p>
          <a:p>
            <a:pPr marL="457200" lvl="1" indent="0">
              <a:buNone/>
            </a:pPr>
            <a:r>
              <a:rPr lang="en-GB" dirty="0"/>
              <a:t>A CXR is not required to make the diagnosis of viral pneumonia and is not required to assess eligibility to the RECOVERY trial </a:t>
            </a:r>
          </a:p>
          <a:p>
            <a:pPr marL="914400" lvl="1" indent="-457200">
              <a:buFont typeface="+mj-lt"/>
              <a:buAutoNum type="arabicPeriod"/>
            </a:pPr>
            <a:endParaRPr lang="en-GB" b="1" dirty="0"/>
          </a:p>
          <a:p>
            <a:pPr marL="914400" lvl="2" indent="0">
              <a:buNone/>
            </a:pPr>
            <a:endParaRPr lang="en-GB" sz="2400" b="1" dirty="0"/>
          </a:p>
        </p:txBody>
      </p:sp>
      <p:sp>
        <p:nvSpPr>
          <p:cNvPr id="4" name="Rounded Rectangle 3">
            <a:extLst>
              <a:ext uri="{FF2B5EF4-FFF2-40B4-BE49-F238E27FC236}">
                <a16:creationId xmlns:a16="http://schemas.microsoft.com/office/drawing/2014/main" id="{73A777BE-87A8-4F4D-9B47-B49AB7798D72}"/>
              </a:ext>
            </a:extLst>
          </p:cNvPr>
          <p:cNvSpPr/>
          <p:nvPr/>
        </p:nvSpPr>
        <p:spPr>
          <a:xfrm>
            <a:off x="802917" y="5261115"/>
            <a:ext cx="10879183" cy="685389"/>
          </a:xfrm>
          <a:prstGeom prst="roundRect">
            <a:avLst/>
          </a:prstGeom>
          <a:noFill/>
          <a:ln w="53975" cap="flat" cmpd="sng" algn="ctr">
            <a:solidFill>
              <a:srgbClr val="9E3159"/>
            </a:solidFill>
            <a:prstDash val="solid"/>
            <a:miter lim="800000"/>
          </a:ln>
          <a:effectLst/>
        </p:spPr>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3059135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Eligibility for children</a:t>
            </a:r>
          </a:p>
        </p:txBody>
      </p:sp>
      <p:sp>
        <p:nvSpPr>
          <p:cNvPr id="3" name="Content Placeholder 2"/>
          <p:cNvSpPr>
            <a:spLocks noGrp="1"/>
          </p:cNvSpPr>
          <p:nvPr>
            <p:ph idx="1"/>
          </p:nvPr>
        </p:nvSpPr>
        <p:spPr/>
        <p:txBody>
          <a:bodyPr>
            <a:normAutofit/>
          </a:bodyPr>
          <a:lstStyle/>
          <a:p>
            <a:pPr marL="914400" lvl="1" indent="-457200">
              <a:buFont typeface="+mj-lt"/>
              <a:buAutoNum type="arabicPeriod"/>
            </a:pPr>
            <a:r>
              <a:rPr lang="en-GB" b="1" dirty="0">
                <a:solidFill>
                  <a:schemeClr val="bg1">
                    <a:lumMod val="50000"/>
                  </a:schemeClr>
                </a:solidFill>
              </a:rPr>
              <a:t>Hospitalised</a:t>
            </a:r>
          </a:p>
          <a:p>
            <a:pPr marL="914400" lvl="1" indent="-457200">
              <a:buFont typeface="+mj-lt"/>
              <a:buAutoNum type="arabicPeriod"/>
            </a:pPr>
            <a:r>
              <a:rPr lang="en-GB" b="1" dirty="0">
                <a:solidFill>
                  <a:schemeClr val="bg1">
                    <a:lumMod val="50000"/>
                  </a:schemeClr>
                </a:solidFill>
              </a:rPr>
              <a:t>Viral pneumonia syndrome</a:t>
            </a:r>
          </a:p>
          <a:p>
            <a:pPr marL="914400" lvl="2" indent="0">
              <a:buNone/>
            </a:pPr>
            <a:r>
              <a:rPr lang="en-GB" dirty="0"/>
              <a:t>OR</a:t>
            </a:r>
          </a:p>
          <a:p>
            <a:pPr marL="914400" lvl="2" indent="0">
              <a:buNone/>
            </a:pPr>
            <a:r>
              <a:rPr lang="en-GB" sz="2400" b="1" dirty="0"/>
              <a:t>PIMS-TS</a:t>
            </a:r>
          </a:p>
          <a:p>
            <a:pPr marL="457200" lvl="1" indent="0">
              <a:buNone/>
            </a:pPr>
            <a:endParaRPr lang="en-GB" dirty="0">
              <a:solidFill>
                <a:schemeClr val="bg1">
                  <a:lumMod val="50000"/>
                </a:schemeClr>
              </a:solidFill>
            </a:endParaRPr>
          </a:p>
          <a:p>
            <a:pPr marL="457200" lvl="1" indent="0">
              <a:buNone/>
            </a:pPr>
            <a:r>
              <a:rPr lang="en-GB" dirty="0"/>
              <a:t>Children with severe PIMS-TS who have not responded to therapy with intravenous immunoglobin (IVIg) and/or corticosteroids (or if IVIg or corticosteroids are not considered indicated) should be considered for enrolment in RECOVERY </a:t>
            </a:r>
            <a:endParaRPr lang="en-GB" dirty="0">
              <a:solidFill>
                <a:schemeClr val="bg1">
                  <a:lumMod val="50000"/>
                </a:schemeClr>
              </a:solidFill>
            </a:endParaRPr>
          </a:p>
          <a:p>
            <a:pPr marL="457200" lvl="1" indent="0">
              <a:buNone/>
            </a:pPr>
            <a:endParaRPr lang="en-GB" b="1" dirty="0"/>
          </a:p>
          <a:p>
            <a:pPr marL="914400" lvl="2" indent="0">
              <a:buNone/>
            </a:pPr>
            <a:endParaRPr lang="en-GB" sz="2400" b="1" dirty="0"/>
          </a:p>
        </p:txBody>
      </p:sp>
      <p:sp>
        <p:nvSpPr>
          <p:cNvPr id="4" name="Rounded Rectangle 3">
            <a:extLst>
              <a:ext uri="{FF2B5EF4-FFF2-40B4-BE49-F238E27FC236}">
                <a16:creationId xmlns:a16="http://schemas.microsoft.com/office/drawing/2014/main" id="{73A777BE-87A8-4F4D-9B47-B49AB7798D72}"/>
              </a:ext>
            </a:extLst>
          </p:cNvPr>
          <p:cNvSpPr/>
          <p:nvPr/>
        </p:nvSpPr>
        <p:spPr>
          <a:xfrm>
            <a:off x="802917" y="3428304"/>
            <a:ext cx="10879183" cy="1400370"/>
          </a:xfrm>
          <a:prstGeom prst="roundRect">
            <a:avLst/>
          </a:prstGeom>
          <a:noFill/>
          <a:ln w="53975" cap="flat" cmpd="sng" algn="ctr">
            <a:solidFill>
              <a:srgbClr val="9E3159"/>
            </a:solidFill>
            <a:prstDash val="solid"/>
            <a:miter lim="800000"/>
          </a:ln>
          <a:effectLst/>
        </p:spPr>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1792006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Eligibility for children</a:t>
            </a:r>
          </a:p>
        </p:txBody>
      </p:sp>
      <p:sp>
        <p:nvSpPr>
          <p:cNvPr id="3" name="Content Placeholder 2"/>
          <p:cNvSpPr>
            <a:spLocks noGrp="1"/>
          </p:cNvSpPr>
          <p:nvPr>
            <p:ph idx="1"/>
          </p:nvPr>
        </p:nvSpPr>
        <p:spPr>
          <a:xfrm>
            <a:off x="504201" y="1596885"/>
            <a:ext cx="11177899" cy="4948294"/>
          </a:xfrm>
        </p:spPr>
        <p:txBody>
          <a:bodyPr>
            <a:normAutofit fontScale="92500" lnSpcReduction="20000"/>
          </a:bodyPr>
          <a:lstStyle/>
          <a:p>
            <a:pPr marL="914400" lvl="1" indent="-457200">
              <a:buFont typeface="+mj-lt"/>
              <a:buAutoNum type="arabicPeriod"/>
            </a:pPr>
            <a:r>
              <a:rPr lang="en-GB" b="1" dirty="0">
                <a:solidFill>
                  <a:schemeClr val="bg1">
                    <a:lumMod val="50000"/>
                  </a:schemeClr>
                </a:solidFill>
              </a:rPr>
              <a:t>Hospitalised</a:t>
            </a:r>
          </a:p>
          <a:p>
            <a:pPr marL="914400" lvl="1" indent="-457200">
              <a:buFont typeface="+mj-lt"/>
              <a:buAutoNum type="arabicPeriod"/>
            </a:pPr>
            <a:r>
              <a:rPr lang="en-GB" b="1" dirty="0">
                <a:solidFill>
                  <a:schemeClr val="bg1">
                    <a:lumMod val="50000"/>
                  </a:schemeClr>
                </a:solidFill>
              </a:rPr>
              <a:t>Viral pneumonia syndrome</a:t>
            </a:r>
          </a:p>
          <a:p>
            <a:pPr marL="914400" lvl="2" indent="0">
              <a:buNone/>
            </a:pPr>
            <a:r>
              <a:rPr lang="en-GB" dirty="0">
                <a:solidFill>
                  <a:schemeClr val="bg1">
                    <a:lumMod val="50000"/>
                  </a:schemeClr>
                </a:solidFill>
              </a:rPr>
              <a:t>OR</a:t>
            </a:r>
          </a:p>
          <a:p>
            <a:pPr marL="914400" lvl="2" indent="0">
              <a:buNone/>
            </a:pPr>
            <a:r>
              <a:rPr lang="en-GB" sz="2400" b="1" dirty="0">
                <a:solidFill>
                  <a:schemeClr val="bg1">
                    <a:lumMod val="50000"/>
                  </a:schemeClr>
                </a:solidFill>
              </a:rPr>
              <a:t>PIMS-TS</a:t>
            </a:r>
          </a:p>
          <a:p>
            <a:pPr marL="914400" lvl="1" indent="-457200">
              <a:buFont typeface="+mj-lt"/>
              <a:buAutoNum type="arabicPeriod"/>
            </a:pPr>
            <a:r>
              <a:rPr lang="en-GB" b="1" dirty="0">
                <a:solidFill>
                  <a:prstClr val="black"/>
                </a:solidFill>
              </a:rPr>
              <a:t>Laboratory confirmed SARS-CoV-2 (all countries) </a:t>
            </a:r>
            <a:r>
              <a:rPr lang="en-GB" b="1" u="sng" dirty="0">
                <a:solidFill>
                  <a:prstClr val="black"/>
                </a:solidFill>
              </a:rPr>
              <a:t>and/or </a:t>
            </a:r>
            <a:r>
              <a:rPr lang="en-GB" b="1" dirty="0">
                <a:solidFill>
                  <a:prstClr val="black"/>
                </a:solidFill>
              </a:rPr>
              <a:t>influenza A or B (UK only)</a:t>
            </a:r>
          </a:p>
          <a:p>
            <a:pPr marL="457200" lvl="1" indent="0">
              <a:buNone/>
            </a:pPr>
            <a:endParaRPr lang="en-GB" dirty="0"/>
          </a:p>
          <a:p>
            <a:pPr marL="457200" lvl="1" indent="0">
              <a:buNone/>
            </a:pPr>
            <a:r>
              <a:rPr lang="en-GB" dirty="0"/>
              <a:t>A diagnosis of infection with SARS-CoV-2 </a:t>
            </a:r>
            <a:r>
              <a:rPr lang="en-GB" b="1" dirty="0"/>
              <a:t>and / or</a:t>
            </a:r>
            <a:r>
              <a:rPr lang="en-GB" dirty="0"/>
              <a:t> influenza should be made by PCR or rapid antigen testing.</a:t>
            </a:r>
          </a:p>
          <a:p>
            <a:pPr marL="457200" lvl="1" indent="0">
              <a:buNone/>
            </a:pPr>
            <a:r>
              <a:rPr lang="en-GB" dirty="0"/>
              <a:t>This test maybe performed within the laboratory or using a near-patient laboratory test</a:t>
            </a:r>
          </a:p>
          <a:p>
            <a:pPr marL="457200" lvl="1" indent="0">
              <a:buNone/>
            </a:pPr>
            <a:endParaRPr lang="en-GB" dirty="0"/>
          </a:p>
          <a:p>
            <a:pPr marL="457200" lvl="1" indent="0">
              <a:buNone/>
            </a:pPr>
            <a:r>
              <a:rPr lang="en-GB" dirty="0"/>
              <a:t>Patients with PIMS-TS </a:t>
            </a:r>
            <a:r>
              <a:rPr lang="en-GB" b="1" dirty="0"/>
              <a:t>may or may not have </a:t>
            </a:r>
            <a:r>
              <a:rPr lang="en-GB" dirty="0"/>
              <a:t>laboratory confirmed evidence of SARS-CoV-2 by PCR, rapid antigen testing or serology and may be included in RECOVERY without need for confirmation of a positive test</a:t>
            </a:r>
          </a:p>
          <a:p>
            <a:pPr marL="457200" lvl="1" indent="0">
              <a:buNone/>
            </a:pPr>
            <a:endParaRPr lang="en-GB" dirty="0"/>
          </a:p>
          <a:p>
            <a:pPr marL="457200" lvl="1" indent="0">
              <a:buNone/>
            </a:pPr>
            <a:endParaRPr lang="en-GB" b="1" dirty="0"/>
          </a:p>
          <a:p>
            <a:pPr marL="457200" lvl="1" indent="0">
              <a:buNone/>
            </a:pPr>
            <a:r>
              <a:rPr lang="en-GB" b="1" dirty="0"/>
              <a:t>4. No medical history that might, in the opinion of the attending clinician, put the patient at significant risk if they were to participate in the trial</a:t>
            </a:r>
          </a:p>
          <a:p>
            <a:pPr marL="457200" lvl="1" indent="0">
              <a:buNone/>
            </a:pPr>
            <a:endParaRPr lang="en-GB" dirty="0"/>
          </a:p>
          <a:p>
            <a:pPr marL="457200" lvl="1" indent="0">
              <a:buNone/>
            </a:pPr>
            <a:endParaRPr lang="en-GB" dirty="0"/>
          </a:p>
          <a:p>
            <a:pPr marL="457200" lvl="1" indent="0">
              <a:buNone/>
            </a:pPr>
            <a:endParaRPr lang="en-GB" dirty="0"/>
          </a:p>
          <a:p>
            <a:pPr marL="457200" lvl="1" indent="0">
              <a:buNone/>
            </a:pPr>
            <a:endParaRPr lang="en-GB" dirty="0"/>
          </a:p>
          <a:p>
            <a:pPr marL="457200" lvl="1" indent="0">
              <a:buNone/>
            </a:pPr>
            <a:endParaRPr lang="en-GB" dirty="0">
              <a:solidFill>
                <a:schemeClr val="bg1">
                  <a:lumMod val="50000"/>
                </a:schemeClr>
              </a:solidFill>
            </a:endParaRPr>
          </a:p>
          <a:p>
            <a:pPr marL="457200" lvl="1" indent="0">
              <a:buNone/>
            </a:pPr>
            <a:endParaRPr lang="en-GB" b="1" dirty="0"/>
          </a:p>
          <a:p>
            <a:pPr marL="914400" lvl="2" indent="0">
              <a:buNone/>
            </a:pPr>
            <a:endParaRPr lang="en-GB" sz="2400" b="1" dirty="0"/>
          </a:p>
        </p:txBody>
      </p:sp>
      <p:sp>
        <p:nvSpPr>
          <p:cNvPr id="4" name="Rounded Rectangle 3">
            <a:extLst>
              <a:ext uri="{FF2B5EF4-FFF2-40B4-BE49-F238E27FC236}">
                <a16:creationId xmlns:a16="http://schemas.microsoft.com/office/drawing/2014/main" id="{73A777BE-87A8-4F4D-9B47-B49AB7798D72}"/>
              </a:ext>
            </a:extLst>
          </p:cNvPr>
          <p:cNvSpPr/>
          <p:nvPr/>
        </p:nvSpPr>
        <p:spPr>
          <a:xfrm>
            <a:off x="802916" y="3206427"/>
            <a:ext cx="10879183" cy="1044731"/>
          </a:xfrm>
          <a:prstGeom prst="roundRect">
            <a:avLst/>
          </a:prstGeom>
          <a:noFill/>
          <a:ln w="53975" cap="flat" cmpd="sng" algn="ctr">
            <a:solidFill>
              <a:srgbClr val="9E3159"/>
            </a:solidFill>
            <a:prstDash val="solid"/>
            <a:miter lim="800000"/>
          </a:ln>
          <a:effectLst/>
        </p:spPr>
        <p:txBody>
          <a:bodyPr rtlCol="0" anchor="ctr"/>
          <a:lstStyle/>
          <a:p>
            <a:pPr algn="ctr"/>
            <a:endParaRPr lang="en-US" dirty="0">
              <a:solidFill>
                <a:schemeClr val="bg1"/>
              </a:solidFill>
            </a:endParaRPr>
          </a:p>
        </p:txBody>
      </p:sp>
      <p:sp>
        <p:nvSpPr>
          <p:cNvPr id="5" name="Rounded Rectangle 4">
            <a:extLst>
              <a:ext uri="{FF2B5EF4-FFF2-40B4-BE49-F238E27FC236}">
                <a16:creationId xmlns:a16="http://schemas.microsoft.com/office/drawing/2014/main" id="{26B3266F-CB95-FD48-95ED-C0185169B4FE}"/>
              </a:ext>
            </a:extLst>
          </p:cNvPr>
          <p:cNvSpPr/>
          <p:nvPr/>
        </p:nvSpPr>
        <p:spPr>
          <a:xfrm>
            <a:off x="802915" y="4379495"/>
            <a:ext cx="10879183" cy="1044731"/>
          </a:xfrm>
          <a:prstGeom prst="roundRect">
            <a:avLst/>
          </a:prstGeom>
          <a:noFill/>
          <a:ln w="53975" cap="flat" cmpd="sng" algn="ctr">
            <a:solidFill>
              <a:srgbClr val="9E3159"/>
            </a:solidFill>
            <a:prstDash val="solid"/>
            <a:miter lim="800000"/>
          </a:ln>
          <a:effectLst/>
        </p:spPr>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586343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Left-Right Arrow 76">
            <a:extLst>
              <a:ext uri="{FF2B5EF4-FFF2-40B4-BE49-F238E27FC236}">
                <a16:creationId xmlns:a16="http://schemas.microsoft.com/office/drawing/2014/main" id="{F43932C0-7A8F-734B-8CF5-CFDAF2026B74}"/>
              </a:ext>
            </a:extLst>
          </p:cNvPr>
          <p:cNvSpPr/>
          <p:nvPr/>
        </p:nvSpPr>
        <p:spPr>
          <a:xfrm rot="5400000" flipV="1">
            <a:off x="5554857" y="4059738"/>
            <a:ext cx="1275812"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Left-Right Arrow 49"/>
          <p:cNvSpPr/>
          <p:nvPr/>
        </p:nvSpPr>
        <p:spPr>
          <a:xfrm rot="9579837" flipV="1">
            <a:off x="4064591" y="3868253"/>
            <a:ext cx="4196609"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838200" y="14741"/>
            <a:ext cx="8096250" cy="1325563"/>
          </a:xfrm>
        </p:spPr>
        <p:txBody>
          <a:bodyPr/>
          <a:lstStyle/>
          <a:p>
            <a:r>
              <a:rPr lang="en-GB" dirty="0"/>
              <a:t>Current design (children)</a:t>
            </a:r>
          </a:p>
        </p:txBody>
      </p:sp>
      <p:sp>
        <p:nvSpPr>
          <p:cNvPr id="4" name="Rounded Rectangle 3"/>
          <p:cNvSpPr/>
          <p:nvPr/>
        </p:nvSpPr>
        <p:spPr>
          <a:xfrm>
            <a:off x="105714" y="1438732"/>
            <a:ext cx="616065" cy="527407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r>
              <a:rPr lang="en-GB" sz="2000" b="1" dirty="0"/>
              <a:t>ELIGIBLE PATIENTS</a:t>
            </a:r>
          </a:p>
        </p:txBody>
      </p:sp>
      <p:sp>
        <p:nvSpPr>
          <p:cNvPr id="5" name="Right Arrow 4"/>
          <p:cNvSpPr/>
          <p:nvPr/>
        </p:nvSpPr>
        <p:spPr>
          <a:xfrm>
            <a:off x="869770" y="3539103"/>
            <a:ext cx="3492000" cy="1051200"/>
          </a:xfrm>
          <a:prstGeom prst="rightArrow">
            <a:avLst/>
          </a:prstGeom>
          <a:gradFill flip="none" rotWithShape="1">
            <a:gsLst>
              <a:gs pos="0">
                <a:schemeClr val="bg1">
                  <a:lumMod val="50000"/>
                  <a:tint val="66000"/>
                  <a:satMod val="160000"/>
                </a:schemeClr>
              </a:gs>
              <a:gs pos="50000">
                <a:schemeClr val="bg1">
                  <a:lumMod val="50000"/>
                  <a:tint val="44500"/>
                  <a:satMod val="160000"/>
                </a:schemeClr>
              </a:gs>
              <a:gs pos="100000">
                <a:schemeClr val="bg1">
                  <a:lumMod val="50000"/>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Baseline data collected </a:t>
            </a:r>
          </a:p>
          <a:p>
            <a:pPr algn="ctr"/>
            <a:r>
              <a:rPr lang="en-GB" sz="1600" b="1" dirty="0">
                <a:solidFill>
                  <a:schemeClr val="tx1"/>
                </a:solidFill>
              </a:rPr>
              <a:t>Participants enter ≥1 comparisons</a:t>
            </a:r>
          </a:p>
        </p:txBody>
      </p:sp>
      <p:sp>
        <p:nvSpPr>
          <p:cNvPr id="11" name="Rounded Rectangle 10"/>
          <p:cNvSpPr/>
          <p:nvPr/>
        </p:nvSpPr>
        <p:spPr>
          <a:xfrm>
            <a:off x="11526785" y="1438733"/>
            <a:ext cx="575093" cy="5274074"/>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2000" b="1" dirty="0"/>
              <a:t>OUTCOMES</a:t>
            </a:r>
            <a:endParaRPr lang="en-GB" sz="2400" b="1" dirty="0"/>
          </a:p>
        </p:txBody>
      </p:sp>
      <p:sp>
        <p:nvSpPr>
          <p:cNvPr id="77" name="Left-Right Arrow 76"/>
          <p:cNvSpPr/>
          <p:nvPr/>
        </p:nvSpPr>
        <p:spPr>
          <a:xfrm rot="1152713" flipV="1">
            <a:off x="4023595" y="3880092"/>
            <a:ext cx="4305881" cy="35763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5765595" y="3614845"/>
            <a:ext cx="861040" cy="86104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600" b="1" dirty="0"/>
              <a:t>R</a:t>
            </a:r>
            <a:endParaRPr lang="en-GB" b="1" dirty="0"/>
          </a:p>
        </p:txBody>
      </p:sp>
      <p:sp>
        <p:nvSpPr>
          <p:cNvPr id="79" name="Right Arrow 78"/>
          <p:cNvSpPr/>
          <p:nvPr/>
        </p:nvSpPr>
        <p:spPr>
          <a:xfrm>
            <a:off x="7903806" y="3577281"/>
            <a:ext cx="3489681" cy="1049112"/>
          </a:xfrm>
          <a:prstGeom prst="rightArrow">
            <a:avLst/>
          </a:prstGeom>
          <a:gradFill flip="none" rotWithShape="1">
            <a:gsLst>
              <a:gs pos="0">
                <a:schemeClr val="bg1">
                  <a:lumMod val="50000"/>
                  <a:tint val="66000"/>
                  <a:satMod val="160000"/>
                </a:schemeClr>
              </a:gs>
              <a:gs pos="50000">
                <a:schemeClr val="bg1">
                  <a:lumMod val="50000"/>
                  <a:tint val="44500"/>
                  <a:satMod val="160000"/>
                </a:schemeClr>
              </a:gs>
              <a:gs pos="100000">
                <a:schemeClr val="bg1">
                  <a:lumMod val="50000"/>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Outcomes collected at earliest of death, discharge or 28 days</a:t>
            </a:r>
          </a:p>
        </p:txBody>
      </p:sp>
      <p:grpSp>
        <p:nvGrpSpPr>
          <p:cNvPr id="17" name="Group 16">
            <a:extLst>
              <a:ext uri="{FF2B5EF4-FFF2-40B4-BE49-F238E27FC236}">
                <a16:creationId xmlns:a16="http://schemas.microsoft.com/office/drawing/2014/main" id="{12F15925-7CF7-7E49-B1FE-B2CE7533F2F8}"/>
              </a:ext>
            </a:extLst>
          </p:cNvPr>
          <p:cNvGrpSpPr/>
          <p:nvPr/>
        </p:nvGrpSpPr>
        <p:grpSpPr>
          <a:xfrm>
            <a:off x="929620" y="1696360"/>
            <a:ext cx="3393651" cy="1415377"/>
            <a:chOff x="849410" y="1566704"/>
            <a:chExt cx="3393651" cy="1415377"/>
          </a:xfrm>
        </p:grpSpPr>
        <p:sp>
          <p:nvSpPr>
            <p:cNvPr id="68" name="Rounded Rectangle 67">
              <a:extLst>
                <a:ext uri="{FF2B5EF4-FFF2-40B4-BE49-F238E27FC236}">
                  <a16:creationId xmlns:a16="http://schemas.microsoft.com/office/drawing/2014/main" id="{F3A9839B-582E-F842-86C2-639453C15F2B}"/>
                </a:ext>
              </a:extLst>
            </p:cNvPr>
            <p:cNvSpPr/>
            <p:nvPr/>
          </p:nvSpPr>
          <p:spPr>
            <a:xfrm>
              <a:off x="849410" y="1566704"/>
              <a:ext cx="3393651" cy="1415377"/>
            </a:xfrm>
            <a:prstGeom prst="roundRect">
              <a:avLst/>
            </a:prstGeom>
            <a:solidFill>
              <a:schemeClr val="accent2">
                <a:alpha val="50196"/>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2" name="Rounded Rectangle 71">
              <a:extLst>
                <a:ext uri="{FF2B5EF4-FFF2-40B4-BE49-F238E27FC236}">
                  <a16:creationId xmlns:a16="http://schemas.microsoft.com/office/drawing/2014/main" id="{21B9F9FB-E5BB-1E44-AA73-7CD63121398C}"/>
                </a:ext>
              </a:extLst>
            </p:cNvPr>
            <p:cNvSpPr/>
            <p:nvPr/>
          </p:nvSpPr>
          <p:spPr>
            <a:xfrm>
              <a:off x="1538787" y="2264170"/>
              <a:ext cx="1073507" cy="550963"/>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err="1">
                  <a:solidFill>
                    <a:schemeClr val="bg1"/>
                  </a:solidFill>
                </a:rPr>
                <a:t>Baricitinib</a:t>
              </a:r>
              <a:endParaRPr lang="en-GB" sz="1400" b="1" dirty="0">
                <a:solidFill>
                  <a:schemeClr val="bg1"/>
                </a:solidFill>
              </a:endParaRPr>
            </a:p>
            <a:p>
              <a:pPr algn="ctr"/>
              <a:r>
                <a:rPr lang="en-GB" sz="1400" b="1" dirty="0">
                  <a:solidFill>
                    <a:schemeClr val="bg1"/>
                  </a:solidFill>
                </a:rPr>
                <a:t>1</a:t>
              </a:r>
            </a:p>
          </p:txBody>
        </p:sp>
        <p:sp>
          <p:nvSpPr>
            <p:cNvPr id="73" name="Rounded Rectangle 72">
              <a:extLst>
                <a:ext uri="{FF2B5EF4-FFF2-40B4-BE49-F238E27FC236}">
                  <a16:creationId xmlns:a16="http://schemas.microsoft.com/office/drawing/2014/main" id="{7E256101-562D-9547-9432-4E7ED698FE7E}"/>
                </a:ext>
              </a:extLst>
            </p:cNvPr>
            <p:cNvSpPr/>
            <p:nvPr/>
          </p:nvSpPr>
          <p:spPr>
            <a:xfrm>
              <a:off x="3001044" y="2247029"/>
              <a:ext cx="1116208" cy="568104"/>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a:p>
              <a:pPr algn="ctr"/>
              <a:r>
                <a:rPr lang="en-GB" sz="1400" b="1" dirty="0">
                  <a:solidFill>
                    <a:schemeClr val="bg1"/>
                  </a:solidFill>
                </a:rPr>
                <a:t>1</a:t>
              </a:r>
            </a:p>
          </p:txBody>
        </p:sp>
        <p:sp>
          <p:nvSpPr>
            <p:cNvPr id="78" name="Oval 77">
              <a:extLst>
                <a:ext uri="{FF2B5EF4-FFF2-40B4-BE49-F238E27FC236}">
                  <a16:creationId xmlns:a16="http://schemas.microsoft.com/office/drawing/2014/main" id="{3A837002-A069-0545-AAEA-D52C475B5724}"/>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D</a:t>
              </a:r>
            </a:p>
          </p:txBody>
        </p:sp>
        <p:sp>
          <p:nvSpPr>
            <p:cNvPr id="80" name="TextBox 79">
              <a:extLst>
                <a:ext uri="{FF2B5EF4-FFF2-40B4-BE49-F238E27FC236}">
                  <a16:creationId xmlns:a16="http://schemas.microsoft.com/office/drawing/2014/main" id="{1BA3DF08-1643-BD4C-A2CF-FA2F386B1608}"/>
                </a:ext>
              </a:extLst>
            </p:cNvPr>
            <p:cNvSpPr txBox="1"/>
            <p:nvPr/>
          </p:nvSpPr>
          <p:spPr>
            <a:xfrm>
              <a:off x="2612294" y="2336620"/>
              <a:ext cx="422052" cy="338554"/>
            </a:xfrm>
            <a:prstGeom prst="rect">
              <a:avLst/>
            </a:prstGeom>
            <a:noFill/>
          </p:spPr>
          <p:txBody>
            <a:bodyPr wrap="square" rtlCol="0">
              <a:spAutoFit/>
            </a:bodyPr>
            <a:lstStyle/>
            <a:p>
              <a:r>
                <a:rPr lang="en-GB" sz="1600" b="1" i="1" dirty="0"/>
                <a:t>or</a:t>
              </a:r>
              <a:endParaRPr lang="en-GB" sz="1400" b="1" i="1" dirty="0"/>
            </a:p>
          </p:txBody>
        </p:sp>
        <p:pic>
          <p:nvPicPr>
            <p:cNvPr id="81" name="Picture 80">
              <a:extLst>
                <a:ext uri="{FF2B5EF4-FFF2-40B4-BE49-F238E27FC236}">
                  <a16:creationId xmlns:a16="http://schemas.microsoft.com/office/drawing/2014/main" id="{004B4103-BFF9-3646-9909-812F775FA80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3084" y="1582670"/>
              <a:ext cx="677150" cy="677150"/>
            </a:xfrm>
            <a:prstGeom prst="rect">
              <a:avLst/>
            </a:prstGeom>
          </p:spPr>
        </p:pic>
        <p:sp>
          <p:nvSpPr>
            <p:cNvPr id="82" name="TextBox 81">
              <a:extLst>
                <a:ext uri="{FF2B5EF4-FFF2-40B4-BE49-F238E27FC236}">
                  <a16:creationId xmlns:a16="http://schemas.microsoft.com/office/drawing/2014/main" id="{FA594DDC-BFA8-3F49-AE51-BBDB60D9D9CD}"/>
                </a:ext>
              </a:extLst>
            </p:cNvPr>
            <p:cNvSpPr txBox="1"/>
            <p:nvPr/>
          </p:nvSpPr>
          <p:spPr>
            <a:xfrm>
              <a:off x="1523387" y="1606022"/>
              <a:ext cx="2719674" cy="615553"/>
            </a:xfrm>
            <a:prstGeom prst="rect">
              <a:avLst/>
            </a:prstGeom>
            <a:noFill/>
          </p:spPr>
          <p:txBody>
            <a:bodyPr wrap="square" rtlCol="0">
              <a:spAutoFit/>
            </a:bodyPr>
            <a:lstStyle/>
            <a:p>
              <a:r>
                <a:rPr lang="en-GB" sz="1600" b="1" dirty="0"/>
                <a:t>Adjuvant immunomodulation (</a:t>
              </a:r>
              <a:r>
                <a:rPr lang="en-GB" dirty="0"/>
                <a:t>≥ </a:t>
              </a:r>
              <a:r>
                <a:rPr lang="en-GB" sz="1600" b="1" dirty="0"/>
                <a:t> 2 years only)</a:t>
              </a:r>
              <a:endParaRPr lang="en-GB" sz="2400" b="1" dirty="0"/>
            </a:p>
          </p:txBody>
        </p:sp>
      </p:grpSp>
      <p:sp>
        <p:nvSpPr>
          <p:cNvPr id="83" name="Rounded Rectangle 82">
            <a:extLst>
              <a:ext uri="{FF2B5EF4-FFF2-40B4-BE49-F238E27FC236}">
                <a16:creationId xmlns:a16="http://schemas.microsoft.com/office/drawing/2014/main" id="{38B586F1-F3FA-8C47-9702-A236829F5589}"/>
              </a:ext>
            </a:extLst>
          </p:cNvPr>
          <p:cNvSpPr/>
          <p:nvPr/>
        </p:nvSpPr>
        <p:spPr>
          <a:xfrm>
            <a:off x="792654" y="1378226"/>
            <a:ext cx="3699856" cy="1825294"/>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13" name="TextBox 12">
            <a:extLst>
              <a:ext uri="{FF2B5EF4-FFF2-40B4-BE49-F238E27FC236}">
                <a16:creationId xmlns:a16="http://schemas.microsoft.com/office/drawing/2014/main" id="{AD82BCED-226B-0448-B8FC-891B5F6E3209}"/>
              </a:ext>
            </a:extLst>
          </p:cNvPr>
          <p:cNvSpPr txBox="1"/>
          <p:nvPr/>
        </p:nvSpPr>
        <p:spPr>
          <a:xfrm>
            <a:off x="747096" y="1330115"/>
            <a:ext cx="3639779" cy="369332"/>
          </a:xfrm>
          <a:prstGeom prst="rect">
            <a:avLst/>
          </a:prstGeom>
          <a:noFill/>
        </p:spPr>
        <p:txBody>
          <a:bodyPr wrap="none" rtlCol="0">
            <a:spAutoFit/>
          </a:bodyPr>
          <a:lstStyle/>
          <a:p>
            <a:r>
              <a:rPr lang="en-US" b="1" dirty="0">
                <a:solidFill>
                  <a:srgbClr val="FF0000"/>
                </a:solidFill>
              </a:rPr>
              <a:t>Patients with confirmed SARS-CoV-2</a:t>
            </a:r>
          </a:p>
        </p:txBody>
      </p:sp>
      <p:grpSp>
        <p:nvGrpSpPr>
          <p:cNvPr id="86" name="Group 85">
            <a:extLst>
              <a:ext uri="{FF2B5EF4-FFF2-40B4-BE49-F238E27FC236}">
                <a16:creationId xmlns:a16="http://schemas.microsoft.com/office/drawing/2014/main" id="{D8AFADE8-6D42-8141-AD4C-AE9A461943B3}"/>
              </a:ext>
            </a:extLst>
          </p:cNvPr>
          <p:cNvGrpSpPr/>
          <p:nvPr/>
        </p:nvGrpSpPr>
        <p:grpSpPr>
          <a:xfrm>
            <a:off x="8003238" y="5014722"/>
            <a:ext cx="3393651" cy="1414800"/>
            <a:chOff x="8003238" y="1576210"/>
            <a:chExt cx="3393651" cy="1414800"/>
          </a:xfrm>
        </p:grpSpPr>
        <p:sp>
          <p:nvSpPr>
            <p:cNvPr id="87" name="Rounded Rectangle 86">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8" name="Rounded Rectangle 87">
              <a:extLst>
                <a:ext uri="{FF2B5EF4-FFF2-40B4-BE49-F238E27FC236}">
                  <a16:creationId xmlns:a16="http://schemas.microsoft.com/office/drawing/2014/main" id="{CD4C8879-9A8B-9743-80DA-1F684C8A8F64}"/>
                </a:ext>
              </a:extLst>
            </p:cNvPr>
            <p:cNvSpPr/>
            <p:nvPr/>
          </p:nvSpPr>
          <p:spPr>
            <a:xfrm>
              <a:off x="8692615" y="2273675"/>
              <a:ext cx="1073507" cy="550963"/>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Low dose</a:t>
              </a:r>
            </a:p>
            <a:p>
              <a:pPr algn="ctr"/>
              <a:r>
                <a:rPr lang="en-GB" sz="1400" b="1" dirty="0">
                  <a:solidFill>
                    <a:schemeClr val="bg1"/>
                  </a:solidFill>
                </a:rPr>
                <a:t>Steroids</a:t>
              </a:r>
            </a:p>
            <a:p>
              <a:pPr algn="ctr"/>
              <a:r>
                <a:rPr lang="en-GB" sz="1400" b="1" dirty="0">
                  <a:solidFill>
                    <a:schemeClr val="bg1"/>
                  </a:solidFill>
                </a:rPr>
                <a:t>1</a:t>
              </a:r>
            </a:p>
          </p:txBody>
        </p:sp>
        <p:sp>
          <p:nvSpPr>
            <p:cNvPr id="89" name="Rounded Rectangle 88">
              <a:extLst>
                <a:ext uri="{FF2B5EF4-FFF2-40B4-BE49-F238E27FC236}">
                  <a16:creationId xmlns:a16="http://schemas.microsoft.com/office/drawing/2014/main" id="{58EC706C-402F-CE45-BC22-6FC4D5FB6E15}"/>
                </a:ext>
              </a:extLst>
            </p:cNvPr>
            <p:cNvSpPr/>
            <p:nvPr/>
          </p:nvSpPr>
          <p:spPr>
            <a:xfrm>
              <a:off x="10154872" y="2256534"/>
              <a:ext cx="1116208" cy="568104"/>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a:p>
              <a:pPr algn="ctr"/>
              <a:r>
                <a:rPr lang="en-GB" sz="1400" b="1" dirty="0">
                  <a:solidFill>
                    <a:schemeClr val="bg1"/>
                  </a:solidFill>
                </a:rPr>
                <a:t>1</a:t>
              </a:r>
            </a:p>
          </p:txBody>
        </p:sp>
        <p:sp>
          <p:nvSpPr>
            <p:cNvPr id="90" name="Oval 89">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I</a:t>
              </a:r>
            </a:p>
          </p:txBody>
        </p:sp>
        <p:sp>
          <p:nvSpPr>
            <p:cNvPr id="91" name="TextBox 90">
              <a:extLst>
                <a:ext uri="{FF2B5EF4-FFF2-40B4-BE49-F238E27FC236}">
                  <a16:creationId xmlns:a16="http://schemas.microsoft.com/office/drawing/2014/main" id="{10968DC4-6CC1-714A-8E7F-F7B64C0FB3F3}"/>
                </a:ext>
              </a:extLst>
            </p:cNvPr>
            <p:cNvSpPr txBox="1"/>
            <p:nvPr/>
          </p:nvSpPr>
          <p:spPr>
            <a:xfrm>
              <a:off x="9766122" y="2346125"/>
              <a:ext cx="422052" cy="338554"/>
            </a:xfrm>
            <a:prstGeom prst="rect">
              <a:avLst/>
            </a:prstGeom>
            <a:noFill/>
          </p:spPr>
          <p:txBody>
            <a:bodyPr wrap="square" rtlCol="0">
              <a:spAutoFit/>
            </a:bodyPr>
            <a:lstStyle/>
            <a:p>
              <a:r>
                <a:rPr lang="en-GB" sz="1600" b="1" i="1" dirty="0"/>
                <a:t>or</a:t>
              </a:r>
              <a:endParaRPr lang="en-GB" sz="1400" b="1" i="1" dirty="0"/>
            </a:p>
          </p:txBody>
        </p:sp>
        <p:sp>
          <p:nvSpPr>
            <p:cNvPr id="93" name="TextBox 92">
              <a:extLst>
                <a:ext uri="{FF2B5EF4-FFF2-40B4-BE49-F238E27FC236}">
                  <a16:creationId xmlns:a16="http://schemas.microsoft.com/office/drawing/2014/main" id="{ECBA9FA1-20DC-A341-8CF4-2E97C762F7A3}"/>
                </a:ext>
              </a:extLst>
            </p:cNvPr>
            <p:cNvSpPr txBox="1"/>
            <p:nvPr/>
          </p:nvSpPr>
          <p:spPr>
            <a:xfrm>
              <a:off x="8635650" y="1592563"/>
              <a:ext cx="2690330" cy="569387"/>
            </a:xfrm>
            <a:prstGeom prst="rect">
              <a:avLst/>
            </a:prstGeom>
            <a:noFill/>
          </p:spPr>
          <p:txBody>
            <a:bodyPr wrap="square" rtlCol="0">
              <a:spAutoFit/>
            </a:bodyPr>
            <a:lstStyle/>
            <a:p>
              <a:r>
                <a:rPr lang="en-GB" sz="1600" b="1" dirty="0"/>
                <a:t>Low-dose corticosteroids</a:t>
              </a:r>
            </a:p>
            <a:p>
              <a:r>
                <a:rPr lang="en-GB" sz="1500" b="1" dirty="0"/>
                <a:t>(hypoxic, SARS-CoV-2 negative)</a:t>
              </a:r>
            </a:p>
          </p:txBody>
        </p:sp>
      </p:grpSp>
      <p:grpSp>
        <p:nvGrpSpPr>
          <p:cNvPr id="94" name="Group 93">
            <a:extLst>
              <a:ext uri="{FF2B5EF4-FFF2-40B4-BE49-F238E27FC236}">
                <a16:creationId xmlns:a16="http://schemas.microsoft.com/office/drawing/2014/main" id="{ADAD2F31-7492-F84D-9855-EF44F47A31BD}"/>
              </a:ext>
            </a:extLst>
          </p:cNvPr>
          <p:cNvGrpSpPr/>
          <p:nvPr/>
        </p:nvGrpSpPr>
        <p:grpSpPr>
          <a:xfrm>
            <a:off x="849410" y="5005216"/>
            <a:ext cx="3393651" cy="1415377"/>
            <a:chOff x="849410" y="1566704"/>
            <a:chExt cx="3393651" cy="1415377"/>
          </a:xfrm>
        </p:grpSpPr>
        <p:sp>
          <p:nvSpPr>
            <p:cNvPr id="95" name="Rounded Rectangle 94">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rgbClr val="FF000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Rounded Rectangle 95">
              <a:extLst>
                <a:ext uri="{FF2B5EF4-FFF2-40B4-BE49-F238E27FC236}">
                  <a16:creationId xmlns:a16="http://schemas.microsoft.com/office/drawing/2014/main" id="{1EFB7BF6-F1F2-E541-9082-F803C4A8CD0E}"/>
                </a:ext>
              </a:extLst>
            </p:cNvPr>
            <p:cNvSpPr/>
            <p:nvPr/>
          </p:nvSpPr>
          <p:spPr>
            <a:xfrm>
              <a:off x="1538787" y="2264170"/>
              <a:ext cx="1073507" cy="55096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err="1">
                  <a:solidFill>
                    <a:schemeClr val="bg1"/>
                  </a:solidFill>
                </a:rPr>
                <a:t>Baloxavir</a:t>
              </a:r>
              <a:endParaRPr lang="en-GB" sz="1400" b="1" dirty="0">
                <a:solidFill>
                  <a:schemeClr val="bg1"/>
                </a:solidFill>
              </a:endParaRPr>
            </a:p>
            <a:p>
              <a:pPr algn="ctr"/>
              <a:r>
                <a:rPr lang="en-GB" sz="1400" b="1" dirty="0">
                  <a:solidFill>
                    <a:schemeClr val="bg1"/>
                  </a:solidFill>
                </a:rPr>
                <a:t>1</a:t>
              </a:r>
            </a:p>
          </p:txBody>
        </p:sp>
        <p:sp>
          <p:nvSpPr>
            <p:cNvPr id="97" name="Rounded Rectangle 96">
              <a:extLst>
                <a:ext uri="{FF2B5EF4-FFF2-40B4-BE49-F238E27FC236}">
                  <a16:creationId xmlns:a16="http://schemas.microsoft.com/office/drawing/2014/main" id="{7486FF0E-9F46-7B4C-9FB2-B176F4A0B138}"/>
                </a:ext>
              </a:extLst>
            </p:cNvPr>
            <p:cNvSpPr/>
            <p:nvPr/>
          </p:nvSpPr>
          <p:spPr>
            <a:xfrm>
              <a:off x="3001044" y="2247029"/>
              <a:ext cx="1116208" cy="568104"/>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a:p>
              <a:pPr algn="ctr"/>
              <a:r>
                <a:rPr lang="en-GB" sz="1400" b="1" dirty="0">
                  <a:solidFill>
                    <a:schemeClr val="bg1"/>
                  </a:solidFill>
                </a:rPr>
                <a:t>1</a:t>
              </a:r>
            </a:p>
          </p:txBody>
        </p:sp>
        <p:sp>
          <p:nvSpPr>
            <p:cNvPr id="98" name="Oval 97">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G</a:t>
              </a:r>
            </a:p>
          </p:txBody>
        </p:sp>
        <p:sp>
          <p:nvSpPr>
            <p:cNvPr id="99" name="TextBox 98">
              <a:extLst>
                <a:ext uri="{FF2B5EF4-FFF2-40B4-BE49-F238E27FC236}">
                  <a16:creationId xmlns:a16="http://schemas.microsoft.com/office/drawing/2014/main" id="{1B0C20BD-204C-D74D-879B-296826D9D31F}"/>
                </a:ext>
              </a:extLst>
            </p:cNvPr>
            <p:cNvSpPr txBox="1"/>
            <p:nvPr/>
          </p:nvSpPr>
          <p:spPr>
            <a:xfrm>
              <a:off x="2612294" y="2336620"/>
              <a:ext cx="422052" cy="338554"/>
            </a:xfrm>
            <a:prstGeom prst="rect">
              <a:avLst/>
            </a:prstGeom>
            <a:noFill/>
          </p:spPr>
          <p:txBody>
            <a:bodyPr wrap="square" rtlCol="0">
              <a:spAutoFit/>
            </a:bodyPr>
            <a:lstStyle/>
            <a:p>
              <a:r>
                <a:rPr lang="en-GB" sz="1600" b="1" i="1" dirty="0"/>
                <a:t>or</a:t>
              </a:r>
              <a:endParaRPr lang="en-GB" sz="1400" b="1" i="1" dirty="0"/>
            </a:p>
          </p:txBody>
        </p:sp>
        <p:sp>
          <p:nvSpPr>
            <p:cNvPr id="101" name="TextBox 100">
              <a:extLst>
                <a:ext uri="{FF2B5EF4-FFF2-40B4-BE49-F238E27FC236}">
                  <a16:creationId xmlns:a16="http://schemas.microsoft.com/office/drawing/2014/main" id="{1C9C61F0-1ED7-5049-A2A7-AE7FAFF12F96}"/>
                </a:ext>
              </a:extLst>
            </p:cNvPr>
            <p:cNvSpPr txBox="1"/>
            <p:nvPr/>
          </p:nvSpPr>
          <p:spPr>
            <a:xfrm>
              <a:off x="1481822" y="1732379"/>
              <a:ext cx="2571127" cy="369332"/>
            </a:xfrm>
            <a:prstGeom prst="rect">
              <a:avLst/>
            </a:prstGeom>
            <a:noFill/>
          </p:spPr>
          <p:txBody>
            <a:bodyPr wrap="square" rtlCol="0">
              <a:spAutoFit/>
            </a:bodyPr>
            <a:lstStyle/>
            <a:p>
              <a:r>
                <a:rPr lang="en-GB" sz="1600" b="1" dirty="0"/>
                <a:t>Antiviral 1 (</a:t>
              </a:r>
              <a:r>
                <a:rPr lang="en-GB" dirty="0"/>
                <a:t>≥ </a:t>
              </a:r>
              <a:r>
                <a:rPr lang="en-GB" sz="1600" b="1" dirty="0"/>
                <a:t> 12 years only)</a:t>
              </a:r>
              <a:endParaRPr lang="en-GB" sz="2400" b="1" dirty="0"/>
            </a:p>
          </p:txBody>
        </p:sp>
      </p:grpSp>
      <p:grpSp>
        <p:nvGrpSpPr>
          <p:cNvPr id="102" name="Group 101">
            <a:extLst>
              <a:ext uri="{FF2B5EF4-FFF2-40B4-BE49-F238E27FC236}">
                <a16:creationId xmlns:a16="http://schemas.microsoft.com/office/drawing/2014/main" id="{650F3EB1-C981-B740-82D6-F54DE5AFF985}"/>
              </a:ext>
            </a:extLst>
          </p:cNvPr>
          <p:cNvGrpSpPr/>
          <p:nvPr/>
        </p:nvGrpSpPr>
        <p:grpSpPr>
          <a:xfrm>
            <a:off x="4441699" y="5010974"/>
            <a:ext cx="3393651" cy="1415377"/>
            <a:chOff x="4441699" y="1572462"/>
            <a:chExt cx="3393651" cy="1415377"/>
          </a:xfrm>
        </p:grpSpPr>
        <p:sp>
          <p:nvSpPr>
            <p:cNvPr id="103" name="Rounded Rectangle 102">
              <a:extLst>
                <a:ext uri="{FF2B5EF4-FFF2-40B4-BE49-F238E27FC236}">
                  <a16:creationId xmlns:a16="http://schemas.microsoft.com/office/drawing/2014/main" id="{4F5F2D03-AB19-F045-BFB2-0F27BF1C1A04}"/>
                </a:ext>
              </a:extLst>
            </p:cNvPr>
            <p:cNvSpPr/>
            <p:nvPr/>
          </p:nvSpPr>
          <p:spPr>
            <a:xfrm>
              <a:off x="4441699" y="1572462"/>
              <a:ext cx="3393651" cy="1415377"/>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4" name="Rounded Rectangle 103">
              <a:extLst>
                <a:ext uri="{FF2B5EF4-FFF2-40B4-BE49-F238E27FC236}">
                  <a16:creationId xmlns:a16="http://schemas.microsoft.com/office/drawing/2014/main" id="{7D7E2DA0-3318-B34D-9DBA-8976C66C4BDF}"/>
                </a:ext>
              </a:extLst>
            </p:cNvPr>
            <p:cNvSpPr/>
            <p:nvPr/>
          </p:nvSpPr>
          <p:spPr>
            <a:xfrm>
              <a:off x="5131076" y="2269928"/>
              <a:ext cx="1073507" cy="550963"/>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n-GB" sz="1400" b="1" dirty="0">
                  <a:solidFill>
                    <a:schemeClr val="bg1"/>
                  </a:solidFill>
                </a:rPr>
                <a:t>Oseltamivir</a:t>
              </a:r>
            </a:p>
            <a:p>
              <a:pPr algn="ctr"/>
              <a:r>
                <a:rPr lang="en-GB" sz="1400" b="1" dirty="0">
                  <a:solidFill>
                    <a:schemeClr val="bg1"/>
                  </a:solidFill>
                </a:rPr>
                <a:t>1</a:t>
              </a:r>
            </a:p>
          </p:txBody>
        </p:sp>
        <p:sp>
          <p:nvSpPr>
            <p:cNvPr id="105" name="Rounded Rectangle 104">
              <a:extLst>
                <a:ext uri="{FF2B5EF4-FFF2-40B4-BE49-F238E27FC236}">
                  <a16:creationId xmlns:a16="http://schemas.microsoft.com/office/drawing/2014/main" id="{0378DF22-74BF-5D4D-86EE-65EAF417A84F}"/>
                </a:ext>
              </a:extLst>
            </p:cNvPr>
            <p:cNvSpPr/>
            <p:nvPr/>
          </p:nvSpPr>
          <p:spPr>
            <a:xfrm>
              <a:off x="6593333" y="2252787"/>
              <a:ext cx="1116208" cy="5681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a:p>
              <a:pPr algn="ctr"/>
              <a:r>
                <a:rPr lang="en-GB" sz="1400" b="1" dirty="0">
                  <a:solidFill>
                    <a:schemeClr val="bg1"/>
                  </a:solidFill>
                </a:rPr>
                <a:t>1</a:t>
              </a:r>
            </a:p>
          </p:txBody>
        </p:sp>
        <p:sp>
          <p:nvSpPr>
            <p:cNvPr id="106" name="Oval 105">
              <a:extLst>
                <a:ext uri="{FF2B5EF4-FFF2-40B4-BE49-F238E27FC236}">
                  <a16:creationId xmlns:a16="http://schemas.microsoft.com/office/drawing/2014/main" id="{5E1F665A-1FA0-7D49-9F48-4E79E39E8087}"/>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H</a:t>
              </a:r>
            </a:p>
          </p:txBody>
        </p:sp>
        <p:sp>
          <p:nvSpPr>
            <p:cNvPr id="107" name="TextBox 106">
              <a:extLst>
                <a:ext uri="{FF2B5EF4-FFF2-40B4-BE49-F238E27FC236}">
                  <a16:creationId xmlns:a16="http://schemas.microsoft.com/office/drawing/2014/main" id="{4015A8B3-F5AE-4941-A698-D51DA4E46924}"/>
                </a:ext>
              </a:extLst>
            </p:cNvPr>
            <p:cNvSpPr txBox="1"/>
            <p:nvPr/>
          </p:nvSpPr>
          <p:spPr>
            <a:xfrm>
              <a:off x="6204583" y="2342378"/>
              <a:ext cx="422052" cy="338554"/>
            </a:xfrm>
            <a:prstGeom prst="rect">
              <a:avLst/>
            </a:prstGeom>
            <a:noFill/>
          </p:spPr>
          <p:txBody>
            <a:bodyPr wrap="square" rtlCol="0">
              <a:spAutoFit/>
            </a:bodyPr>
            <a:lstStyle/>
            <a:p>
              <a:r>
                <a:rPr lang="en-GB" sz="1600" b="1" i="1" dirty="0"/>
                <a:t>or</a:t>
              </a:r>
              <a:endParaRPr lang="en-GB" sz="1400" b="1" i="1" dirty="0"/>
            </a:p>
          </p:txBody>
        </p:sp>
        <p:sp>
          <p:nvSpPr>
            <p:cNvPr id="108" name="TextBox 107">
              <a:extLst>
                <a:ext uri="{FF2B5EF4-FFF2-40B4-BE49-F238E27FC236}">
                  <a16:creationId xmlns:a16="http://schemas.microsoft.com/office/drawing/2014/main" id="{2ED6A60D-D187-6142-95D6-173A8F77EAF0}"/>
                </a:ext>
              </a:extLst>
            </p:cNvPr>
            <p:cNvSpPr txBox="1"/>
            <p:nvPr/>
          </p:nvSpPr>
          <p:spPr>
            <a:xfrm>
              <a:off x="5074111" y="1733283"/>
              <a:ext cx="2635429" cy="338554"/>
            </a:xfrm>
            <a:prstGeom prst="rect">
              <a:avLst/>
            </a:prstGeom>
            <a:noFill/>
          </p:spPr>
          <p:txBody>
            <a:bodyPr wrap="square" rtlCol="0">
              <a:spAutoFit/>
            </a:bodyPr>
            <a:lstStyle/>
            <a:p>
              <a:r>
                <a:rPr lang="en-GB" sz="1600" b="1" dirty="0"/>
                <a:t>Antiviral 2 (all ages)</a:t>
              </a:r>
              <a:endParaRPr lang="en-GB" sz="1500" b="1" dirty="0"/>
            </a:p>
          </p:txBody>
        </p:sp>
      </p:grpSp>
      <p:sp>
        <p:nvSpPr>
          <p:cNvPr id="110" name="Rounded Rectangle 109">
            <a:extLst>
              <a:ext uri="{FF2B5EF4-FFF2-40B4-BE49-F238E27FC236}">
                <a16:creationId xmlns:a16="http://schemas.microsoft.com/office/drawing/2014/main" id="{D408BB89-59C7-0D4C-97BE-80BEFDF28C77}"/>
              </a:ext>
            </a:extLst>
          </p:cNvPr>
          <p:cNvSpPr/>
          <p:nvPr/>
        </p:nvSpPr>
        <p:spPr>
          <a:xfrm>
            <a:off x="803537" y="4936222"/>
            <a:ext cx="10652251" cy="1888647"/>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112" name="TextBox 111">
            <a:extLst>
              <a:ext uri="{FF2B5EF4-FFF2-40B4-BE49-F238E27FC236}">
                <a16:creationId xmlns:a16="http://schemas.microsoft.com/office/drawing/2014/main" id="{B9053A9B-718A-EC42-B5E3-A8D50C67C0BC}"/>
              </a:ext>
            </a:extLst>
          </p:cNvPr>
          <p:cNvSpPr txBox="1"/>
          <p:nvPr/>
        </p:nvSpPr>
        <p:spPr>
          <a:xfrm>
            <a:off x="3907336" y="6460103"/>
            <a:ext cx="4462375" cy="369332"/>
          </a:xfrm>
          <a:prstGeom prst="rect">
            <a:avLst/>
          </a:prstGeom>
          <a:noFill/>
        </p:spPr>
        <p:txBody>
          <a:bodyPr wrap="none" rtlCol="0">
            <a:spAutoFit/>
          </a:bodyPr>
          <a:lstStyle/>
          <a:p>
            <a:r>
              <a:rPr lang="en-US" b="1" dirty="0">
                <a:solidFill>
                  <a:srgbClr val="FF0000"/>
                </a:solidFill>
              </a:rPr>
              <a:t>Patients with confirmed INFLUENZA: UK only</a:t>
            </a:r>
          </a:p>
        </p:txBody>
      </p:sp>
      <p:pic>
        <p:nvPicPr>
          <p:cNvPr id="19" name="Picture 18" descr="Shape&#10;&#10;Description automatically generated with low confidence">
            <a:extLst>
              <a:ext uri="{FF2B5EF4-FFF2-40B4-BE49-F238E27FC236}">
                <a16:creationId xmlns:a16="http://schemas.microsoft.com/office/drawing/2014/main" id="{C6617597-64B1-3240-97B1-C1901F2A154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3730" y="5046253"/>
            <a:ext cx="601261" cy="601261"/>
          </a:xfrm>
          <a:prstGeom prst="rect">
            <a:avLst/>
          </a:prstGeom>
        </p:spPr>
      </p:pic>
      <p:pic>
        <p:nvPicPr>
          <p:cNvPr id="115" name="Picture 114"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92981" y="5044930"/>
            <a:ext cx="601261" cy="601261"/>
          </a:xfrm>
          <a:prstGeom prst="rect">
            <a:avLst/>
          </a:prstGeom>
        </p:spPr>
      </p:pic>
      <p:pic>
        <p:nvPicPr>
          <p:cNvPr id="116"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033988" y="5001052"/>
            <a:ext cx="649602" cy="703876"/>
          </a:xfrm>
          <a:prstGeom prst="rect">
            <a:avLst/>
          </a:prstGeom>
        </p:spPr>
      </p:pic>
      <p:sp>
        <p:nvSpPr>
          <p:cNvPr id="66" name="TextBox 65">
            <a:extLst>
              <a:ext uri="{FF2B5EF4-FFF2-40B4-BE49-F238E27FC236}">
                <a16:creationId xmlns:a16="http://schemas.microsoft.com/office/drawing/2014/main" id="{DDBBD7C7-0B9F-C44A-8A79-D7959F13CEC0}"/>
              </a:ext>
            </a:extLst>
          </p:cNvPr>
          <p:cNvSpPr txBox="1"/>
          <p:nvPr/>
        </p:nvSpPr>
        <p:spPr>
          <a:xfrm>
            <a:off x="6932930" y="1372527"/>
            <a:ext cx="2283446" cy="369332"/>
          </a:xfrm>
          <a:prstGeom prst="rect">
            <a:avLst/>
          </a:prstGeom>
          <a:noFill/>
        </p:spPr>
        <p:txBody>
          <a:bodyPr wrap="none" rtlCol="0">
            <a:spAutoFit/>
          </a:bodyPr>
          <a:lstStyle/>
          <a:p>
            <a:r>
              <a:rPr lang="en-US" b="1" dirty="0">
                <a:solidFill>
                  <a:srgbClr val="FF0000"/>
                </a:solidFill>
              </a:rPr>
              <a:t>Patients with PIMS-TS</a:t>
            </a:r>
          </a:p>
        </p:txBody>
      </p:sp>
      <p:grpSp>
        <p:nvGrpSpPr>
          <p:cNvPr id="3" name="Group 2">
            <a:extLst>
              <a:ext uri="{FF2B5EF4-FFF2-40B4-BE49-F238E27FC236}">
                <a16:creationId xmlns:a16="http://schemas.microsoft.com/office/drawing/2014/main" id="{861C0DEC-5E20-BC4F-B847-5DAFBD9607EC}"/>
              </a:ext>
            </a:extLst>
          </p:cNvPr>
          <p:cNvGrpSpPr/>
          <p:nvPr/>
        </p:nvGrpSpPr>
        <p:grpSpPr>
          <a:xfrm>
            <a:off x="6866021" y="1703853"/>
            <a:ext cx="4469632" cy="1414800"/>
            <a:chOff x="6866021" y="1703853"/>
            <a:chExt cx="4469632" cy="1414800"/>
          </a:xfrm>
        </p:grpSpPr>
        <p:grpSp>
          <p:nvGrpSpPr>
            <p:cNvPr id="67" name="Group 66">
              <a:extLst>
                <a:ext uri="{FF2B5EF4-FFF2-40B4-BE49-F238E27FC236}">
                  <a16:creationId xmlns:a16="http://schemas.microsoft.com/office/drawing/2014/main" id="{53E714E7-F735-374F-9DF6-D6F3816D0FA7}"/>
                </a:ext>
              </a:extLst>
            </p:cNvPr>
            <p:cNvGrpSpPr/>
            <p:nvPr/>
          </p:nvGrpSpPr>
          <p:grpSpPr>
            <a:xfrm>
              <a:off x="6866021" y="1703853"/>
              <a:ext cx="4469632" cy="1414800"/>
              <a:chOff x="6927258" y="1576210"/>
              <a:chExt cx="4469632" cy="1414800"/>
            </a:xfrm>
          </p:grpSpPr>
          <p:sp>
            <p:nvSpPr>
              <p:cNvPr id="69" name="Rounded Rectangle 68">
                <a:extLst>
                  <a:ext uri="{FF2B5EF4-FFF2-40B4-BE49-F238E27FC236}">
                    <a16:creationId xmlns:a16="http://schemas.microsoft.com/office/drawing/2014/main" id="{581F8C90-8479-614C-BD90-4930E52C76B3}"/>
                  </a:ext>
                </a:extLst>
              </p:cNvPr>
              <p:cNvSpPr/>
              <p:nvPr/>
            </p:nvSpPr>
            <p:spPr>
              <a:xfrm>
                <a:off x="6927258" y="1576210"/>
                <a:ext cx="4469632" cy="1414800"/>
              </a:xfrm>
              <a:prstGeom prst="roundRect">
                <a:avLst/>
              </a:prstGeom>
              <a:solidFill>
                <a:schemeClr val="accent6">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0" name="Rounded Rectangle 69">
                <a:extLst>
                  <a:ext uri="{FF2B5EF4-FFF2-40B4-BE49-F238E27FC236}">
                    <a16:creationId xmlns:a16="http://schemas.microsoft.com/office/drawing/2014/main" id="{3DE03B87-109F-9144-8C9E-35417180504B}"/>
                  </a:ext>
                </a:extLst>
              </p:cNvPr>
              <p:cNvSpPr/>
              <p:nvPr/>
            </p:nvSpPr>
            <p:spPr>
              <a:xfrm>
                <a:off x="7264869" y="2273675"/>
                <a:ext cx="1073507" cy="550963"/>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400" b="1" dirty="0">
                    <a:solidFill>
                      <a:schemeClr val="bg1"/>
                    </a:solidFill>
                  </a:rPr>
                  <a:t>Tocilizumab</a:t>
                </a:r>
              </a:p>
              <a:p>
                <a:pPr algn="ctr"/>
                <a:r>
                  <a:rPr lang="en-GB" sz="1400" b="1" dirty="0">
                    <a:solidFill>
                      <a:schemeClr val="bg1"/>
                    </a:solidFill>
                  </a:rPr>
                  <a:t>2</a:t>
                </a:r>
                <a:endParaRPr lang="en-GB" sz="1100" b="1" dirty="0">
                  <a:solidFill>
                    <a:schemeClr val="bg1"/>
                  </a:solidFill>
                </a:endParaRPr>
              </a:p>
            </p:txBody>
          </p:sp>
          <p:sp>
            <p:nvSpPr>
              <p:cNvPr id="71" name="Rounded Rectangle 70">
                <a:extLst>
                  <a:ext uri="{FF2B5EF4-FFF2-40B4-BE49-F238E27FC236}">
                    <a16:creationId xmlns:a16="http://schemas.microsoft.com/office/drawing/2014/main" id="{6300E215-4E9B-E542-99C3-B63D8781B549}"/>
                  </a:ext>
                </a:extLst>
              </p:cNvPr>
              <p:cNvSpPr/>
              <p:nvPr/>
            </p:nvSpPr>
            <p:spPr>
              <a:xfrm>
                <a:off x="10154872" y="2256534"/>
                <a:ext cx="1116208" cy="568104"/>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a:p>
                <a:pPr algn="ctr"/>
                <a:r>
                  <a:rPr lang="en-GB" sz="1400" b="1" dirty="0">
                    <a:solidFill>
                      <a:schemeClr val="bg1"/>
                    </a:solidFill>
                  </a:rPr>
                  <a:t>1</a:t>
                </a:r>
              </a:p>
            </p:txBody>
          </p:sp>
          <p:sp>
            <p:nvSpPr>
              <p:cNvPr id="75" name="TextBox 74">
                <a:extLst>
                  <a:ext uri="{FF2B5EF4-FFF2-40B4-BE49-F238E27FC236}">
                    <a16:creationId xmlns:a16="http://schemas.microsoft.com/office/drawing/2014/main" id="{E0E854EE-8E44-1A47-B0D2-C08BD5E5FCFC}"/>
                  </a:ext>
                </a:extLst>
              </p:cNvPr>
              <p:cNvSpPr txBox="1"/>
              <p:nvPr/>
            </p:nvSpPr>
            <p:spPr>
              <a:xfrm>
                <a:off x="9814248" y="2346125"/>
                <a:ext cx="422052" cy="338554"/>
              </a:xfrm>
              <a:prstGeom prst="rect">
                <a:avLst/>
              </a:prstGeom>
              <a:noFill/>
            </p:spPr>
            <p:txBody>
              <a:bodyPr wrap="square" rtlCol="0">
                <a:spAutoFit/>
              </a:bodyPr>
              <a:lstStyle/>
              <a:p>
                <a:r>
                  <a:rPr lang="en-GB" sz="1600" b="1" i="1" dirty="0"/>
                  <a:t>or</a:t>
                </a:r>
                <a:endParaRPr lang="en-GB" sz="1400" b="1" i="1" dirty="0"/>
              </a:p>
            </p:txBody>
          </p:sp>
          <p:sp>
            <p:nvSpPr>
              <p:cNvPr id="92" name="TextBox 91">
                <a:extLst>
                  <a:ext uri="{FF2B5EF4-FFF2-40B4-BE49-F238E27FC236}">
                    <a16:creationId xmlns:a16="http://schemas.microsoft.com/office/drawing/2014/main" id="{9403EC97-EB27-9C4F-A3C9-34AE6C234D4E}"/>
                  </a:ext>
                </a:extLst>
              </p:cNvPr>
              <p:cNvSpPr txBox="1"/>
              <p:nvPr/>
            </p:nvSpPr>
            <p:spPr>
              <a:xfrm>
                <a:off x="7754717" y="1665243"/>
                <a:ext cx="3516363" cy="615553"/>
              </a:xfrm>
              <a:prstGeom prst="rect">
                <a:avLst/>
              </a:prstGeom>
              <a:noFill/>
            </p:spPr>
            <p:txBody>
              <a:bodyPr wrap="square" rtlCol="0">
                <a:spAutoFit/>
              </a:bodyPr>
              <a:lstStyle/>
              <a:p>
                <a:r>
                  <a:rPr lang="en-GB" sz="1600" b="1" dirty="0"/>
                  <a:t>Adjuvant Immunomodulation </a:t>
                </a:r>
              </a:p>
              <a:p>
                <a:r>
                  <a:rPr lang="en-GB" sz="1600" b="1" dirty="0"/>
                  <a:t>(</a:t>
                </a:r>
                <a:r>
                  <a:rPr lang="en-GB" dirty="0"/>
                  <a:t>≥ </a:t>
                </a:r>
                <a:r>
                  <a:rPr lang="en-GB" sz="1600" b="1" dirty="0"/>
                  <a:t> 1 year only) </a:t>
                </a:r>
                <a:endParaRPr lang="en-GB" sz="2400" b="1" dirty="0"/>
              </a:p>
            </p:txBody>
          </p:sp>
        </p:grpSp>
        <p:grpSp>
          <p:nvGrpSpPr>
            <p:cNvPr id="100" name="Group 99">
              <a:extLst>
                <a:ext uri="{FF2B5EF4-FFF2-40B4-BE49-F238E27FC236}">
                  <a16:creationId xmlns:a16="http://schemas.microsoft.com/office/drawing/2014/main" id="{CF301C45-11E6-6347-9555-867C357898B3}"/>
                </a:ext>
              </a:extLst>
            </p:cNvPr>
            <p:cNvGrpSpPr/>
            <p:nvPr/>
          </p:nvGrpSpPr>
          <p:grpSpPr>
            <a:xfrm>
              <a:off x="7227845" y="1797886"/>
              <a:ext cx="360000" cy="360000"/>
              <a:chOff x="1659018" y="3296287"/>
              <a:chExt cx="360000" cy="360000"/>
            </a:xfrm>
          </p:grpSpPr>
          <p:sp>
            <p:nvSpPr>
              <p:cNvPr id="109" name="Oval 108">
                <a:extLst>
                  <a:ext uri="{FF2B5EF4-FFF2-40B4-BE49-F238E27FC236}">
                    <a16:creationId xmlns:a16="http://schemas.microsoft.com/office/drawing/2014/main" id="{164B12B8-8520-C54E-92B2-DAA022D4924D}"/>
                  </a:ext>
                </a:extLst>
              </p:cNvPr>
              <p:cNvSpPr/>
              <p:nvPr/>
            </p:nvSpPr>
            <p:spPr>
              <a:xfrm>
                <a:off x="1791730" y="3429000"/>
                <a:ext cx="108000" cy="108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C4E03956-3FCD-1A42-84DD-1A6A644338F0}"/>
                  </a:ext>
                </a:extLst>
              </p:cNvPr>
              <p:cNvSpPr/>
              <p:nvPr/>
            </p:nvSpPr>
            <p:spPr>
              <a:xfrm>
                <a:off x="1729947" y="3373395"/>
                <a:ext cx="216000" cy="216000"/>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40825EDA-6130-9648-8B04-43C461D5E17B}"/>
                  </a:ext>
                </a:extLst>
              </p:cNvPr>
              <p:cNvSpPr/>
              <p:nvPr/>
            </p:nvSpPr>
            <p:spPr>
              <a:xfrm>
                <a:off x="1659018" y="3296287"/>
                <a:ext cx="360000" cy="360000"/>
              </a:xfrm>
              <a:prstGeom prst="ellipse">
                <a:avLst/>
              </a:prstGeom>
              <a:noFill/>
              <a:ln w="3175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0" name="Rounded Rectangle 119">
              <a:extLst>
                <a:ext uri="{FF2B5EF4-FFF2-40B4-BE49-F238E27FC236}">
                  <a16:creationId xmlns:a16="http://schemas.microsoft.com/office/drawing/2014/main" id="{885B353F-FD0E-A644-BA52-E1CA09E9ACA4}"/>
                </a:ext>
              </a:extLst>
            </p:cNvPr>
            <p:cNvSpPr/>
            <p:nvPr/>
          </p:nvSpPr>
          <p:spPr>
            <a:xfrm>
              <a:off x="8667548" y="2408548"/>
              <a:ext cx="1073507" cy="550963"/>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400" b="1" dirty="0">
                  <a:solidFill>
                    <a:schemeClr val="bg1"/>
                  </a:solidFill>
                </a:rPr>
                <a:t>Anakinra</a:t>
              </a:r>
            </a:p>
            <a:p>
              <a:pPr algn="ctr"/>
              <a:r>
                <a:rPr lang="en-GB" sz="1400" b="1" dirty="0">
                  <a:solidFill>
                    <a:schemeClr val="bg1"/>
                  </a:solidFill>
                </a:rPr>
                <a:t>2</a:t>
              </a:r>
              <a:endParaRPr lang="en-GB" sz="1100" b="1" dirty="0">
                <a:solidFill>
                  <a:schemeClr val="bg1"/>
                </a:solidFill>
              </a:endParaRPr>
            </a:p>
          </p:txBody>
        </p:sp>
        <p:sp>
          <p:nvSpPr>
            <p:cNvPr id="121" name="TextBox 120">
              <a:extLst>
                <a:ext uri="{FF2B5EF4-FFF2-40B4-BE49-F238E27FC236}">
                  <a16:creationId xmlns:a16="http://schemas.microsoft.com/office/drawing/2014/main" id="{5CF54CCB-40B4-104A-B8B2-1EDF38180124}"/>
                </a:ext>
              </a:extLst>
            </p:cNvPr>
            <p:cNvSpPr txBox="1"/>
            <p:nvPr/>
          </p:nvSpPr>
          <p:spPr>
            <a:xfrm>
              <a:off x="8285870" y="2514133"/>
              <a:ext cx="422052" cy="338554"/>
            </a:xfrm>
            <a:prstGeom prst="rect">
              <a:avLst/>
            </a:prstGeom>
            <a:noFill/>
          </p:spPr>
          <p:txBody>
            <a:bodyPr wrap="square" rtlCol="0">
              <a:spAutoFit/>
            </a:bodyPr>
            <a:lstStyle/>
            <a:p>
              <a:r>
                <a:rPr lang="en-GB" sz="1600" b="1" i="1" dirty="0"/>
                <a:t>or</a:t>
              </a:r>
              <a:endParaRPr lang="en-GB" sz="1400" b="1" i="1" dirty="0"/>
            </a:p>
          </p:txBody>
        </p:sp>
      </p:grpSp>
      <p:sp>
        <p:nvSpPr>
          <p:cNvPr id="122" name="Rounded Rectangle 121">
            <a:extLst>
              <a:ext uri="{FF2B5EF4-FFF2-40B4-BE49-F238E27FC236}">
                <a16:creationId xmlns:a16="http://schemas.microsoft.com/office/drawing/2014/main" id="{C92EAA58-11C5-8A46-A351-A320F5523722}"/>
              </a:ext>
            </a:extLst>
          </p:cNvPr>
          <p:cNvSpPr/>
          <p:nvPr/>
        </p:nvSpPr>
        <p:spPr>
          <a:xfrm>
            <a:off x="6563601" y="1402600"/>
            <a:ext cx="4919699" cy="1825294"/>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Tree>
    <p:extLst>
      <p:ext uri="{BB962C8B-B14F-4D97-AF65-F5344CB8AC3E}">
        <p14:creationId xmlns:p14="http://schemas.microsoft.com/office/powerpoint/2010/main" val="3396660802"/>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1" ma:contentTypeDescription="Create a new document." ma:contentTypeScope="" ma:versionID="8b2f1f8349387e9a923cf83d30275775">
  <xsd:schema xmlns:xsd="http://www.w3.org/2001/XMLSchema" xmlns:xs="http://www.w3.org/2001/XMLSchema" xmlns:p="http://schemas.microsoft.com/office/2006/metadata/properties" xmlns:ns2="137f62fc-0309-469d-96f8-244e1f51aa13" targetNamespace="http://schemas.microsoft.com/office/2006/metadata/properties" ma:root="true" ma:fieldsID="1f8ff3906fef484f4efd594d223ea34a" ns2:_="">
    <xsd:import namespace="137f62fc-0309-469d-96f8-244e1f51aa1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4961FF-7341-4ADB-80BF-C49709C28155}">
  <ds:schemaRefs>
    <ds:schemaRef ds:uri="http://purl.org/dc/dcmitype/"/>
    <ds:schemaRef ds:uri="http://purl.org/dc/terms/"/>
    <ds:schemaRef ds:uri="http://www.w3.org/XML/1998/namespace"/>
    <ds:schemaRef ds:uri="6a5b09a2-01d5-4a1b-bc34-60f247c83f3d"/>
    <ds:schemaRef ds:uri="http://schemas.microsoft.com/office/2006/documentManagement/types"/>
    <ds:schemaRef ds:uri="http://purl.org/dc/elements/1.1/"/>
    <ds:schemaRef ds:uri="07b64a12-c14a-4a19-9dcb-6351a43e3aea"/>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EDA6A2DD-3CCB-4078-98F7-F797A2833D39}"/>
</file>

<file path=customXml/itemProps3.xml><?xml version="1.0" encoding="utf-8"?>
<ds:datastoreItem xmlns:ds="http://schemas.openxmlformats.org/officeDocument/2006/customXml" ds:itemID="{6B40EB95-C221-4BED-809A-8D2E9A32CC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9611</TotalTime>
  <Words>1782</Words>
  <Application>Microsoft Macintosh PowerPoint</Application>
  <PresentationFormat>Widescreen</PresentationFormat>
  <Paragraphs>260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 Randomised Evaluation of COVID-19 Therapy: the RECOVERY trial</vt:lpstr>
      <vt:lpstr>Background</vt:lpstr>
      <vt:lpstr>Background</vt:lpstr>
      <vt:lpstr>Participant Information Sheets and Consent for children and young people</vt:lpstr>
      <vt:lpstr>Eligibility for children</vt:lpstr>
      <vt:lpstr>Eligibility for children</vt:lpstr>
      <vt:lpstr>Eligibility for children</vt:lpstr>
      <vt:lpstr>Eligibility for children</vt:lpstr>
      <vt:lpstr>Current design (children)</vt:lpstr>
      <vt:lpstr>Recovery for children: Confirmed SARS-COV-2</vt:lpstr>
      <vt:lpstr>Baricitinib</vt:lpstr>
      <vt:lpstr>Recovery for children: influenza </vt:lpstr>
      <vt:lpstr>Paediatric specific medication: Baloxavir </vt:lpstr>
      <vt:lpstr>Paediatric specific medication: Ostelamivr (Tamiflu)</vt:lpstr>
      <vt:lpstr>Paediatric specific medication: low-dose corticosteroids</vt:lpstr>
      <vt:lpstr>Recovery for children: PIMS-TS</vt:lpstr>
      <vt:lpstr>Paediatric specific medication: Tocilizumab</vt:lpstr>
      <vt:lpstr>Paediatric specific medication: Anakinra</vt:lpstr>
      <vt:lpstr>Vaccines</vt:lpstr>
      <vt:lpstr>Further guidance: Frequently asked questions document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Chrissie  Jones</cp:lastModifiedBy>
  <cp:revision>235</cp:revision>
  <cp:lastPrinted>2020-03-18T19:42:16Z</cp:lastPrinted>
  <dcterms:created xsi:type="dcterms:W3CDTF">2020-03-14T13:47:38Z</dcterms:created>
  <dcterms:modified xsi:type="dcterms:W3CDTF">2021-12-08T15:02:13Z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