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5" r:id="rId5"/>
    <p:sldId id="283" r:id="rId6"/>
    <p:sldId id="291" r:id="rId7"/>
    <p:sldId id="338" r:id="rId8"/>
    <p:sldId id="337" r:id="rId9"/>
    <p:sldId id="335" r:id="rId10"/>
    <p:sldId id="265" r:id="rId11"/>
    <p:sldId id="297" r:id="rId12"/>
  </p:sldIdLst>
  <p:sldSz cx="12192000" cy="6858000"/>
  <p:notesSz cx="6881813" cy="9661525"/>
  <p:embeddedFontLst>
    <p:embeddedFont>
      <p:font typeface="Mulish"/>
      <p:regular r:id="rId15"/>
      <p:bold r:id="rId16"/>
      <p:italic r:id="rId17"/>
      <p:boldItalic r:id="rId18"/>
    </p:embeddedFont>
  </p:embeddedFontLst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3C61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412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25079-B1FA-462E-A452-44298198BC44}" type="datetimeFigureOut">
              <a:rPr lang="en-GB" smtClean="0"/>
              <a:t>23/12/2024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1346-2048-4300-8804-594020DACEF8}" type="slidenum">
              <a:rPr lang="en-GB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086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D77-45DE-4CF9-BE95-0F75365973B6}" type="datetimeFigureOut">
              <a:rPr lang="en-GB" smtClean="0"/>
              <a:t>23/12/2024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0176D-839C-4CD8-8803-4392F3BD4A69}" type="slidenum">
              <a:rPr lang="en-GB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201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666F-4CDE-4600-89E4-4EAAC1D2ACB4}" type="slidenum">
              <a:rPr lang="en-US" smtClean="0"/>
              <a:t>4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4190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7451"/>
            <a:ext cx="9144000" cy="1158033"/>
          </a:xfrm>
        </p:spPr>
        <p:txBody>
          <a:bodyPr>
            <a:noAutofit/>
          </a:bodyPr>
          <a:lstStyle/>
          <a:p>
            <a:br/>
            <a:r>
              <a:rPr lang="ro-RO" b="1" dirty="0">
                <a:solidFill>
                  <a:srgbClr val="9E3159"/>
                </a:solidFill>
                <a:latin typeface="+mn-lt"/>
              </a:rPr>
              <a:t>Studiul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5476"/>
            <a:ext cx="9144000" cy="1655762"/>
          </a:xfrm>
        </p:spPr>
        <p:txBody>
          <a:bodyPr>
            <a:normAutofit/>
          </a:bodyPr>
          <a:lstStyle/>
          <a:p>
            <a:r>
              <a:rPr lang="ro-RO" sz="3200" b="1" dirty="0"/>
              <a:t>Context și prezentare generală a studiului</a:t>
            </a:r>
          </a:p>
          <a:p>
            <a:endParaRPr lang="ro-RO" sz="2800" b="1" dirty="0"/>
          </a:p>
          <a:p>
            <a:r>
              <a:rPr lang="ro-RO" sz="2000" b="1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ro-RO" sz="2000" b="1">
                <a:solidFill>
                  <a:schemeClr val="bg1">
                    <a:lumMod val="50000"/>
                  </a:schemeClr>
                </a:solidFill>
              </a:rPr>
              <a:t>.0 </a:t>
            </a:r>
            <a:r>
              <a:rPr lang="ro-RO" sz="2000" b="1" dirty="0">
                <a:solidFill>
                  <a:schemeClr val="bg1">
                    <a:lumMod val="50000"/>
                  </a:schemeClr>
                </a:solidFill>
              </a:rPr>
              <a:t>2024-12-03</a:t>
            </a:r>
          </a:p>
          <a:p>
            <a:endParaRPr lang="ro-RO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ro-RO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6" y="1572004"/>
            <a:ext cx="10957208" cy="4580078"/>
          </a:xfrm>
        </p:spPr>
        <p:txBody>
          <a:bodyPr>
            <a:normAutofit/>
          </a:bodyPr>
          <a:lstStyle/>
          <a:p>
            <a:r>
              <a:rPr lang="ro-RO" sz="2400" dirty="0"/>
              <a:t>Pandemia de SARS-CoV-2 a cauzat aproximativ 20 de milioane de decese și perturbări la nivel mondial, dar a trecut acum într-o fază endemică</a:t>
            </a:r>
          </a:p>
          <a:p>
            <a:pPr marL="0" indent="0">
              <a:buNone/>
            </a:pPr>
            <a:endParaRPr lang="ro-RO" sz="2400" dirty="0"/>
          </a:p>
          <a:p>
            <a:r>
              <a:rPr lang="ro-RO" sz="2400" dirty="0"/>
              <a:t>Tratamentul pentru COVID-19 a înregistrat progrese rapide datorită evaluării riguroase a tratamentelor potențiale în cadrul unor studii randomizate de amploare </a:t>
            </a:r>
          </a:p>
          <a:p>
            <a:pPr marL="0" indent="0">
              <a:buNone/>
            </a:pPr>
            <a:endParaRPr lang="ro-RO" sz="2400" dirty="0"/>
          </a:p>
          <a:p>
            <a:r>
              <a:rPr lang="ro-RO" sz="2400" dirty="0"/>
              <a:t>Acum știm mai multe despre tratarea pneumoniei COVID-19 decât despre cea a pneumoniei gripale sau bacteriene</a:t>
            </a:r>
          </a:p>
          <a:p>
            <a:pPr marL="0" indent="0">
              <a:buNone/>
            </a:pPr>
            <a:endParaRPr lang="ro-RO" sz="2400" dirty="0"/>
          </a:p>
          <a:p>
            <a:r>
              <a:rPr lang="ro-RO" sz="2400" dirty="0"/>
              <a:t>Pneumonia cauzată de diverși agenți patogeni rămâne o cauză majoră a internărilor și a deceselor la nivel mondial (aproximativ 2,5 milioane de decese pe an)</a:t>
            </a:r>
          </a:p>
          <a:p>
            <a:pPr marL="0" indent="0">
              <a:buNone/>
            </a:pP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91" y="1464680"/>
            <a:ext cx="11966899" cy="5073279"/>
          </a:xfrm>
        </p:spPr>
        <p:txBody>
          <a:bodyPr>
            <a:noAutofit/>
          </a:bodyPr>
          <a:lstStyle/>
          <a:p>
            <a:r>
              <a:rPr lang="ro-RO" sz="2400" dirty="0"/>
              <a:t>RECOVERY este de departe cel mai mare studiu privind tratamentul COVID-19, recrutând aproape 50.000 de pacienți internați</a:t>
            </a:r>
          </a:p>
          <a:p>
            <a:pPr>
              <a:spcBef>
                <a:spcPts val="1800"/>
              </a:spcBef>
            </a:pPr>
            <a:r>
              <a:rPr lang="ro-RO" sz="2400" dirty="0"/>
              <a:t>Studiul a demonstrat necesitatea derulării unor studii în colaborare de amploare pentru a identifica sau a exclude efecte semnificative ale tratamentului</a:t>
            </a:r>
          </a:p>
          <a:p>
            <a:pPr>
              <a:spcBef>
                <a:spcPts val="1800"/>
              </a:spcBef>
            </a:pPr>
            <a:r>
              <a:rPr lang="ro-RO" sz="2400" dirty="0"/>
              <a:t>Studiul a evaluat mai mult de 12 tratamente pentru COVID-19, relevând că:</a:t>
            </a:r>
          </a:p>
          <a:p>
            <a:pPr lvl="1">
              <a:spcBef>
                <a:spcPts val="600"/>
              </a:spcBef>
            </a:pPr>
            <a:r>
              <a:rPr lang="ro-RO" sz="2000" dirty="0"/>
              <a:t>Corticosteroizii, inhibitorii IL-6, inhibitorii JAK și anticorpii monoclonali neutralizanți sunt eficace (utilizați în combinație, aceștia reducând riscul de deces la aproape jumătate).</a:t>
            </a:r>
          </a:p>
          <a:p>
            <a:pPr lvl="1">
              <a:spcBef>
                <a:spcPts val="600"/>
              </a:spcBef>
            </a:pPr>
            <a:r>
              <a:rPr lang="ro-RO" sz="2000" dirty="0"/>
              <a:t>Totuși, multe tratamente utilizate pe scară largă nu au avut deloc un efect util (de exemplu, hidroxiclorochina, lopinavirul, azitromicina și plasma convalescentă)</a:t>
            </a:r>
            <a:endParaRPr lang="ro-RO" sz="800" dirty="0"/>
          </a:p>
          <a:p>
            <a:pPr>
              <a:spcBef>
                <a:spcPts val="1800"/>
              </a:spcBef>
            </a:pPr>
            <a:r>
              <a:rPr lang="ro-RO" sz="2400" dirty="0"/>
              <a:t>RECOVERY a evoluat acum, devenind un studiu de platformă care evaluează tratamente pentru ale pneumoniei, inclusiv gripa și presupusa pneumonie bacteriană dobândită în comunitate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ro-RO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0883BFAB-C1F5-BB43-0FCC-CDE2F6B54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22" y="1493078"/>
            <a:ext cx="5586478" cy="42777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779AC7-291A-8C42-A422-00FE33014EF3}"/>
              </a:ext>
            </a:extLst>
          </p:cNvPr>
          <p:cNvSpPr txBox="1"/>
          <p:nvPr/>
        </p:nvSpPr>
        <p:spPr>
          <a:xfrm>
            <a:off x="498397" y="305317"/>
            <a:ext cx="11484952" cy="676947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r>
              <a:rPr lang="ro-RO" sz="3600" b="1" dirty="0">
                <a:solidFill>
                  <a:schemeClr val="bg1"/>
                </a:solidFill>
                <a:latin typeface="Mulish" pitchFamily="2" charset="0"/>
              </a:rPr>
              <a:t>Studiul RECOVERY</a:t>
            </a:r>
            <a:endParaRPr lang="ro-RO" sz="3600" dirty="0">
              <a:solidFill>
                <a:schemeClr val="bg1"/>
              </a:solidFill>
              <a:latin typeface="Mulish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5" y="1592065"/>
            <a:ext cx="6960211" cy="3077604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ro-RO" sz="2400" dirty="0">
                <a:latin typeface="+mn-lt"/>
              </a:rPr>
              <a:t>Studiu randomizat, deschis, de platformă pentru pacienții internați cu pneumonie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ro-RO" sz="2400" dirty="0">
                <a:latin typeface="+mn-lt"/>
              </a:rPr>
              <a:t>Demarat în Regatul Unit, în prezent desfășurat în 10 țări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ro-RO" sz="2400" b="1" dirty="0"/>
              <a:t>Model eficientizat</a:t>
            </a:r>
            <a:r>
              <a:rPr lang="ro-RO" sz="2400" dirty="0"/>
              <a:t> – procedurile și eligibilitatea trialului sunt simple, pentru a reduce povara asupra personalului spitalicesc și a permite recrutarea unui număr mare de pacienți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38425" y="6524357"/>
            <a:ext cx="205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600" dirty="0">
                <a:latin typeface="+mn-lt"/>
              </a:rPr>
              <a:t>www.recoverytrial.net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4842225"/>
            <a:ext cx="9208737" cy="2015775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>
              <a:lnSpc>
                <a:spcPct val="150000"/>
              </a:lnSpc>
              <a:buClr>
                <a:srgbClr val="9E3159"/>
              </a:buClr>
            </a:pPr>
            <a:endParaRPr lang="ro-RO" sz="1000" dirty="0">
              <a:latin typeface="+mn-lt"/>
            </a:endParaRPr>
          </a:p>
          <a:p>
            <a:pPr marL="457200" indent="-457200" defTabSz="83185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  <a:tabLst>
                <a:tab pos="3228975" algn="l"/>
              </a:tabLst>
            </a:pPr>
            <a:r>
              <a:rPr lang="ro-RO" sz="2400" dirty="0">
                <a:latin typeface="+mn-lt"/>
              </a:rPr>
              <a:t>Rezultatul principal: </a:t>
            </a:r>
            <a:r>
              <a:rPr lang="en-US" sz="2400" dirty="0">
                <a:latin typeface="+mn-lt"/>
              </a:rPr>
              <a:t>		</a:t>
            </a:r>
            <a:r>
              <a:rPr lang="ro-RO" sz="2400" dirty="0">
                <a:latin typeface="+mn-lt"/>
              </a:rPr>
              <a:t>Mortalitatea din toate cazurile la 28 de zile</a:t>
            </a:r>
          </a:p>
          <a:p>
            <a:pPr marL="450850" indent="-450850" defTabSz="83185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ro-RO" sz="2400" dirty="0">
                <a:latin typeface="+mn-lt"/>
              </a:rPr>
              <a:t>Rezultate secundare: </a:t>
            </a:r>
            <a:r>
              <a:rPr lang="en-US" sz="2400" dirty="0">
                <a:latin typeface="+mn-lt"/>
              </a:rPr>
              <a:t>	</a:t>
            </a:r>
            <a:r>
              <a:rPr lang="ro-RO" sz="2400" dirty="0">
                <a:latin typeface="+mn-lt"/>
              </a:rPr>
              <a:t>i) Evoluția către ventilație/deces</a:t>
            </a:r>
          </a:p>
          <a:p>
            <a:pPr defTabSz="831850">
              <a:buClr>
                <a:srgbClr val="9E3159"/>
              </a:buClr>
            </a:pPr>
            <a:r>
              <a:rPr lang="en-US" sz="2400" dirty="0">
                <a:latin typeface="+mn-lt"/>
              </a:rPr>
              <a:t>				</a:t>
            </a:r>
            <a:r>
              <a:rPr lang="ro-RO" sz="2400" dirty="0">
                <a:latin typeface="+mn-lt"/>
              </a:rPr>
              <a:t>ii) Timpul până la externare </a:t>
            </a:r>
          </a:p>
          <a:p>
            <a:pPr defTabSz="831850">
              <a:buClr>
                <a:srgbClr val="9E3159"/>
              </a:buClr>
            </a:pPr>
            <a:r>
              <a:rPr lang="en-US" dirty="0"/>
              <a:t>				</a:t>
            </a:r>
            <a:r>
              <a:rPr lang="ro-RO" dirty="0"/>
              <a:t>    </a:t>
            </a:r>
            <a:r>
              <a:rPr lang="ro-RO" sz="2400" dirty="0">
                <a:latin typeface="+mn-lt"/>
              </a:rPr>
              <a:t>(co-principal pentru gripă) </a:t>
            </a:r>
          </a:p>
        </p:txBody>
      </p:sp>
    </p:spTree>
    <p:extLst>
      <p:ext uri="{BB962C8B-B14F-4D97-AF65-F5344CB8AC3E}">
        <p14:creationId xmlns:p14="http://schemas.microsoft.com/office/powerpoint/2010/main" val="322207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ro-RO" sz="4000" dirty="0"/>
              <a:t>Eligibilitatea pentru componenta de bază a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379995"/>
            <a:ext cx="12089421" cy="4786662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o-RO" sz="2000" dirty="0"/>
              <a:t>Spitalizat</a:t>
            </a:r>
            <a:endParaRPr lang="ro-RO" sz="7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o-RO" sz="2000" dirty="0"/>
              <a:t>Sindrom de pneumonie, de exemplu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ro-RO" sz="1800" dirty="0"/>
              <a:t>Simptome tipice ale unei infecții noi a tractului respirator (tuse, dificultăți de respirație, febră etc.); și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ro-RO" sz="1800" dirty="0"/>
              <a:t>Dovezi obiective privind prezența unei boli pulmonare acute (de exemplu, modificări radiografice/CT/US, hipoxie sau examen clinic); și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ro-RO" sz="1800" dirty="0"/>
              <a:t>Concluzia că sunt improbabile sau că se exclud alte cauze (de exemplu, insuficiență cardiacă)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ro-RO" sz="1800" i="1" dirty="0"/>
              <a:t>Cu toate acestea, diagnosticul este unul clinic în opinia medicului coordonator (aceste criterii sunt orientative)</a:t>
            </a:r>
            <a:endParaRPr lang="ro-RO" sz="700" i="1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o-RO" sz="2000" dirty="0"/>
              <a:t>Unul dintre următoarele diagnostice: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ro-RO" sz="1800" dirty="0"/>
              <a:t>Infecție confirmată cu SARS-CoV-2 (în UE nu sunt deschise comparațiile COVID-19)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ro-RO" sz="1800" dirty="0"/>
              <a:t>Infecție confirmată cu virusul gripal A sau B  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ro-RO" sz="1800" dirty="0"/>
              <a:t>Pneumonie comunitară cu tratament pe bază de antibiotice planificat (fără a se suspecta COVID-19/flu/PCP/TB)</a:t>
            </a:r>
            <a:endParaRPr lang="ro-RO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o-RO" sz="2000" dirty="0"/>
              <a:t>Absența oricăror antecedente medicale care ar putea pune pacientul în pericol în eventualitatea participării</a:t>
            </a:r>
            <a:endParaRPr lang="ro-RO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o-RO" sz="2000" dirty="0"/>
              <a:t>Clinicianul participant nu consideră că un anumit tratament experimental este indicat sau contraindicat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o-RO" sz="2000" dirty="0"/>
              <a:t>În afara Regatului Unit, pacienții trebuie să aibă vârsta de cel puțin 18 ani (în Regatul Unit sunt eligibili și copiii pentru unele comparații)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o-RO" sz="2000" dirty="0"/>
              <a:t>Unele comparații au criterii de eligibilitate suplimentare – a se vedea protocolul și instructajul relevant</a:t>
            </a:r>
          </a:p>
        </p:txBody>
      </p:sp>
    </p:spTree>
    <p:extLst>
      <p:ext uri="{BB962C8B-B14F-4D97-AF65-F5344CB8AC3E}">
        <p14:creationId xmlns:p14="http://schemas.microsoft.com/office/powerpoint/2010/main" val="38558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14" y="121784"/>
            <a:ext cx="8993316" cy="1221330"/>
          </a:xfrm>
        </p:spPr>
        <p:txBody>
          <a:bodyPr>
            <a:noAutofit/>
          </a:bodyPr>
          <a:lstStyle/>
          <a:p>
            <a:r>
              <a:rPr lang="ro-RO" sz="2900" dirty="0"/>
              <a:t>Modelul studiului RECOVERY</a:t>
            </a:r>
            <a:br>
              <a:rPr sz="2900" dirty="0"/>
            </a:br>
            <a:r>
              <a:rPr lang="ro-RO" sz="2900" dirty="0"/>
              <a:t>(comparațiile variază de la o regiune la alta și se vor modifica în timp – a se vedea protocolul actual pe site-ul web)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o-RO" sz="2000" b="1" dirty="0"/>
              <a:t>PACIENȚI SPITALIZAȚI CU PNEUMONIE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o-RO" sz="2000" b="1" dirty="0"/>
              <a:t>ANALIZĂ</a:t>
            </a:r>
            <a:endParaRPr lang="ro-RO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6600" b="1" dirty="0"/>
              <a:t>R</a:t>
            </a:r>
            <a:endParaRPr lang="ro-RO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/>
              <a:t>Pacienți cu infecție cu SARS-CoV-2 confirmată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7240" cy="1433785"/>
            <a:chOff x="4441699" y="1560294"/>
            <a:chExt cx="3486721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o-RO" sz="1200" b="1" dirty="0">
                  <a:solidFill>
                    <a:schemeClr val="bg1"/>
                  </a:solidFill>
                </a:rPr>
                <a:t>Dexametazonă în doză mare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o-RO" sz="1100" b="1" dirty="0">
                  <a:solidFill>
                    <a:schemeClr val="bg1"/>
                  </a:solidFill>
                </a:rPr>
                <a:t>Îngrijirea obișnuită (corticosteroizi în doză standard)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193166" y="2408993"/>
              <a:ext cx="529922" cy="306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400" b="1" i="1" dirty="0"/>
                <a:t>sau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1760" y="1573287"/>
              <a:ext cx="2926660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400" b="1" dirty="0"/>
                <a:t>Comparația cu dozele mari de corticosteroizi în cazul COVID-19 (pacienți cu NIV sau IMV)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o-RO" sz="1200" b="1" dirty="0">
                  <a:solidFill>
                    <a:schemeClr val="bg1"/>
                  </a:solidFill>
                </a:rPr>
                <a:t>Dexametazonă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o-RO" sz="1200" b="1" dirty="0">
                  <a:solidFill>
                    <a:schemeClr val="bg1"/>
                  </a:solidFill>
                </a:rPr>
                <a:t>Îngrijirea obișnuită fără corticosteroizi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71590" y="2403526"/>
              <a:ext cx="5586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400" b="1" i="1" dirty="0"/>
                <a:t>sau</a:t>
              </a:r>
              <a:endParaRPr lang="ro-RO" sz="12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400" b="1" dirty="0"/>
                <a:t>Compararea cu corticosteroizii pentru gripă (la pacienții cu hipoxie)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o-RO" sz="1200" b="1" dirty="0">
                  <a:solidFill>
                    <a:schemeClr val="bg1"/>
                  </a:solidFill>
                </a:rPr>
                <a:t>Îngrijirea obișnuită fără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15766" y="2403526"/>
              <a:ext cx="5021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400" b="1" i="1" dirty="0"/>
                <a:t>sau</a:t>
              </a:r>
              <a:endParaRPr lang="ro-RO" sz="12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65520" y="1730503"/>
              <a:ext cx="2651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600" b="1" dirty="0"/>
                <a:t>Comparația cu baloxavirul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ro-RO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o-RO" sz="1200" b="1" dirty="0">
                  <a:solidFill>
                    <a:schemeClr val="bg1"/>
                  </a:solidFill>
                </a:rPr>
                <a:t>Îngrijirea obișnuită fără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o-RO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08055" y="2431586"/>
              <a:ext cx="4902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400" b="1" i="1" dirty="0"/>
                <a:t>sau</a:t>
              </a:r>
              <a:endParaRPr lang="ro-RO" sz="12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2706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600" b="1" dirty="0"/>
                <a:t>Comparația cu oseltamivirul</a:t>
              </a:r>
              <a:endParaRPr lang="ro-RO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/>
              <a:t>Pacienți cu GRIPĂ confirmată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ro-RO" sz="1200" b="1" dirty="0">
                    <a:solidFill>
                      <a:schemeClr val="bg1"/>
                    </a:solidFill>
                  </a:rPr>
                  <a:t>Sotrovimab</a:t>
                </a:r>
                <a:endParaRPr lang="ro-RO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ro-RO" sz="1200" b="1" dirty="0">
                    <a:solidFill>
                      <a:schemeClr val="bg1"/>
                    </a:solidFill>
                  </a:rPr>
                  <a:t>Îngrijirea obișnuită fără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12190" y="2414677"/>
                <a:ext cx="5112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sz="1400" b="1" i="1" dirty="0"/>
                  <a:t>sau</a:t>
                </a:r>
                <a:endParaRPr lang="ro-RO" sz="12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9160" y="1700762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sz="1600" b="1" dirty="0"/>
                  <a:t>Comparație cu sotrovimab</a:t>
                </a:r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/>
              <a:t>Pacienți cu CAP (fără suspiciune de SARS-CoV-2/gripă/PCP/TB)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31847" cy="1420915"/>
            <a:chOff x="7960889" y="1429068"/>
            <a:chExt cx="3531847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31847" cy="1414800"/>
              <a:chOff x="8003238" y="1576210"/>
              <a:chExt cx="3531847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ro-RO" sz="1200" b="1" dirty="0">
                    <a:solidFill>
                      <a:schemeClr val="bg1"/>
                    </a:solidFill>
                  </a:rPr>
                  <a:t>Dexametazonă</a:t>
                </a:r>
                <a:endParaRPr lang="ro-RO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ro-RO" sz="1200" b="1" dirty="0">
                    <a:solidFill>
                      <a:schemeClr val="bg1"/>
                    </a:solidFill>
                  </a:rPr>
                  <a:t>Îngrijirea obișnuită fără corticosteroizi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o-RO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69595" y="2435333"/>
                <a:ext cx="5729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sz="1400" b="1" i="1" dirty="0"/>
                  <a:t>sau</a:t>
                </a:r>
                <a:endParaRPr lang="ro-RO" sz="12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58313" y="158338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sz="1400" b="1" dirty="0"/>
                  <a:t>Comparația cu corticosteroizii în cazul pneumoniei dobândite în comunitate (CAP)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5655" y="3648491"/>
            <a:ext cx="3492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/>
              <a:t>S-au colectat datele de referință, s-a stabilit adecvarea</a:t>
            </a:r>
          </a:p>
          <a:p>
            <a:r>
              <a:rPr lang="ro-RO" sz="1400" b="1" dirty="0"/>
              <a:t>Randomizare 1:1 în fiecare comparație adecvată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630854"/>
            <a:ext cx="45243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/>
              <a:t>Rezultatele la 28 de zile și la 6 luni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300" b="1" dirty="0"/>
              <a:t>Mortalitate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300" b="1" dirty="0"/>
              <a:t>Timpul până la externare în viață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300" b="1" dirty="0"/>
              <a:t>Evoluția către ventilație sau deces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127"/>
            <a:ext cx="10515600" cy="1325563"/>
          </a:xfrm>
        </p:spPr>
        <p:txBody>
          <a:bodyPr/>
          <a:lstStyle/>
          <a:p>
            <a:r>
              <a:rPr lang="ro-RO"/>
              <a:t>Procedurile studiului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1" y="1356360"/>
            <a:ext cx="7546596" cy="5669280"/>
          </a:xfrm>
        </p:spPr>
        <p:txBody>
          <a:bodyPr>
            <a:normAutofit fontScale="92500" lnSpcReduction="20000"/>
          </a:bodyPr>
          <a:lstStyle/>
          <a:p>
            <a:r>
              <a:rPr lang="ro-RO" sz="2200" dirty="0"/>
              <a:t>Se obține consimțământul scris de la pacient sau de la reprezentantul legal al acestuia</a:t>
            </a:r>
          </a:p>
          <a:p>
            <a:r>
              <a:rPr lang="ro-RO" sz="2200" dirty="0"/>
              <a:t>Se introduc datele de referință pe site-ul de randomizare, inclusiv adecvarea pentru fiecare comparație de tratament</a:t>
            </a:r>
          </a:p>
          <a:p>
            <a:r>
              <a:rPr lang="ro-RO" sz="2200" dirty="0"/>
              <a:t>Pacienții pot fi introduși în mai multe comparații concomitent </a:t>
            </a:r>
          </a:p>
          <a:p>
            <a:r>
              <a:rPr lang="ro-RO" sz="2200" dirty="0"/>
              <a:t>Dacă pacientul nu este eligibil pentru un tratament, acesta poate fi totuși randomizat în alte comparații</a:t>
            </a:r>
          </a:p>
          <a:p>
            <a:pPr>
              <a:spcBef>
                <a:spcPts val="1800"/>
              </a:spcBef>
            </a:pPr>
            <a:r>
              <a:rPr lang="ro-RO" sz="2200" dirty="0"/>
              <a:t>Pacienții sunt repartizați fie la tratamentul experimental, fie la îngrijirea obișnuită fără tratamentul experimental (restul îngrijirilor rămân neschimbate)</a:t>
            </a:r>
          </a:p>
          <a:p>
            <a:r>
              <a:rPr lang="ro-RO" sz="2200" b="1" dirty="0"/>
              <a:t>Alocările sunt independente</a:t>
            </a:r>
            <a:r>
              <a:rPr lang="ro-RO" sz="2200" dirty="0"/>
              <a:t>, deci unui pacient i se pot aloca toate tratamentele adecvate, niciunul dintre acestea sau orice combinație între acestea</a:t>
            </a:r>
          </a:p>
          <a:p>
            <a:pPr>
              <a:spcBef>
                <a:spcPts val="1800"/>
              </a:spcBef>
            </a:pPr>
            <a:r>
              <a:rPr lang="ro-RO" sz="2200" dirty="0"/>
              <a:t>Monitorizarea utilizează OpenClinica eCRF</a:t>
            </a:r>
          </a:p>
          <a:p>
            <a:pPr lvl="1"/>
            <a:r>
              <a:rPr lang="ro-RO" sz="1900" dirty="0"/>
              <a:t>Date din fișele medicale, fără măsurători specifice studiului (altele decât frotiurile respiratorii pentru regiunile/comparațiile selectate)</a:t>
            </a:r>
          </a:p>
          <a:p>
            <a:pPr lvl="1"/>
            <a:r>
              <a:rPr lang="ro-RO" sz="1900" dirty="0"/>
              <a:t>Rezultatele primare/secundare colectate la 28 de zile, plus tratamentele administrate și rezultatele majore privind siguranța (de exemplu, leziuni renale/hepatice, crize epileptiforme)</a:t>
            </a:r>
          </a:p>
          <a:p>
            <a:pPr lvl="1"/>
            <a:r>
              <a:rPr lang="ro-RO" sz="1900" dirty="0"/>
              <a:t>În unele regiuni, monitorizarea la 28 de zile/6 luni necesită o conversație telefonică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0462"/>
          <a:stretch/>
        </p:blipFill>
        <p:spPr>
          <a:xfrm>
            <a:off x="7570737" y="1409700"/>
            <a:ext cx="4621263" cy="513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Rezumat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1" y="1597071"/>
            <a:ext cx="11177899" cy="4580078"/>
          </a:xfrm>
        </p:spPr>
        <p:txBody>
          <a:bodyPr>
            <a:normAutofit fontScale="85000" lnSpcReduction="20000"/>
          </a:bodyPr>
          <a:lstStyle/>
          <a:p>
            <a:r>
              <a:rPr lang="ro-RO"/>
              <a:t>Sunt necesare tratamente mai bune pentru a reduce mortalitatea la pacienții spitalizați cu pneumonie</a:t>
            </a:r>
          </a:p>
          <a:p>
            <a:endParaRPr lang="ro-RO" dirty="0"/>
          </a:p>
          <a:p>
            <a:r>
              <a:rPr lang="ro-RO"/>
              <a:t>RECOVERY este în curs de a evalua mai multe tratamente promițătoare</a:t>
            </a:r>
          </a:p>
          <a:p>
            <a:endParaRPr lang="ro-RO" dirty="0"/>
          </a:p>
          <a:p>
            <a:r>
              <a:rPr lang="ro-RO"/>
              <a:t>Fiind un studiu adaptativ, modelul său va continua să evolueze pe măsură ce se adaugă noi tratamente, iar tratamentele vechi sunt eliminate când se constată rezultate</a:t>
            </a:r>
          </a:p>
          <a:p>
            <a:endParaRPr lang="ro-RO" dirty="0"/>
          </a:p>
          <a:p>
            <a:r>
              <a:rPr lang="ro-RO"/>
              <a:t>Colaborarea RECOVERY a reprezentat un succes major, implicând mii de colaboratori din sute de spitale</a:t>
            </a:r>
          </a:p>
          <a:p>
            <a:endParaRPr lang="ro-RO" dirty="0"/>
          </a:p>
          <a:p>
            <a:r>
              <a:rPr lang="ro-RO"/>
              <a:t>Sperăm să ni se alăture în continuare noi colaboratori din întreaga lume!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d6eaad8-f0eb-456a-874c-a999e8b6598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12AD73-C1FD-49B0-ACF6-15D917CCBFA5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137f62fc-0309-469d-96f8-244e1f51aa13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15FAC68-7CBD-406C-A7EE-BD26D5E0587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3633</TotalTime>
  <Words>998</Words>
  <Application>Microsoft Office PowerPoint</Application>
  <PresentationFormat>Widescreen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Wingdings</vt:lpstr>
      <vt:lpstr>Arial</vt:lpstr>
      <vt:lpstr>Mulish</vt:lpstr>
      <vt:lpstr>Calibri</vt:lpstr>
      <vt:lpstr>Office Theme</vt:lpstr>
      <vt:lpstr> Studiul RECOVERY</vt:lpstr>
      <vt:lpstr>Context</vt:lpstr>
      <vt:lpstr>Context</vt:lpstr>
      <vt:lpstr>PowerPoint Presentation</vt:lpstr>
      <vt:lpstr>Eligibilitatea pentru componenta de bază a RECOVERY</vt:lpstr>
      <vt:lpstr>Modelul studiului RECOVERY (comparațiile variază de la o regiune la alta și se vor modifica în timp – a se vedea protocolul actual pe site-ul web)</vt:lpstr>
      <vt:lpstr>Procedurile studiului RECOVERY</vt:lpstr>
      <vt:lpstr>Rezumat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Rathod, K.M. (Kartik)</cp:lastModifiedBy>
  <cp:revision>130</cp:revision>
  <cp:lastPrinted>2020-03-18T19:42:16Z</cp:lastPrinted>
  <dcterms:created xsi:type="dcterms:W3CDTF">2020-03-14T13:47:38Z</dcterms:created>
  <dcterms:modified xsi:type="dcterms:W3CDTF">2024-12-23T10:40:36Z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