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85" r:id="rId5"/>
    <p:sldId id="283" r:id="rId6"/>
    <p:sldId id="291" r:id="rId7"/>
    <p:sldId id="338" r:id="rId8"/>
    <p:sldId id="337" r:id="rId9"/>
    <p:sldId id="335" r:id="rId10"/>
    <p:sldId id="265" r:id="rId11"/>
    <p:sldId id="297" r:id="rId12"/>
  </p:sldIdLst>
  <p:sldSz cx="12192000" cy="6858000"/>
  <p:notesSz cx="6881813" cy="9661525"/>
  <p:embeddedFontLst>
    <p:embeddedFont>
      <p:font typeface="Mulish"/>
      <p:regular r:id="rId15"/>
      <p:bold r:id="rId16"/>
      <p:italic r:id="rId17"/>
      <p:boldItalic r:id="rId18"/>
    </p:embeddedFont>
  </p:embeddedFontLst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3C61"/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3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4123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325079-B1FA-462E-A452-44298198BC44}" type="datetimeFigureOut">
              <a:rPr lang="en-GB" smtClean="0"/>
              <a:t>23/12/2024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77338"/>
            <a:ext cx="2982913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9177338"/>
            <a:ext cx="2982912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F41346-2048-4300-8804-594020DACEF8}" type="slidenum">
              <a:rPr lang="en-GB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00861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3DDD77-45DE-4CF9-BE95-0F75365973B6}" type="datetimeFigureOut">
              <a:rPr lang="en-GB" smtClean="0"/>
              <a:t>23/12/2024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44513" y="1208088"/>
            <a:ext cx="5794375" cy="3260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649788"/>
            <a:ext cx="5505450" cy="3803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77338"/>
            <a:ext cx="2982913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9177338"/>
            <a:ext cx="2982912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0176D-839C-4CD8-8803-4392F3BD4A69}" type="slidenum">
              <a:rPr lang="en-GB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20151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8666F-4CDE-4600-89E4-4EAAC1D2ACB4}" type="slidenum">
              <a:rPr lang="en-US" smtClean="0"/>
              <a:t>4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141907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022"/>
          <a:stretch/>
        </p:blipFill>
        <p:spPr>
          <a:xfrm>
            <a:off x="8988821" y="314352"/>
            <a:ext cx="2880360" cy="69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022"/>
          <a:stretch/>
        </p:blipFill>
        <p:spPr>
          <a:xfrm>
            <a:off x="8988821" y="314352"/>
            <a:ext cx="2880360" cy="69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37451"/>
            <a:ext cx="9144000" cy="1158033"/>
          </a:xfrm>
        </p:spPr>
        <p:txBody>
          <a:bodyPr>
            <a:noAutofit/>
          </a:bodyPr>
          <a:lstStyle/>
          <a:p>
            <a:br/>
            <a:r>
              <a:rPr lang="ro-RO" b="1" dirty="0">
                <a:solidFill>
                  <a:srgbClr val="9E3159"/>
                </a:solidFill>
                <a:latin typeface="+mn-lt"/>
              </a:rPr>
              <a:t>Studiul RECOVERY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35476"/>
            <a:ext cx="9144000" cy="1655762"/>
          </a:xfrm>
        </p:spPr>
        <p:txBody>
          <a:bodyPr>
            <a:normAutofit/>
          </a:bodyPr>
          <a:lstStyle/>
          <a:p>
            <a:r>
              <a:rPr lang="ro-RO" sz="3200" b="1" dirty="0"/>
              <a:t>Context și prezentare generală a studiului</a:t>
            </a:r>
          </a:p>
          <a:p>
            <a:endParaRPr lang="ro-RO" sz="2800" b="1" dirty="0"/>
          </a:p>
          <a:p>
            <a:r>
              <a:rPr lang="ro-RO" sz="2000" b="1" dirty="0">
                <a:solidFill>
                  <a:schemeClr val="bg1">
                    <a:lumMod val="50000"/>
                  </a:schemeClr>
                </a:solidFill>
              </a:rPr>
              <a:t>V</a:t>
            </a:r>
            <a:r>
              <a:rPr lang="en-US" sz="2000" b="1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ro-RO" sz="2000" b="1">
                <a:solidFill>
                  <a:schemeClr val="bg1">
                    <a:lumMod val="50000"/>
                  </a:schemeClr>
                </a:solidFill>
              </a:rPr>
              <a:t>.0 </a:t>
            </a:r>
            <a:r>
              <a:rPr lang="ro-RO" sz="2000" b="1" dirty="0">
                <a:solidFill>
                  <a:schemeClr val="bg1">
                    <a:lumMod val="50000"/>
                  </a:schemeClr>
                </a:solidFill>
              </a:rPr>
              <a:t>2024-12-03</a:t>
            </a:r>
          </a:p>
          <a:p>
            <a:endParaRPr lang="ro-RO" sz="1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ro-RO"/>
              <a:t>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56" y="1572004"/>
            <a:ext cx="10957208" cy="4580078"/>
          </a:xfrm>
        </p:spPr>
        <p:txBody>
          <a:bodyPr>
            <a:normAutofit/>
          </a:bodyPr>
          <a:lstStyle/>
          <a:p>
            <a:r>
              <a:rPr lang="ro-RO" sz="2400" dirty="0"/>
              <a:t>Pandemia de SARS-CoV-2 a cauzat aproximativ 20 de milioane de decese și perturbări la nivel mondial, dar a trecut acum într-o fază endemică</a:t>
            </a:r>
          </a:p>
          <a:p>
            <a:pPr marL="0" indent="0">
              <a:buNone/>
            </a:pPr>
            <a:endParaRPr lang="ro-RO" sz="2400" dirty="0"/>
          </a:p>
          <a:p>
            <a:r>
              <a:rPr lang="ro-RO" sz="2400" dirty="0"/>
              <a:t>Tratamentul pentru COVID-19 a înregistrat progrese rapide datorită evaluării riguroase a tratamentelor potențiale în cadrul unor studii randomizate de amploare </a:t>
            </a:r>
          </a:p>
          <a:p>
            <a:pPr marL="0" indent="0">
              <a:buNone/>
            </a:pPr>
            <a:endParaRPr lang="ro-RO" sz="2400" dirty="0"/>
          </a:p>
          <a:p>
            <a:r>
              <a:rPr lang="ro-RO" sz="2400" dirty="0"/>
              <a:t>Acum știm mai multe despre tratarea pneumoniei COVID-19 decât despre cea a pneumoniei gripale sau bacteriene</a:t>
            </a:r>
          </a:p>
          <a:p>
            <a:pPr marL="0" indent="0">
              <a:buNone/>
            </a:pPr>
            <a:endParaRPr lang="ro-RO" sz="2400" dirty="0"/>
          </a:p>
          <a:p>
            <a:r>
              <a:rPr lang="ro-RO" sz="2400" dirty="0"/>
              <a:t>Pneumonia cauzată de diverși agenți patogeni rămâne o cauză majoră a internărilor și a deceselor la nivel mondial (aproximativ 2,5 milioane de decese pe an)</a:t>
            </a:r>
          </a:p>
          <a:p>
            <a:pPr marL="0" indent="0">
              <a:buNone/>
            </a:pPr>
            <a:endParaRPr lang="ro-RO" sz="2400" dirty="0"/>
          </a:p>
        </p:txBody>
      </p:sp>
    </p:spTree>
    <p:extLst>
      <p:ext uri="{BB962C8B-B14F-4D97-AF65-F5344CB8AC3E}">
        <p14:creationId xmlns:p14="http://schemas.microsoft.com/office/powerpoint/2010/main" val="2714726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291" y="1464680"/>
            <a:ext cx="11966899" cy="5073279"/>
          </a:xfrm>
        </p:spPr>
        <p:txBody>
          <a:bodyPr>
            <a:noAutofit/>
          </a:bodyPr>
          <a:lstStyle/>
          <a:p>
            <a:r>
              <a:rPr lang="ro-RO" sz="2400" dirty="0"/>
              <a:t>RECOVERY este de departe cel mai mare studiu privind tratamentul COVID-19, recrutând aproape 50.000 de pacienți internați</a:t>
            </a:r>
          </a:p>
          <a:p>
            <a:pPr>
              <a:spcBef>
                <a:spcPts val="1800"/>
              </a:spcBef>
            </a:pPr>
            <a:r>
              <a:rPr lang="ro-RO" sz="2400" dirty="0"/>
              <a:t>Studiul a demonstrat necesitatea derulării unor studii în colaborare de amploare pentru a identifica sau a exclude efecte semnificative ale tratamentului</a:t>
            </a:r>
          </a:p>
          <a:p>
            <a:pPr>
              <a:spcBef>
                <a:spcPts val="1800"/>
              </a:spcBef>
            </a:pPr>
            <a:r>
              <a:rPr lang="ro-RO" sz="2400" dirty="0"/>
              <a:t>Studiul a evaluat mai mult de 12 tratamente pentru COVID-19, relevând că:</a:t>
            </a:r>
          </a:p>
          <a:p>
            <a:pPr lvl="1">
              <a:spcBef>
                <a:spcPts val="600"/>
              </a:spcBef>
            </a:pPr>
            <a:r>
              <a:rPr lang="ro-RO" sz="2000" dirty="0"/>
              <a:t>Corticosteroizii, inhibitorii IL-6, inhibitorii JAK și anticorpii monoclonali neutralizanți sunt eficace (utilizați în combinație, aceștia reducând riscul de deces la aproape jumătate).</a:t>
            </a:r>
          </a:p>
          <a:p>
            <a:pPr lvl="1">
              <a:spcBef>
                <a:spcPts val="600"/>
              </a:spcBef>
            </a:pPr>
            <a:r>
              <a:rPr lang="ro-RO" sz="2000" dirty="0"/>
              <a:t>Totuși, multe tratamente utilizate pe scară largă nu au avut deloc un efect util (de exemplu, hidroxiclorochina, lopinavirul, azitromicina și plasma convalescentă)</a:t>
            </a:r>
            <a:endParaRPr lang="ro-RO" sz="800" dirty="0"/>
          </a:p>
          <a:p>
            <a:pPr>
              <a:spcBef>
                <a:spcPts val="1800"/>
              </a:spcBef>
            </a:pPr>
            <a:r>
              <a:rPr lang="ro-RO" sz="2400" dirty="0"/>
              <a:t>RECOVERY a evoluat acum, devenind un studiu de platformă care evaluează tratamente pentru ale pneumoniei, inclusiv gripa și presupusa pneumonie bacteriană dobândită în comunitate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ro-RO"/>
              <a:t>Context</a:t>
            </a:r>
          </a:p>
        </p:txBody>
      </p:sp>
    </p:spTree>
    <p:extLst>
      <p:ext uri="{BB962C8B-B14F-4D97-AF65-F5344CB8AC3E}">
        <p14:creationId xmlns:p14="http://schemas.microsoft.com/office/powerpoint/2010/main" val="1263792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map of the world with different countries/regions&#10;&#10;Description automatically generated">
            <a:extLst>
              <a:ext uri="{FF2B5EF4-FFF2-40B4-BE49-F238E27FC236}">
                <a16:creationId xmlns:a16="http://schemas.microsoft.com/office/drawing/2014/main" id="{0883BFAB-C1F5-BB43-0FCC-CDE2F6B543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5522" y="1493078"/>
            <a:ext cx="5586478" cy="427776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5779AC7-291A-8C42-A422-00FE33014EF3}"/>
              </a:ext>
            </a:extLst>
          </p:cNvPr>
          <p:cNvSpPr txBox="1"/>
          <p:nvPr/>
        </p:nvSpPr>
        <p:spPr>
          <a:xfrm>
            <a:off x="498397" y="305317"/>
            <a:ext cx="11484952" cy="676947"/>
          </a:xfrm>
          <a:prstGeom prst="rect">
            <a:avLst/>
          </a:prstGeom>
          <a:noFill/>
        </p:spPr>
        <p:txBody>
          <a:bodyPr wrap="square" lIns="121759" tIns="60880" rIns="121759" bIns="60880" rtlCol="0">
            <a:spAutoFit/>
          </a:bodyPr>
          <a:lstStyle/>
          <a:p>
            <a:r>
              <a:rPr lang="ro-RO" sz="3600" b="1" dirty="0">
                <a:solidFill>
                  <a:schemeClr val="bg1"/>
                </a:solidFill>
                <a:latin typeface="Mulish" pitchFamily="2" charset="0"/>
              </a:rPr>
              <a:t>Studiul RECOVERY</a:t>
            </a:r>
            <a:endParaRPr lang="ro-RO" sz="3600" dirty="0">
              <a:solidFill>
                <a:schemeClr val="bg1"/>
              </a:solidFill>
              <a:latin typeface="Mulish" pitchFamily="2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E0B38A-BB59-C443-AA30-C585D14D5932}"/>
              </a:ext>
            </a:extLst>
          </p:cNvPr>
          <p:cNvSpPr txBox="1"/>
          <p:nvPr/>
        </p:nvSpPr>
        <p:spPr>
          <a:xfrm>
            <a:off x="115145" y="1592065"/>
            <a:ext cx="6960211" cy="3077604"/>
          </a:xfrm>
          <a:prstGeom prst="rect">
            <a:avLst/>
          </a:prstGeom>
          <a:noFill/>
        </p:spPr>
        <p:txBody>
          <a:bodyPr wrap="square" lIns="121759" tIns="60880" rIns="121759" bIns="60880" rtlCol="0">
            <a:spAutoFit/>
          </a:bodyPr>
          <a:lstStyle/>
          <a:p>
            <a:pPr marL="457200" indent="-45720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ro-RO" sz="2400" dirty="0">
                <a:latin typeface="+mn-lt"/>
              </a:rPr>
              <a:t>Studiu randomizat, deschis, de platformă pentru pacienții internați cu pneumonie</a:t>
            </a:r>
          </a:p>
          <a:p>
            <a:pPr marL="457200" indent="-45720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ro-RO" sz="2400" dirty="0">
                <a:latin typeface="+mn-lt"/>
              </a:rPr>
              <a:t>Demarat în Regatul Unit, în prezent desfășurat în 10 țări</a:t>
            </a:r>
          </a:p>
          <a:p>
            <a:pPr marL="457200" indent="-45720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ro-RO" sz="2400" b="1" dirty="0"/>
              <a:t>Model eficientizat</a:t>
            </a:r>
            <a:r>
              <a:rPr lang="ro-RO" sz="2400" dirty="0"/>
              <a:t> – procedurile și eligibilitatea trialului sunt simple, pentru a reduce povara asupra personalului spitalicesc și a permite recrutarea unui număr mare de pacienți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138425" y="6524357"/>
            <a:ext cx="20535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1600" dirty="0">
                <a:latin typeface="+mn-lt"/>
              </a:rPr>
              <a:t>www.recoverytrial.net</a:t>
            </a:r>
          </a:p>
        </p:txBody>
      </p:sp>
      <p:sp>
        <p:nvSpPr>
          <p:cNvPr id="555" name="TextBox 554">
            <a:extLst>
              <a:ext uri="{FF2B5EF4-FFF2-40B4-BE49-F238E27FC236}">
                <a16:creationId xmlns:a16="http://schemas.microsoft.com/office/drawing/2014/main" id="{B7E0B38A-BB59-C443-AA30-C585D14D5932}"/>
              </a:ext>
            </a:extLst>
          </p:cNvPr>
          <p:cNvSpPr txBox="1"/>
          <p:nvPr/>
        </p:nvSpPr>
        <p:spPr>
          <a:xfrm>
            <a:off x="115146" y="4842225"/>
            <a:ext cx="9208737" cy="2015775"/>
          </a:xfrm>
          <a:prstGeom prst="rect">
            <a:avLst/>
          </a:prstGeom>
          <a:noFill/>
        </p:spPr>
        <p:txBody>
          <a:bodyPr wrap="square" lIns="121759" tIns="60880" rIns="121759" bIns="60880" rtlCol="0">
            <a:spAutoFit/>
          </a:bodyPr>
          <a:lstStyle/>
          <a:p>
            <a:pPr>
              <a:lnSpc>
                <a:spcPct val="150000"/>
              </a:lnSpc>
              <a:buClr>
                <a:srgbClr val="9E3159"/>
              </a:buClr>
            </a:pPr>
            <a:endParaRPr lang="ro-RO" sz="1000" dirty="0">
              <a:latin typeface="+mn-lt"/>
            </a:endParaRPr>
          </a:p>
          <a:p>
            <a:pPr marL="457200" indent="-457200" defTabSz="831850">
              <a:lnSpc>
                <a:spcPct val="150000"/>
              </a:lnSpc>
              <a:buClr>
                <a:srgbClr val="9E3159"/>
              </a:buClr>
              <a:buFont typeface="Wingdings" panose="05000000000000000000" pitchFamily="2" charset="2"/>
              <a:buChar char="§"/>
              <a:tabLst>
                <a:tab pos="3228975" algn="l"/>
              </a:tabLst>
            </a:pPr>
            <a:r>
              <a:rPr lang="ro-RO" sz="2400" dirty="0">
                <a:latin typeface="+mn-lt"/>
              </a:rPr>
              <a:t>Rezultatul principal: </a:t>
            </a:r>
            <a:r>
              <a:rPr lang="en-US" sz="2400" dirty="0">
                <a:latin typeface="+mn-lt"/>
              </a:rPr>
              <a:t>		</a:t>
            </a:r>
            <a:r>
              <a:rPr lang="ro-RO" sz="2400" dirty="0">
                <a:latin typeface="+mn-lt"/>
              </a:rPr>
              <a:t>Mortalitatea din toate cazurile la 28 de zile</a:t>
            </a:r>
          </a:p>
          <a:p>
            <a:pPr marL="450850" indent="-450850" defTabSz="83185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ro-RO" sz="2400" dirty="0">
                <a:latin typeface="+mn-lt"/>
              </a:rPr>
              <a:t>Rezultate secundare: </a:t>
            </a:r>
            <a:r>
              <a:rPr lang="en-US" sz="2400" dirty="0">
                <a:latin typeface="+mn-lt"/>
              </a:rPr>
              <a:t>	</a:t>
            </a:r>
            <a:r>
              <a:rPr lang="ro-RO" sz="2400" dirty="0">
                <a:latin typeface="+mn-lt"/>
              </a:rPr>
              <a:t>i) Evoluția către ventilație/deces</a:t>
            </a:r>
          </a:p>
          <a:p>
            <a:pPr defTabSz="831850">
              <a:buClr>
                <a:srgbClr val="9E3159"/>
              </a:buClr>
            </a:pPr>
            <a:r>
              <a:rPr lang="en-US" sz="2400" dirty="0">
                <a:latin typeface="+mn-lt"/>
              </a:rPr>
              <a:t>				</a:t>
            </a:r>
            <a:r>
              <a:rPr lang="ro-RO" sz="2400" dirty="0">
                <a:latin typeface="+mn-lt"/>
              </a:rPr>
              <a:t>ii) Timpul până la externare </a:t>
            </a:r>
          </a:p>
          <a:p>
            <a:pPr defTabSz="831850">
              <a:buClr>
                <a:srgbClr val="9E3159"/>
              </a:buClr>
            </a:pPr>
            <a:r>
              <a:rPr lang="en-US" dirty="0"/>
              <a:t>				</a:t>
            </a:r>
            <a:r>
              <a:rPr lang="ro-RO" dirty="0"/>
              <a:t>    </a:t>
            </a:r>
            <a:r>
              <a:rPr lang="ro-RO" sz="2400" dirty="0">
                <a:latin typeface="+mn-lt"/>
              </a:rPr>
              <a:t>(co-principal pentru gripă) </a:t>
            </a:r>
          </a:p>
        </p:txBody>
      </p:sp>
    </p:spTree>
    <p:extLst>
      <p:ext uri="{BB962C8B-B14F-4D97-AF65-F5344CB8AC3E}">
        <p14:creationId xmlns:p14="http://schemas.microsoft.com/office/powerpoint/2010/main" val="3222078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67937" y="0"/>
            <a:ext cx="10515600" cy="1325563"/>
          </a:xfrm>
        </p:spPr>
        <p:txBody>
          <a:bodyPr>
            <a:normAutofit/>
          </a:bodyPr>
          <a:lstStyle/>
          <a:p>
            <a:r>
              <a:rPr lang="ro-RO" sz="4000" dirty="0"/>
              <a:t>Eligibilitatea pentru componenta de bază a RECOVERY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1289" y="1379995"/>
            <a:ext cx="12089421" cy="4786662"/>
          </a:xfrm>
        </p:spPr>
        <p:txBody>
          <a:bodyPr>
            <a:no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ro-RO" sz="2000" dirty="0"/>
              <a:t>Spitalizat</a:t>
            </a:r>
            <a:endParaRPr lang="ro-RO" sz="700" dirty="0"/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ro-RO" sz="2000" dirty="0"/>
              <a:t>Sindrom de pneumonie, de exemplu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ro-RO" sz="1800" dirty="0"/>
              <a:t>Simptome tipice ale unei infecții noi a tractului respirator (tuse, dificultăți de respirație, febră etc.); și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ro-RO" sz="1800" dirty="0"/>
              <a:t>Dovezi obiective privind prezența unei boli pulmonare acute (de exemplu, modificări radiografice/CT/US, hipoxie sau examen clinic); și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ro-RO" sz="1800" dirty="0"/>
              <a:t>Concluzia că sunt improbabile sau că se exclud alte cauze (de exemplu, insuficiență cardiacă)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ro-RO" sz="1800" i="1" dirty="0"/>
              <a:t>Cu toate acestea, diagnosticul este unul clinic în opinia medicului coordonator (aceste criterii sunt orientative)</a:t>
            </a:r>
            <a:endParaRPr lang="ro-RO" sz="700" i="1" dirty="0"/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ro-RO" sz="2000" dirty="0"/>
              <a:t>Unul dintre următoarele diagnostice: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ro-RO" sz="1800" dirty="0"/>
              <a:t>Infecție confirmată cu SARS-CoV-2 (în UE nu sunt deschise comparațiile COVID-19)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ro-RO" sz="1800" dirty="0"/>
              <a:t>Infecție confirmată cu virusul gripal A sau B  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ro-RO" sz="1800" dirty="0"/>
              <a:t>Pneumonie comunitară cu tratament pe bază de antibiotice planificat (fără a se suspecta COVID-19/flu/PCP/TB)</a:t>
            </a:r>
            <a:endParaRPr lang="ro-RO" sz="700" dirty="0"/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ro-RO" sz="2000" dirty="0"/>
              <a:t>Absența oricăror antecedente medicale care ar putea pune pacientul în pericol în eventualitatea participării</a:t>
            </a:r>
            <a:endParaRPr lang="ro-RO" sz="700" dirty="0"/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ro-RO" sz="2000" dirty="0"/>
              <a:t>Clinicianul participant nu consideră că un anumit tratament experimental este indicat sau contraindicat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o-RO" sz="2000" dirty="0"/>
              <a:t>În afara Regatului Unit, pacienții trebuie să aibă vârsta de cel puțin 18 ani (în Regatul Unit sunt eligibili și copiii pentru unele comparații)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o-RO" sz="2000" dirty="0"/>
              <a:t>Unele comparații au criterii de eligibilitate suplimentare – a se vedea protocolul și instructajul relevant</a:t>
            </a:r>
          </a:p>
        </p:txBody>
      </p:sp>
    </p:spTree>
    <p:extLst>
      <p:ext uri="{BB962C8B-B14F-4D97-AF65-F5344CB8AC3E}">
        <p14:creationId xmlns:p14="http://schemas.microsoft.com/office/powerpoint/2010/main" val="3855820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Left-Right Arrow 76">
            <a:extLst>
              <a:ext uri="{FF2B5EF4-FFF2-40B4-BE49-F238E27FC236}">
                <a16:creationId xmlns:a16="http://schemas.microsoft.com/office/drawing/2014/main" id="{F43932C0-7A8F-734B-8CF5-CFDAF2026B74}"/>
              </a:ext>
            </a:extLst>
          </p:cNvPr>
          <p:cNvSpPr/>
          <p:nvPr/>
        </p:nvSpPr>
        <p:spPr>
          <a:xfrm rot="5400000" flipV="1">
            <a:off x="5398291" y="3924689"/>
            <a:ext cx="1588943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Left-Right Arrow 49"/>
          <p:cNvSpPr/>
          <p:nvPr/>
        </p:nvSpPr>
        <p:spPr>
          <a:xfrm rot="9579837" flipV="1">
            <a:off x="4067273" y="3904710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714" y="121784"/>
            <a:ext cx="8993316" cy="1221330"/>
          </a:xfrm>
        </p:spPr>
        <p:txBody>
          <a:bodyPr>
            <a:noAutofit/>
          </a:bodyPr>
          <a:lstStyle/>
          <a:p>
            <a:r>
              <a:rPr lang="ro-RO" sz="2900" dirty="0"/>
              <a:t>Modelul studiului RECOVERY</a:t>
            </a:r>
            <a:br>
              <a:rPr sz="2900" dirty="0"/>
            </a:br>
            <a:r>
              <a:rPr lang="ro-RO" sz="2900" dirty="0"/>
              <a:t>(comparațiile variază de la o regiune la alta și se vor modifica în timp – a se vedea protocolul actual pe site-ul web)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ro-RO" sz="2000" b="1" dirty="0"/>
              <a:t>PACIENȚI SPITALIZAȚI CU PNEUMONIE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o-RO" sz="2000" b="1" dirty="0"/>
              <a:t>ANALIZĂ</a:t>
            </a:r>
            <a:endParaRPr lang="ro-RO" sz="2400" b="1" dirty="0"/>
          </a:p>
        </p:txBody>
      </p:sp>
      <p:sp>
        <p:nvSpPr>
          <p:cNvPr id="77" name="Left-Right Arrow 76"/>
          <p:cNvSpPr/>
          <p:nvPr/>
        </p:nvSpPr>
        <p:spPr>
          <a:xfrm rot="1152713" flipV="1">
            <a:off x="4133238" y="3920163"/>
            <a:ext cx="4193098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65595" y="3636361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6600" b="1" dirty="0"/>
              <a:t>R</a:t>
            </a:r>
            <a:endParaRPr lang="ro-RO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1031009" y="2889971"/>
            <a:ext cx="6509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/>
              <a:t>Pacienți cu infecție cu SARS-CoV-2 confirmată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>
            <a:grpSpLocks noChangeAspect="1"/>
          </p:cNvGrpSpPr>
          <p:nvPr/>
        </p:nvGrpSpPr>
        <p:grpSpPr>
          <a:xfrm>
            <a:off x="846577" y="1432514"/>
            <a:ext cx="3517240" cy="1433785"/>
            <a:chOff x="4441699" y="1560294"/>
            <a:chExt cx="3486721" cy="1427545"/>
          </a:xfrm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/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5" y="2269927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ro-RO" sz="1200" b="1" dirty="0">
                  <a:solidFill>
                    <a:schemeClr val="bg1"/>
                  </a:solidFill>
                </a:rPr>
                <a:t>Dexametazonă în doză mare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593333" y="2252786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ro-RO" sz="1100" b="1" dirty="0">
                  <a:solidFill>
                    <a:schemeClr val="bg1"/>
                  </a:solidFill>
                </a:rPr>
                <a:t>Îngrijirea obișnuită (corticosteroizi în doză standard)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o-RO" b="1" dirty="0"/>
                <a:t>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193166" y="2408993"/>
              <a:ext cx="529922" cy="306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o-RO" sz="1400" b="1" i="1" dirty="0"/>
                <a:t>sau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01760" y="1573287"/>
              <a:ext cx="2926660" cy="520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o-RO" sz="1400" b="1" dirty="0"/>
                <a:t>Comparația cu dozele mari de corticosteroizi în cazul COVID-19 (pacienți cu NIV sau IMV)</a:t>
              </a:r>
            </a:p>
          </p:txBody>
        </p:sp>
        <p:pic>
          <p:nvPicPr>
            <p:cNvPr id="84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D8AFADE8-6D42-8141-AD4C-AE9A461943B3}"/>
              </a:ext>
            </a:extLst>
          </p:cNvPr>
          <p:cNvGrpSpPr/>
          <p:nvPr/>
        </p:nvGrpSpPr>
        <p:grpSpPr>
          <a:xfrm>
            <a:off x="8003238" y="5111544"/>
            <a:ext cx="3423100" cy="1414800"/>
            <a:chOff x="8003238" y="1576210"/>
            <a:chExt cx="3423100" cy="1414800"/>
          </a:xfrm>
        </p:grpSpPr>
        <p:sp>
          <p:nvSpPr>
            <p:cNvPr id="87" name="Rounded Rectangle 86">
              <a:extLst>
                <a:ext uri="{FF2B5EF4-FFF2-40B4-BE49-F238E27FC236}">
                  <a16:creationId xmlns:a16="http://schemas.microsoft.com/office/drawing/2014/main" id="{83BAD84E-273B-D34E-8FCE-57CB4D80DBB1}"/>
                </a:ext>
              </a:extLst>
            </p:cNvPr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1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8" name="Rounded Rectangle 87">
              <a:extLst>
                <a:ext uri="{FF2B5EF4-FFF2-40B4-BE49-F238E27FC236}">
                  <a16:creationId xmlns:a16="http://schemas.microsoft.com/office/drawing/2014/main" id="{CD4C8879-9A8B-9743-80DA-1F684C8A8F64}"/>
                </a:ext>
              </a:extLst>
            </p:cNvPr>
            <p:cNvSpPr/>
            <p:nvPr/>
          </p:nvSpPr>
          <p:spPr>
            <a:xfrm>
              <a:off x="8692614" y="2273674"/>
              <a:ext cx="1116000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ro-RO" sz="1200" b="1" dirty="0">
                  <a:solidFill>
                    <a:schemeClr val="bg1"/>
                  </a:solidFill>
                </a:rPr>
                <a:t>Dexametazonă</a:t>
              </a:r>
            </a:p>
          </p:txBody>
        </p:sp>
        <p:sp>
          <p:nvSpPr>
            <p:cNvPr id="89" name="Rounded Rectangle 88">
              <a:extLst>
                <a:ext uri="{FF2B5EF4-FFF2-40B4-BE49-F238E27FC236}">
                  <a16:creationId xmlns:a16="http://schemas.microsoft.com/office/drawing/2014/main" id="{58EC706C-402F-CE45-BC22-6FC4D5FB6E15}"/>
                </a:ext>
              </a:extLst>
            </p:cNvPr>
            <p:cNvSpPr/>
            <p:nvPr/>
          </p:nvSpPr>
          <p:spPr>
            <a:xfrm>
              <a:off x="10154872" y="2256534"/>
              <a:ext cx="1116208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ro-RO" sz="1200" b="1" dirty="0">
                  <a:solidFill>
                    <a:schemeClr val="bg1"/>
                  </a:solidFill>
                </a:rPr>
                <a:t>Îngrijirea obișnuită fără corticosteroizi</a:t>
              </a: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22B9BA5-372F-B84C-99F9-5E062FD54087}"/>
                </a:ext>
              </a:extLst>
            </p:cNvPr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o-RO" b="1" dirty="0"/>
                <a:t>I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10968DC4-6CC1-714A-8E7F-F7B64C0FB3F3}"/>
                </a:ext>
              </a:extLst>
            </p:cNvPr>
            <p:cNvSpPr txBox="1"/>
            <p:nvPr/>
          </p:nvSpPr>
          <p:spPr>
            <a:xfrm>
              <a:off x="9771590" y="2403526"/>
              <a:ext cx="5586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o-RO" sz="1400" b="1" i="1" dirty="0"/>
                <a:t>sau</a:t>
              </a:r>
              <a:endParaRPr lang="ro-RO" sz="1200" b="1" i="1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CBA9FA1-20DC-A341-8CF4-2E97C762F7A3}"/>
                </a:ext>
              </a:extLst>
            </p:cNvPr>
            <p:cNvSpPr txBox="1"/>
            <p:nvPr/>
          </p:nvSpPr>
          <p:spPr>
            <a:xfrm>
              <a:off x="8582363" y="1659756"/>
              <a:ext cx="28439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o-RO" sz="1400" b="1" dirty="0"/>
                <a:t>Compararea cu corticosteroizii pentru gripă (la pacienții cu hipoxie)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102038"/>
            <a:ext cx="3393651" cy="1415377"/>
            <a:chOff x="849410" y="1566704"/>
            <a:chExt cx="3393651" cy="1415377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6" y="2264169"/>
              <a:ext cx="1116000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o-RO" sz="1200" b="1" dirty="0">
                  <a:solidFill>
                    <a:schemeClr val="bg1"/>
                  </a:solidFill>
                </a:rPr>
                <a:t>Baloxavir</a:t>
              </a:r>
            </a:p>
          </p:txBody>
        </p:sp>
        <p:sp>
          <p:nvSpPr>
            <p:cNvPr id="97" name="Rounded Rectangle 96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ro-RO" sz="1200" b="1" dirty="0">
                  <a:solidFill>
                    <a:schemeClr val="bg1"/>
                  </a:solidFill>
                </a:rPr>
                <a:t>Îngrijirea obișnuită fără baloxavir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o-RO" b="1" dirty="0"/>
                <a:t>G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15766" y="2403526"/>
              <a:ext cx="50218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o-RO" sz="1400" b="1" i="1" dirty="0"/>
                <a:t>sau</a:t>
              </a:r>
              <a:endParaRPr lang="ro-RO" sz="1200" b="1" i="1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65520" y="1730503"/>
              <a:ext cx="26517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o-RO" sz="1600" b="1" dirty="0"/>
                <a:t>Comparația cu baloxavirul</a:t>
              </a: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4441699" y="5107796"/>
            <a:ext cx="3393651" cy="1415377"/>
            <a:chOff x="4441699" y="1572462"/>
            <a:chExt cx="3393651" cy="1415377"/>
          </a:xfrm>
        </p:grpSpPr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5" y="2269927"/>
              <a:ext cx="1116000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ro-RO" sz="1200" b="1" dirty="0">
                  <a:solidFill>
                    <a:schemeClr val="bg1"/>
                  </a:solidFill>
                </a:rPr>
                <a:t>Oseltamivir</a:t>
              </a: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ro-RO" sz="1200" b="1" dirty="0">
                  <a:solidFill>
                    <a:schemeClr val="bg1"/>
                  </a:solidFill>
                </a:rPr>
                <a:t>Îngrijirea obișnuită fără oseltamivir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o-RO" b="1" dirty="0"/>
                <a:t>H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208055" y="2431586"/>
              <a:ext cx="49024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o-RO" sz="1400" b="1" i="1" dirty="0"/>
                <a:t>sau</a:t>
              </a:r>
              <a:endParaRPr lang="ro-RO" sz="1200" b="1" i="1" dirty="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1" y="1727063"/>
              <a:ext cx="23015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o-RO" sz="1600" b="1" dirty="0"/>
                <a:t>Comparația cu oseltamivirul</a:t>
              </a:r>
              <a:endParaRPr lang="ro-RO" sz="1500" b="1" dirty="0"/>
            </a:p>
          </p:txBody>
        </p:sp>
      </p:grpSp>
      <p:sp>
        <p:nvSpPr>
          <p:cNvPr id="110" name="Rounded Rectangle 109">
            <a:extLst>
              <a:ext uri="{FF2B5EF4-FFF2-40B4-BE49-F238E27FC236}">
                <a16:creationId xmlns:a16="http://schemas.microsoft.com/office/drawing/2014/main" id="{D408BB89-59C7-0D4C-97BE-80BEFDF28C77}"/>
              </a:ext>
            </a:extLst>
          </p:cNvPr>
          <p:cNvSpPr/>
          <p:nvPr/>
        </p:nvSpPr>
        <p:spPr>
          <a:xfrm>
            <a:off x="803537" y="4936222"/>
            <a:ext cx="10652251" cy="1888647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B9053A9B-718A-EC42-B5E3-A8D50C67C0BC}"/>
              </a:ext>
            </a:extLst>
          </p:cNvPr>
          <p:cNvSpPr txBox="1"/>
          <p:nvPr/>
        </p:nvSpPr>
        <p:spPr>
          <a:xfrm>
            <a:off x="4413863" y="6493574"/>
            <a:ext cx="3728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/>
              <a:t>Pacienți cu GRIPĂ confirmată</a:t>
            </a:r>
          </a:p>
        </p:txBody>
      </p:sp>
      <p:pic>
        <p:nvPicPr>
          <p:cNvPr id="19" name="Picture 18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143075"/>
            <a:ext cx="601261" cy="601261"/>
          </a:xfrm>
          <a:prstGeom prst="rect">
            <a:avLst/>
          </a:prstGeom>
        </p:spPr>
      </p:pic>
      <p:pic>
        <p:nvPicPr>
          <p:cNvPr id="115" name="Picture 114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981" y="5141752"/>
            <a:ext cx="601261" cy="601261"/>
          </a:xfrm>
          <a:prstGeom prst="rect">
            <a:avLst/>
          </a:prstGeom>
        </p:spPr>
      </p:pic>
      <p:pic>
        <p:nvPicPr>
          <p:cNvPr id="116" name="Graphic 31" descr="Lungs with solid fill">
            <a:extLst>
              <a:ext uri="{FF2B5EF4-FFF2-40B4-BE49-F238E27FC236}">
                <a16:creationId xmlns:a16="http://schemas.microsoft.com/office/drawing/2014/main" id="{CFD11E2D-AD21-154F-B98A-16F4806B95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33988" y="5097874"/>
            <a:ext cx="649602" cy="703876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4307603" y="1447823"/>
            <a:ext cx="3393651" cy="1415377"/>
            <a:chOff x="4336464" y="1608378"/>
            <a:chExt cx="3393651" cy="1415377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ADAD2F31-7492-F84D-9855-EF44F47A31BD}"/>
                </a:ext>
              </a:extLst>
            </p:cNvPr>
            <p:cNvGrpSpPr/>
            <p:nvPr/>
          </p:nvGrpSpPr>
          <p:grpSpPr>
            <a:xfrm>
              <a:off x="4336464" y="1608378"/>
              <a:ext cx="3393651" cy="1415377"/>
              <a:chOff x="849410" y="1566704"/>
              <a:chExt cx="3393651" cy="1415377"/>
            </a:xfrm>
          </p:grpSpPr>
          <p:sp>
            <p:nvSpPr>
              <p:cNvPr id="82" name="Rounded Rectangle 81">
                <a:extLst>
                  <a:ext uri="{FF2B5EF4-FFF2-40B4-BE49-F238E27FC236}">
                    <a16:creationId xmlns:a16="http://schemas.microsoft.com/office/drawing/2014/main" id="{9D5D6A46-844C-0E41-9615-6A6452BC651A}"/>
                  </a:ext>
                </a:extLst>
              </p:cNvPr>
              <p:cNvSpPr/>
              <p:nvPr/>
            </p:nvSpPr>
            <p:spPr>
              <a:xfrm>
                <a:off x="849410" y="1566704"/>
                <a:ext cx="3393651" cy="1415377"/>
              </a:xfrm>
              <a:prstGeom prst="roundRect">
                <a:avLst/>
              </a:prstGeom>
              <a:solidFill>
                <a:schemeClr val="accent6">
                  <a:lumMod val="75000"/>
                  <a:alpha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9" name="Rounded Rectangle 128">
                <a:extLst>
                  <a:ext uri="{FF2B5EF4-FFF2-40B4-BE49-F238E27FC236}">
                    <a16:creationId xmlns:a16="http://schemas.microsoft.com/office/drawing/2014/main" id="{1EFB7BF6-F1F2-E541-9082-F803C4A8CD0E}"/>
                  </a:ext>
                </a:extLst>
              </p:cNvPr>
              <p:cNvSpPr/>
              <p:nvPr/>
            </p:nvSpPr>
            <p:spPr>
              <a:xfrm>
                <a:off x="1538787" y="2264169"/>
                <a:ext cx="1116000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ro-RO" sz="1200" b="1" dirty="0">
                    <a:solidFill>
                      <a:schemeClr val="bg1"/>
                    </a:solidFill>
                  </a:rPr>
                  <a:t>Sotrovimab</a:t>
                </a:r>
                <a:endParaRPr lang="ro-RO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0" name="Rounded Rectangle 129">
                <a:extLst>
                  <a:ext uri="{FF2B5EF4-FFF2-40B4-BE49-F238E27FC236}">
                    <a16:creationId xmlns:a16="http://schemas.microsoft.com/office/drawing/2014/main" id="{7486FF0E-9F46-7B4C-9FB2-B176F4A0B138}"/>
                  </a:ext>
                </a:extLst>
              </p:cNvPr>
              <p:cNvSpPr/>
              <p:nvPr/>
            </p:nvSpPr>
            <p:spPr>
              <a:xfrm>
                <a:off x="3001044" y="2247029"/>
                <a:ext cx="1116208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ro-RO" sz="1200" b="1" dirty="0">
                    <a:solidFill>
                      <a:schemeClr val="bg1"/>
                    </a:solidFill>
                  </a:rPr>
                  <a:t>Îngrijirea obișnuită fără sotrovimab</a:t>
                </a:r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3FC0B548-4A6B-BC4B-9381-BB0B22669809}"/>
                  </a:ext>
                </a:extLst>
              </p:cNvPr>
              <p:cNvSpPr/>
              <p:nvPr/>
            </p:nvSpPr>
            <p:spPr>
              <a:xfrm>
                <a:off x="920825" y="2251362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o-RO" b="1" dirty="0"/>
                  <a:t>J</a:t>
                </a:r>
              </a:p>
            </p:txBody>
          </p:sp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1B0C20BD-204C-D74D-879B-296826D9D31F}"/>
                  </a:ext>
                </a:extLst>
              </p:cNvPr>
              <p:cNvSpPr txBox="1"/>
              <p:nvPr/>
            </p:nvSpPr>
            <p:spPr>
              <a:xfrm>
                <a:off x="2612190" y="2414677"/>
                <a:ext cx="51128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o-RO" sz="1400" b="1" i="1" dirty="0"/>
                  <a:t>sau</a:t>
                </a:r>
                <a:endParaRPr lang="ro-RO" sz="1200" b="1" i="1" dirty="0"/>
              </a:p>
            </p:txBody>
          </p:sp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1C9C61F0-1ED7-5049-A2A7-AE7FAFF12F96}"/>
                  </a:ext>
                </a:extLst>
              </p:cNvPr>
              <p:cNvSpPr txBox="1"/>
              <p:nvPr/>
            </p:nvSpPr>
            <p:spPr>
              <a:xfrm>
                <a:off x="1489160" y="1700762"/>
                <a:ext cx="23504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o-RO" sz="1600" b="1" dirty="0"/>
                  <a:t>Comparație cu sotrovimab</a:t>
                </a:r>
              </a:p>
            </p:txBody>
          </p:sp>
        </p:grpSp>
        <p:pic>
          <p:nvPicPr>
            <p:cNvPr id="134" name="Picture 133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F52B941E-08D5-6D4F-9994-B1282A12E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1893" y="1641461"/>
              <a:ext cx="601261" cy="601261"/>
            </a:xfrm>
            <a:prstGeom prst="rect">
              <a:avLst/>
            </a:prstGeom>
          </p:spPr>
        </p:pic>
      </p:grp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33156" y="1390072"/>
            <a:ext cx="3622632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7879345" y="2767104"/>
            <a:ext cx="34047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600" b="1" dirty="0"/>
              <a:t>Pacienți cu CAP (fără suspiciune de SARS-CoV-2/gripă/PCP/TB)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960889" y="1429068"/>
            <a:ext cx="3531847" cy="1420915"/>
            <a:chOff x="7960889" y="1429068"/>
            <a:chExt cx="3531847" cy="1420915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D8AFADE8-6D42-8141-AD4C-AE9A461943B3}"/>
                </a:ext>
              </a:extLst>
            </p:cNvPr>
            <p:cNvGrpSpPr/>
            <p:nvPr/>
          </p:nvGrpSpPr>
          <p:grpSpPr>
            <a:xfrm>
              <a:off x="7960889" y="1435183"/>
              <a:ext cx="3531847" cy="1414800"/>
              <a:chOff x="8003238" y="1576210"/>
              <a:chExt cx="3531847" cy="1414800"/>
            </a:xfrm>
          </p:grpSpPr>
          <p:sp>
            <p:nvSpPr>
              <p:cNvPr id="71" name="Rounded Rectangle 70">
                <a:extLst>
                  <a:ext uri="{FF2B5EF4-FFF2-40B4-BE49-F238E27FC236}">
                    <a16:creationId xmlns:a16="http://schemas.microsoft.com/office/drawing/2014/main" id="{83BAD84E-273B-D34E-8FCE-57CB4D80DBB1}"/>
                  </a:ext>
                </a:extLst>
              </p:cNvPr>
              <p:cNvSpPr/>
              <p:nvPr/>
            </p:nvSpPr>
            <p:spPr>
              <a:xfrm>
                <a:off x="8003238" y="1576210"/>
                <a:ext cx="3393651" cy="1414800"/>
              </a:xfrm>
              <a:prstGeom prst="roundRect">
                <a:avLst/>
              </a:prstGeom>
              <a:solidFill>
                <a:schemeClr val="accent1">
                  <a:lumMod val="75000"/>
                  <a:alpha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Rounded Rectangle 71">
                <a:extLst>
                  <a:ext uri="{FF2B5EF4-FFF2-40B4-BE49-F238E27FC236}">
                    <a16:creationId xmlns:a16="http://schemas.microsoft.com/office/drawing/2014/main" id="{CD4C8879-9A8B-9743-80DA-1F684C8A8F64}"/>
                  </a:ext>
                </a:extLst>
              </p:cNvPr>
              <p:cNvSpPr/>
              <p:nvPr/>
            </p:nvSpPr>
            <p:spPr>
              <a:xfrm>
                <a:off x="8692614" y="2273674"/>
                <a:ext cx="1116000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ro-RO" sz="1200" b="1" dirty="0">
                    <a:solidFill>
                      <a:schemeClr val="bg1"/>
                    </a:solidFill>
                  </a:rPr>
                  <a:t>Dexametazonă</a:t>
                </a:r>
                <a:endParaRPr lang="ro-RO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Rounded Rectangle 72">
                <a:extLst>
                  <a:ext uri="{FF2B5EF4-FFF2-40B4-BE49-F238E27FC236}">
                    <a16:creationId xmlns:a16="http://schemas.microsoft.com/office/drawing/2014/main" id="{58EC706C-402F-CE45-BC22-6FC4D5FB6E15}"/>
                  </a:ext>
                </a:extLst>
              </p:cNvPr>
              <p:cNvSpPr/>
              <p:nvPr/>
            </p:nvSpPr>
            <p:spPr>
              <a:xfrm>
                <a:off x="10154872" y="2256534"/>
                <a:ext cx="1116208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ro-RO" sz="1200" b="1" dirty="0">
                    <a:solidFill>
                      <a:schemeClr val="bg1"/>
                    </a:solidFill>
                  </a:rPr>
                  <a:t>Îngrijirea obișnuită fără corticosteroizi</a:t>
                </a:r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622B9BA5-372F-B84C-99F9-5E062FD54087}"/>
                  </a:ext>
                </a:extLst>
              </p:cNvPr>
              <p:cNvSpPr/>
              <p:nvPr/>
            </p:nvSpPr>
            <p:spPr>
              <a:xfrm>
                <a:off x="8074653" y="2260867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o-RO" b="1" dirty="0"/>
                  <a:t>M</a:t>
                </a: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10968DC4-6CC1-714A-8E7F-F7B64C0FB3F3}"/>
                  </a:ext>
                </a:extLst>
              </p:cNvPr>
              <p:cNvSpPr txBox="1"/>
              <p:nvPr/>
            </p:nvSpPr>
            <p:spPr>
              <a:xfrm>
                <a:off x="9769595" y="2435333"/>
                <a:ext cx="57299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o-RO" sz="1400" b="1" i="1" dirty="0"/>
                  <a:t>sau</a:t>
                </a:r>
                <a:endParaRPr lang="ro-RO" sz="1200" b="1" i="1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ECBA9FA1-20DC-A341-8CF4-2E97C762F7A3}"/>
                  </a:ext>
                </a:extLst>
              </p:cNvPr>
              <p:cNvSpPr txBox="1"/>
              <p:nvPr/>
            </p:nvSpPr>
            <p:spPr>
              <a:xfrm>
                <a:off x="8558313" y="1583381"/>
                <a:ext cx="29767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o-RO" sz="1400" b="1" dirty="0"/>
                  <a:t>Comparația cu corticosteroizii în cazul pneumoniei dobândite în comunitate (CAP)</a:t>
                </a:r>
              </a:p>
            </p:txBody>
          </p:sp>
        </p:grpSp>
        <p:pic>
          <p:nvPicPr>
            <p:cNvPr id="78" name="Graphic 31" descr="Lungs with solid fill">
              <a:extLst>
                <a:ext uri="{FF2B5EF4-FFF2-40B4-BE49-F238E27FC236}">
                  <a16:creationId xmlns:a16="http://schemas.microsoft.com/office/drawing/2014/main" id="{CFD11E2D-AD21-154F-B98A-16F4806B959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983206" y="1429068"/>
              <a:ext cx="649602" cy="703876"/>
            </a:xfrm>
            <a:prstGeom prst="rect">
              <a:avLst/>
            </a:prstGeom>
          </p:spPr>
        </p:pic>
      </p:grpSp>
      <p:sp>
        <p:nvSpPr>
          <p:cNvPr id="68" name="Right Arrow 67"/>
          <p:cNvSpPr/>
          <p:nvPr/>
        </p:nvSpPr>
        <p:spPr>
          <a:xfrm>
            <a:off x="868948" y="3274393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75655" y="3648491"/>
            <a:ext cx="34929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/>
              <a:t>S-au colectat datele de referință, s-a stabilit adecvarea</a:t>
            </a:r>
          </a:p>
          <a:p>
            <a:r>
              <a:rPr lang="ro-RO" sz="1400" b="1" dirty="0"/>
              <a:t>Randomizare 1:1 în fiecare comparație adecvată</a:t>
            </a:r>
          </a:p>
        </p:txBody>
      </p:sp>
      <p:sp>
        <p:nvSpPr>
          <p:cNvPr id="92" name="Right Arrow 91"/>
          <p:cNvSpPr/>
          <p:nvPr/>
        </p:nvSpPr>
        <p:spPr>
          <a:xfrm>
            <a:off x="7844142" y="3282142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900325" y="3630854"/>
            <a:ext cx="4524389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/>
              <a:t>Rezultatele la 28 de zile și la 6 luni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300" b="1" dirty="0"/>
              <a:t>Mortalitate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300" b="1" dirty="0"/>
              <a:t>Timpul până la externare în viață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300" b="1" dirty="0"/>
              <a:t>Evoluția către ventilație sau deces</a:t>
            </a:r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2859" y="1390072"/>
            <a:ext cx="6996366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079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960" y="4127"/>
            <a:ext cx="10515600" cy="1325563"/>
          </a:xfrm>
        </p:spPr>
        <p:txBody>
          <a:bodyPr/>
          <a:lstStyle/>
          <a:p>
            <a:r>
              <a:rPr lang="ro-RO"/>
              <a:t>Procedurile studiului RECOVERY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41" y="1356360"/>
            <a:ext cx="7546596" cy="5669280"/>
          </a:xfrm>
        </p:spPr>
        <p:txBody>
          <a:bodyPr>
            <a:normAutofit fontScale="92500" lnSpcReduction="20000"/>
          </a:bodyPr>
          <a:lstStyle/>
          <a:p>
            <a:r>
              <a:rPr lang="ro-RO" sz="2200" dirty="0"/>
              <a:t>Se obține consimțământul scris de la pacient sau de la reprezentantul legal al acestuia</a:t>
            </a:r>
          </a:p>
          <a:p>
            <a:r>
              <a:rPr lang="ro-RO" sz="2200" dirty="0"/>
              <a:t>Se introduc datele de referință pe site-ul de randomizare, inclusiv adecvarea pentru fiecare comparație de tratament</a:t>
            </a:r>
          </a:p>
          <a:p>
            <a:r>
              <a:rPr lang="ro-RO" sz="2200" dirty="0"/>
              <a:t>Pacienții pot fi introduși în mai multe comparații concomitent </a:t>
            </a:r>
          </a:p>
          <a:p>
            <a:r>
              <a:rPr lang="ro-RO" sz="2200" dirty="0"/>
              <a:t>Dacă pacientul nu este eligibil pentru un tratament, acesta poate fi totuși randomizat în alte comparații</a:t>
            </a:r>
          </a:p>
          <a:p>
            <a:pPr>
              <a:spcBef>
                <a:spcPts val="1800"/>
              </a:spcBef>
            </a:pPr>
            <a:r>
              <a:rPr lang="ro-RO" sz="2200" dirty="0"/>
              <a:t>Pacienții sunt repartizați fie la tratamentul experimental, fie la îngrijirea obișnuită fără tratamentul experimental (restul îngrijirilor rămân neschimbate)</a:t>
            </a:r>
          </a:p>
          <a:p>
            <a:r>
              <a:rPr lang="ro-RO" sz="2200" b="1" dirty="0"/>
              <a:t>Alocările sunt independente</a:t>
            </a:r>
            <a:r>
              <a:rPr lang="ro-RO" sz="2200" dirty="0"/>
              <a:t>, deci unui pacient i se pot aloca toate tratamentele adecvate, niciunul dintre acestea sau orice combinație între acestea</a:t>
            </a:r>
          </a:p>
          <a:p>
            <a:pPr>
              <a:spcBef>
                <a:spcPts val="1800"/>
              </a:spcBef>
            </a:pPr>
            <a:r>
              <a:rPr lang="ro-RO" sz="2200" dirty="0"/>
              <a:t>Monitorizarea utilizează OpenClinica eCRF</a:t>
            </a:r>
          </a:p>
          <a:p>
            <a:pPr lvl="1"/>
            <a:r>
              <a:rPr lang="ro-RO" sz="1900" dirty="0"/>
              <a:t>Date din fișele medicale, fără măsurători specifice studiului (altele decât frotiurile respiratorii pentru regiunile/comparațiile selectate)</a:t>
            </a:r>
          </a:p>
          <a:p>
            <a:pPr lvl="1"/>
            <a:r>
              <a:rPr lang="ro-RO" sz="1900" dirty="0"/>
              <a:t>Rezultatele primare/secundare colectate la 28 de zile, plus tratamentele administrate și rezultatele majore privind siguranța (de exemplu, leziuni renale/hepatice, crize epileptiforme)</a:t>
            </a:r>
          </a:p>
          <a:p>
            <a:pPr lvl="1"/>
            <a:r>
              <a:rPr lang="ro-RO" sz="1900" dirty="0"/>
              <a:t>În unele regiuni, monitorizarea la 28 de zile/6 luni necesită o conversație telefonică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r="30462"/>
          <a:stretch/>
        </p:blipFill>
        <p:spPr>
          <a:xfrm>
            <a:off x="7570737" y="1409700"/>
            <a:ext cx="4621263" cy="513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190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Rezumat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741" y="1597071"/>
            <a:ext cx="11177899" cy="4580078"/>
          </a:xfrm>
        </p:spPr>
        <p:txBody>
          <a:bodyPr>
            <a:normAutofit fontScale="85000" lnSpcReduction="20000"/>
          </a:bodyPr>
          <a:lstStyle/>
          <a:p>
            <a:r>
              <a:rPr lang="ro-RO"/>
              <a:t>Sunt necesare tratamente mai bune pentru a reduce mortalitatea la pacienții spitalizați cu pneumonie</a:t>
            </a:r>
          </a:p>
          <a:p>
            <a:endParaRPr lang="ro-RO" dirty="0"/>
          </a:p>
          <a:p>
            <a:r>
              <a:rPr lang="ro-RO"/>
              <a:t>RECOVERY este în curs de a evalua mai multe tratamente promițătoare</a:t>
            </a:r>
          </a:p>
          <a:p>
            <a:endParaRPr lang="ro-RO" dirty="0"/>
          </a:p>
          <a:p>
            <a:r>
              <a:rPr lang="ro-RO"/>
              <a:t>Fiind un studiu adaptativ, modelul său va continua să evolueze pe măsură ce se adaugă noi tratamente, iar tratamentele vechi sunt eliminate când se constată rezultate</a:t>
            </a:r>
          </a:p>
          <a:p>
            <a:endParaRPr lang="ro-RO" dirty="0"/>
          </a:p>
          <a:p>
            <a:r>
              <a:rPr lang="ro-RO"/>
              <a:t>Colaborarea RECOVERY a reprezentat un succes major, implicând mii de colaboratori din sute de spitale</a:t>
            </a:r>
          </a:p>
          <a:p>
            <a:endParaRPr lang="ro-RO" dirty="0"/>
          </a:p>
          <a:p>
            <a:r>
              <a:rPr lang="ro-RO"/>
              <a:t>Sperăm să ni se alăture în continuare noi colaboratori din întreaga lume! 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5149690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7d6eaad8-f0eb-456a-874c-a999e8b65988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12AD73-C1FD-49B0-ACF6-15D917CCBFA5}">
  <ds:schemaRefs>
    <ds:schemaRef ds:uri="http://schemas.microsoft.com/office/2006/metadata/properties"/>
    <ds:schemaRef ds:uri="http://purl.org/dc/terms/"/>
    <ds:schemaRef ds:uri="http://purl.org/dc/elements/1.1/"/>
    <ds:schemaRef ds:uri="http://purl.org/dc/dcmitype/"/>
    <ds:schemaRef ds:uri="http://schemas.openxmlformats.org/package/2006/metadata/core-properties"/>
    <ds:schemaRef ds:uri="137f62fc-0309-469d-96f8-244e1f51aa13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15FAC68-7CBD-406C-A7EE-BD26D5E0587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3633</TotalTime>
  <Words>998</Words>
  <Application>Microsoft Office PowerPoint</Application>
  <PresentationFormat>Widescreen</PresentationFormat>
  <Paragraphs>109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Wingdings</vt:lpstr>
      <vt:lpstr>Arial</vt:lpstr>
      <vt:lpstr>Mulish</vt:lpstr>
      <vt:lpstr>Calibri</vt:lpstr>
      <vt:lpstr>Office Theme</vt:lpstr>
      <vt:lpstr> Studiul RECOVERY</vt:lpstr>
      <vt:lpstr>Context</vt:lpstr>
      <vt:lpstr>Context</vt:lpstr>
      <vt:lpstr>PowerPoint Presentation</vt:lpstr>
      <vt:lpstr>Eligibilitatea pentru componenta de bază a RECOVERY</vt:lpstr>
      <vt:lpstr>Modelul studiului RECOVERY (comparațiile variază de la o regiune la alta și se vor modifica în timp – a se vedea protocolul actual pe site-ul web)</vt:lpstr>
      <vt:lpstr>Procedurile studiului RECOVERY</vt:lpstr>
      <vt:lpstr>Rezumat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Rathod, K.M. (Kartik)</cp:lastModifiedBy>
  <cp:revision>130</cp:revision>
  <cp:lastPrinted>2020-03-18T19:42:16Z</cp:lastPrinted>
  <dcterms:created xsi:type="dcterms:W3CDTF">2020-03-14T13:47:38Z</dcterms:created>
  <dcterms:modified xsi:type="dcterms:W3CDTF">2024-12-23T10:40:36Z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