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352" r:id="rId5"/>
    <p:sldId id="369" r:id="rId6"/>
    <p:sldId id="368" r:id="rId7"/>
    <p:sldId id="372" r:id="rId8"/>
    <p:sldId id="378" r:id="rId9"/>
    <p:sldId id="370" r:id="rId10"/>
    <p:sldId id="371" r:id="rId11"/>
    <p:sldId id="353" r:id="rId12"/>
    <p:sldId id="377" r:id="rId13"/>
    <p:sldId id="373" r:id="rId14"/>
    <p:sldId id="379" r:id="rId15"/>
    <p:sldId id="374" r:id="rId16"/>
    <p:sldId id="331" r:id="rId17"/>
  </p:sldIdLst>
  <p:sldSz cx="12192000" cy="6858000"/>
  <p:notesSz cx="6881813" cy="9661525"/>
  <p:embeddedFontLst>
    <p:embeddedFont>
      <p:font typeface="Calibri" panose="020F0502020204030204" pitchFamily="34" charset="0"/>
      <p:regular r:id="rId18"/>
      <p:bold r:id="rId19"/>
      <p:italic r:id="rId20"/>
      <p:boldItalic r:id="rId21"/>
    </p:embeddedFont>
  </p:embeddedFontLst>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lies Gillesen" initials="AG" lastIdx="1" clrIdx="0">
    <p:extLst>
      <p:ext uri="{19B8F6BF-5375-455C-9EA6-DF929625EA0E}">
        <p15:presenceInfo xmlns:p15="http://schemas.microsoft.com/office/powerpoint/2012/main" userId="Annelies Gilles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08" autoAdjust="0"/>
    <p:restoredTop sz="94660"/>
  </p:normalViewPr>
  <p:slideViewPr>
    <p:cSldViewPr snapToGrid="0">
      <p:cViewPr varScale="1">
        <p:scale>
          <a:sx n="54" d="100"/>
          <a:sy n="54" d="100"/>
        </p:scale>
        <p:origin x="90" y="138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1.fntdata"/><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09/12/2024</a:t>
            </a:fld>
            <a:endParaRPr lang="en-GB" dirty="0"/>
          </a:p>
        </p:txBody>
      </p:sp>
      <p:sp>
        <p:nvSpPr>
          <p:cNvPr id="5" name="Footer Placeholder 4"/>
          <p:cNvSpPr>
            <a:spLocks noGrp="1"/>
          </p:cNvSpPr>
          <p:nvPr>
            <p:ph type="ftr" sz="quarter" idx="11"/>
          </p:nvPr>
        </p:nvSpPr>
        <p:spPr/>
        <p:txBody>
          <a:bodyPr/>
          <a:lstStyle/>
          <a:p>
            <a:r>
              <a:rPr lang="en-GB" dirty="0"/>
              <a:t>1</a:t>
            </a:r>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09/12/2024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ACF49BA-76B6-44EE-BBED-300C86C8DDCC}" type="datetimeFigureOut">
              <a:rPr lang="en-GB" smtClean="0"/>
              <a:t>09/12/2024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71322"/>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FACF49BA-76B6-44EE-BBED-300C86C8DDCC}" type="datetimeFigureOut">
              <a:rPr lang="en-GB" smtClean="0"/>
              <a:t>09/12/2024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ACF49BA-76B6-44EE-BBED-300C86C8DDCC}" type="datetimeFigureOut">
              <a:rPr lang="en-GB" smtClean="0"/>
              <a:t>09/12/2024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ACF49BA-76B6-44EE-BBED-300C86C8DDCC}" type="datetimeFigureOut">
              <a:rPr lang="en-GB" smtClean="0"/>
              <a:t>09/12/2024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ACF49BA-76B6-44EE-BBED-300C86C8DDCC}" type="datetimeFigureOut">
              <a:rPr lang="en-GB" smtClean="0"/>
              <a:t>09/12/2024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ACF49BA-76B6-44EE-BBED-300C86C8DDCC}" type="datetimeFigureOut">
              <a:rPr lang="en-GB" smtClean="0"/>
              <a:t>09/12/2024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F49BA-76B6-44EE-BBED-300C86C8DDCC}" type="datetimeFigureOut">
              <a:rPr lang="en-GB" smtClean="0"/>
              <a:t>09/12/2024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09/12/2024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F49BA-76B6-44EE-BBED-300C86C8DDCC}" type="datetimeFigureOut">
              <a:rPr lang="en-GB" smtClean="0"/>
              <a:t>09/12/2024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dirty="0"/>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CF49BA-76B6-44EE-BBED-300C86C8DDCC}" type="datetimeFigureOut">
              <a:rPr lang="en-GB" smtClean="0"/>
              <a:t>09/12/2024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dirty="0"/>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3228"/>
          <a:stretch/>
        </p:blipFill>
        <p:spPr>
          <a:xfrm>
            <a:off x="8610600" y="301160"/>
            <a:ext cx="2880360" cy="690306"/>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0947"/>
            <a:ext cx="9144000" cy="1008743"/>
          </a:xfrm>
        </p:spPr>
        <p:txBody>
          <a:bodyPr>
            <a:normAutofit/>
          </a:bodyPr>
          <a:lstStyle/>
          <a:p>
            <a:r>
              <a:rPr lang="ro-RO" b="1" dirty="0">
                <a:solidFill>
                  <a:srgbClr val="9E3159"/>
                </a:solidFill>
                <a:latin typeface="+mn-lt"/>
              </a:rPr>
              <a:t>Studiul RECOVERY</a:t>
            </a:r>
          </a:p>
        </p:txBody>
      </p:sp>
      <p:sp>
        <p:nvSpPr>
          <p:cNvPr id="3" name="Subtitle 2"/>
          <p:cNvSpPr>
            <a:spLocks noGrp="1"/>
          </p:cNvSpPr>
          <p:nvPr>
            <p:ph type="subTitle" idx="1"/>
          </p:nvPr>
        </p:nvSpPr>
        <p:spPr>
          <a:xfrm>
            <a:off x="776378" y="4036473"/>
            <a:ext cx="10394830" cy="2252184"/>
          </a:xfrm>
        </p:spPr>
        <p:txBody>
          <a:bodyPr>
            <a:normAutofit fontScale="92500" lnSpcReduction="10000"/>
          </a:bodyPr>
          <a:lstStyle/>
          <a:p>
            <a:r>
              <a:rPr lang="ro-RO" sz="3500" b="1" dirty="0"/>
              <a:t>Corticosteroizi pentru pneumonia dobândită în comunitate (CAP) </a:t>
            </a:r>
          </a:p>
          <a:p>
            <a:r>
              <a:rPr lang="ro-RO" sz="3500" b="1" dirty="0"/>
              <a:t>Instructaj</a:t>
            </a:r>
          </a:p>
          <a:p>
            <a:endParaRPr lang="ro-RO" sz="2800" b="1" dirty="0"/>
          </a:p>
          <a:p>
            <a:r>
              <a:rPr lang="ro-RO" sz="2000" b="1" dirty="0">
                <a:solidFill>
                  <a:schemeClr val="bg1">
                    <a:lumMod val="50000"/>
                  </a:schemeClr>
                </a:solidFill>
              </a:rPr>
              <a:t>V1.0 2024-01-08</a:t>
            </a:r>
          </a:p>
          <a:p>
            <a:endParaRPr lang="ro-RO" b="1" dirty="0"/>
          </a:p>
        </p:txBody>
      </p:sp>
    </p:spTree>
    <p:extLst>
      <p:ext uri="{BB962C8B-B14F-4D97-AF65-F5344CB8AC3E}">
        <p14:creationId xmlns:p14="http://schemas.microsoft.com/office/powerpoint/2010/main" val="2985020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9007" y="1457987"/>
            <a:ext cx="8026340" cy="4155733"/>
          </a:xfrm>
        </p:spPr>
        <p:txBody>
          <a:bodyPr>
            <a:noAutofit/>
          </a:bodyPr>
          <a:lstStyle/>
          <a:p>
            <a:r>
              <a:rPr lang="ro-RO" sz="2200" dirty="0"/>
              <a:t>Deschisă adulților cu vârsta de cel puțin 18 ani</a:t>
            </a:r>
          </a:p>
          <a:p>
            <a:r>
              <a:rPr lang="ro-RO" sz="2200" dirty="0"/>
              <a:t>Fără cerință referitoare la hipoxie (spre deosebire de comparația cu corticosteroizii în cazul gripei)</a:t>
            </a:r>
          </a:p>
          <a:p>
            <a:pPr marL="0" indent="0">
              <a:buNone/>
            </a:pPr>
            <a:endParaRPr lang="ro-RO" sz="2200" dirty="0"/>
          </a:p>
          <a:p>
            <a:r>
              <a:rPr lang="ro-RO" sz="2200" dirty="0"/>
              <a:t>Femeile însărcinate și care alăptează sunt eligibile (dar utilizați prednisolon/hidrocortizon în loc de dexametazonă – consultați protocolul pentru dozare) </a:t>
            </a:r>
          </a:p>
          <a:p>
            <a:r>
              <a:rPr lang="ro-RO" sz="2200" dirty="0"/>
              <a:t>Pacienții cu insuficiență hepatică sau renală sunt eligibili</a:t>
            </a:r>
          </a:p>
          <a:p>
            <a:endParaRPr lang="ro-RO" sz="2200" dirty="0"/>
          </a:p>
          <a:p>
            <a:r>
              <a:rPr lang="ro-RO" sz="2200" dirty="0"/>
              <a:t>Pacienții nu sunt eligibili dacă medicul curant al acestora consideră că sunt </a:t>
            </a:r>
            <a:r>
              <a:rPr lang="ro-RO" sz="2200" i="1" dirty="0"/>
              <a:t>indicați sau contraindicați</a:t>
            </a:r>
            <a:r>
              <a:rPr lang="ro-RO" sz="2200" dirty="0"/>
              <a:t> corticosteroizii sistemici, indiferent de motiv</a:t>
            </a:r>
          </a:p>
          <a:p>
            <a:endParaRPr lang="ro-RO" sz="2200" dirty="0"/>
          </a:p>
          <a:p>
            <a:endParaRPr lang="ro-RO" sz="2200" dirty="0"/>
          </a:p>
        </p:txBody>
      </p:sp>
      <p:sp>
        <p:nvSpPr>
          <p:cNvPr id="4" name="Title 3"/>
          <p:cNvSpPr>
            <a:spLocks noGrp="1"/>
          </p:cNvSpPr>
          <p:nvPr>
            <p:ph type="title"/>
          </p:nvPr>
        </p:nvSpPr>
        <p:spPr>
          <a:xfrm>
            <a:off x="508000" y="0"/>
            <a:ext cx="8062259" cy="1325563"/>
          </a:xfrm>
        </p:spPr>
        <p:txBody>
          <a:bodyPr/>
          <a:lstStyle/>
          <a:p>
            <a:r>
              <a:rPr lang="ro-RO" dirty="0" smtClean="0"/>
              <a:t>Comparația cu corticosteroizii în cazul CAP</a:t>
            </a:r>
          </a:p>
        </p:txBody>
      </p:sp>
      <p:pic>
        <p:nvPicPr>
          <p:cNvPr id="5" name="Picture 2" descr="Skeletal formula of dexamethas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6452" y="1596885"/>
            <a:ext cx="3096027" cy="2448677"/>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319007" y="5371124"/>
            <a:ext cx="11301975" cy="123512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o-RO" sz="2200" dirty="0"/>
          </a:p>
          <a:p>
            <a:r>
              <a:rPr lang="ro-RO" sz="2200" dirty="0"/>
              <a:t>Dacă, după randomizare, corticosteroizii devin indicați la un pacient căruia i s-a alocat îngrijirea obișnuită, aceștia trebuie administrați (acest lucru </a:t>
            </a:r>
            <a:r>
              <a:rPr lang="ro-RO" sz="2200" i="1" dirty="0"/>
              <a:t>ar trebui</a:t>
            </a:r>
            <a:r>
              <a:rPr lang="ro-RO" sz="2200" dirty="0"/>
              <a:t> să se întâmple numai ca urmare a unei modificări a stării clinice)</a:t>
            </a:r>
          </a:p>
          <a:p>
            <a:endParaRPr lang="ro-RO" sz="2200" dirty="0"/>
          </a:p>
        </p:txBody>
      </p:sp>
    </p:spTree>
    <p:extLst>
      <p:ext uri="{BB962C8B-B14F-4D97-AF65-F5344CB8AC3E}">
        <p14:creationId xmlns:p14="http://schemas.microsoft.com/office/powerpoint/2010/main" val="1308497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9120" y="1755523"/>
            <a:ext cx="7505480" cy="4580078"/>
          </a:xfrm>
        </p:spPr>
        <p:txBody>
          <a:bodyPr>
            <a:noAutofit/>
          </a:bodyPr>
          <a:lstStyle/>
          <a:p>
            <a:r>
              <a:rPr lang="ro-RO" sz="2200" dirty="0"/>
              <a:t>Dexametazona este un substrat CYP3A4, astfel că există riscul de expunere crescută și de efecte secundare dacă se administrează împreună cu inhibitori puternici ai CYP3A4, cum ar fi: </a:t>
            </a:r>
          </a:p>
          <a:p>
            <a:pPr lvl="1"/>
            <a:r>
              <a:rPr lang="ro-RO" sz="2200" dirty="0"/>
              <a:t>Claritromicină/eritromicină (</a:t>
            </a:r>
            <a:r>
              <a:rPr lang="ro-RO" sz="2200" u="sng" dirty="0"/>
              <a:t>dar nu și azitromicin</a:t>
            </a:r>
            <a:r>
              <a:rPr lang="ro-RO" sz="2200" dirty="0"/>
              <a:t>ă)</a:t>
            </a:r>
          </a:p>
          <a:p>
            <a:pPr lvl="1"/>
            <a:r>
              <a:rPr lang="ro-RO" sz="2200" dirty="0"/>
              <a:t>Ritonavir/cobicistat</a:t>
            </a:r>
          </a:p>
          <a:p>
            <a:pPr lvl="1"/>
            <a:r>
              <a:rPr lang="ro-RO" sz="2200" dirty="0"/>
              <a:t>Antifungice azolice </a:t>
            </a:r>
          </a:p>
          <a:p>
            <a:endParaRPr lang="ro-RO" sz="2400" dirty="0"/>
          </a:p>
        </p:txBody>
      </p:sp>
      <p:pic>
        <p:nvPicPr>
          <p:cNvPr id="5" name="Picture 2" descr="Skeletal formula of dexamethas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06452" y="1596885"/>
            <a:ext cx="3096027" cy="2448677"/>
          </a:xfrm>
          <a:prstGeom prst="rect">
            <a:avLst/>
          </a:prstGeom>
          <a:noFill/>
          <a:extLst>
            <a:ext uri="{909E8E84-426E-40DD-AFC4-6F175D3DCCD1}">
              <a14:hiddenFill xmlns:a14="http://schemas.microsoft.com/office/drawing/2010/main">
                <a:solidFill>
                  <a:srgbClr val="FFFFFF"/>
                </a:solidFill>
              </a14:hiddenFill>
            </a:ext>
          </a:extLst>
        </p:spPr>
      </p:pic>
      <p:sp>
        <p:nvSpPr>
          <p:cNvPr id="7" name="Title 3"/>
          <p:cNvSpPr txBox="1">
            <a:spLocks/>
          </p:cNvSpPr>
          <p:nvPr/>
        </p:nvSpPr>
        <p:spPr>
          <a:xfrm>
            <a:off x="508000" y="0"/>
            <a:ext cx="808018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a:lstStyle>
          <a:p>
            <a:r>
              <a:rPr lang="ro-RO" dirty="0" smtClean="0"/>
              <a:t>Comparația cu corticosteroizii în cazul CAP</a:t>
            </a:r>
          </a:p>
        </p:txBody>
      </p:sp>
      <p:sp>
        <p:nvSpPr>
          <p:cNvPr id="8" name="Content Placeholder 2"/>
          <p:cNvSpPr txBox="1">
            <a:spLocks/>
          </p:cNvSpPr>
          <p:nvPr/>
        </p:nvSpPr>
        <p:spPr>
          <a:xfrm>
            <a:off x="293225" y="3747224"/>
            <a:ext cx="10730375" cy="185751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o-RO" sz="2400" dirty="0"/>
          </a:p>
          <a:p>
            <a:r>
              <a:rPr lang="ro-RO" sz="2200" dirty="0"/>
              <a:t>Luați în considerare dacă un inhibitor puternic al CYP3A4 ar putea fi suspendat/înlocuit în siguranță sau dacă este necesară o monitorizare crescută a efectelor secundare ale steroizilor</a:t>
            </a:r>
          </a:p>
          <a:p>
            <a:r>
              <a:rPr lang="ro-RO" sz="2200" dirty="0" smtClean="0"/>
              <a:t>Dacă </a:t>
            </a:r>
            <a:r>
              <a:rPr lang="ro-RO" sz="2200" dirty="0"/>
              <a:t>un inhibitor puternic al CYP3A4 nu poate fi evitat, atunci este posibil să nu fie adecvată înscrierea pacientului în comparația cu corticosteroizii, dar protocolul nici nu interzice acest lucru, deoarece gestionarea trebuie să se bazeze pe o evaluare a riscurilor/beneficiilor la fiecare caz în parte</a:t>
            </a:r>
          </a:p>
          <a:p>
            <a:endParaRPr lang="ro-RO" sz="2400" dirty="0"/>
          </a:p>
          <a:p>
            <a:endParaRPr lang="ro-RO" sz="2400" dirty="0"/>
          </a:p>
        </p:txBody>
      </p:sp>
    </p:spTree>
    <p:extLst>
      <p:ext uri="{BB962C8B-B14F-4D97-AF65-F5344CB8AC3E}">
        <p14:creationId xmlns:p14="http://schemas.microsoft.com/office/powerpoint/2010/main" val="1361247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393540"/>
            <a:ext cx="9377083" cy="4580078"/>
          </a:xfrm>
        </p:spPr>
        <p:txBody>
          <a:bodyPr>
            <a:noAutofit/>
          </a:bodyPr>
          <a:lstStyle/>
          <a:p>
            <a:r>
              <a:rPr lang="ro-RO" sz="2200" dirty="0"/>
              <a:t>Dexametazonă 6mg o dată pe zi, oral/nazogastric sau intravenos </a:t>
            </a:r>
          </a:p>
          <a:p>
            <a:r>
              <a:rPr lang="ro-RO" sz="2200" dirty="0"/>
              <a:t>Tratați timp de 10 zile sau până la externare, în funcție de evenimentul care survine primul</a:t>
            </a:r>
          </a:p>
          <a:p>
            <a:r>
              <a:rPr lang="ro-RO" sz="2200" dirty="0"/>
              <a:t>Nu există probe de referință sau de monitorizare</a:t>
            </a:r>
          </a:p>
          <a:p>
            <a:r>
              <a:rPr lang="ro-RO" sz="2200" dirty="0" smtClean="0"/>
              <a:t>Trebuie </a:t>
            </a:r>
            <a:r>
              <a:rPr lang="ro-RO" sz="2200" dirty="0"/>
              <a:t>luate în considerare și anticipate efectele secundare importante ale corticosteroizilor ca în practica normală, cum ar fi:</a:t>
            </a:r>
          </a:p>
          <a:p>
            <a:pPr lvl="1"/>
            <a:r>
              <a:rPr lang="ro-RO" sz="2200" dirty="0"/>
              <a:t>Risc de hiperglicemie (luați în considerare necesitatea unei monitorizări sporite)</a:t>
            </a:r>
          </a:p>
          <a:p>
            <a:pPr lvl="1"/>
            <a:r>
              <a:rPr lang="ro-RO" sz="2200" dirty="0"/>
              <a:t>Ulcerație peptică (luați în considerare necesitatea unei protecții gastrice dacă riscul este ridicat)</a:t>
            </a:r>
          </a:p>
          <a:p>
            <a:pPr lvl="1"/>
            <a:r>
              <a:rPr lang="ro-RO" sz="2200" dirty="0"/>
              <a:t>Infecție (în special dacă există alte motive de imunosupresie)</a:t>
            </a:r>
          </a:p>
          <a:p>
            <a:pPr lvl="1"/>
            <a:r>
              <a:rPr lang="ro-RO" sz="2200" dirty="0"/>
              <a:t>Reacții psihiatrice</a:t>
            </a:r>
          </a:p>
          <a:p>
            <a:pPr lvl="1"/>
            <a:r>
              <a:rPr lang="ro-RO" sz="2200" dirty="0"/>
              <a:t>Retenție de lichide</a:t>
            </a:r>
          </a:p>
        </p:txBody>
      </p:sp>
      <p:pic>
        <p:nvPicPr>
          <p:cNvPr id="5" name="Picture 2" descr="Skeletal formula of dexamethas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2308" y="1837005"/>
            <a:ext cx="3096027" cy="2448677"/>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293224" y="4797124"/>
            <a:ext cx="11898775" cy="15147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GB" sz="2000" dirty="0"/>
          </a:p>
          <a:p>
            <a:endParaRPr lang="en-GB" sz="2400" i="1" dirty="0"/>
          </a:p>
        </p:txBody>
      </p:sp>
      <p:sp>
        <p:nvSpPr>
          <p:cNvPr id="7" name="Title 3"/>
          <p:cNvSpPr>
            <a:spLocks noGrp="1"/>
          </p:cNvSpPr>
          <p:nvPr>
            <p:ph type="title"/>
          </p:nvPr>
        </p:nvSpPr>
        <p:spPr>
          <a:xfrm>
            <a:off x="508000" y="0"/>
            <a:ext cx="10515600" cy="1325563"/>
          </a:xfrm>
        </p:spPr>
        <p:txBody>
          <a:bodyPr/>
          <a:lstStyle/>
          <a:p>
            <a:r>
              <a:rPr lang="ro-RO" smtClean="0"/>
              <a:t>Comparația cu corticosteroizii în cazul CAP</a:t>
            </a:r>
          </a:p>
        </p:txBody>
      </p:sp>
      <p:sp>
        <p:nvSpPr>
          <p:cNvPr id="8" name="Content Placeholder 2"/>
          <p:cNvSpPr txBox="1">
            <a:spLocks/>
          </p:cNvSpPr>
          <p:nvPr/>
        </p:nvSpPr>
        <p:spPr>
          <a:xfrm>
            <a:off x="0" y="5973618"/>
            <a:ext cx="12191999" cy="12893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ro-RO" sz="2200" dirty="0"/>
              <a:t>Risc de insuficiență suprarenală la întreruperea bruscă în cazul anumitor pacienți, de exemplu, în cazul utilizării anterioare semnificative de corticosteroizi sau al altor motive de insuficiență suprarenală (luați în considerare întreruperea treptată în conformitate cu practica normală)</a:t>
            </a:r>
          </a:p>
          <a:p>
            <a:pPr lvl="1"/>
            <a:endParaRPr lang="ro-RO" sz="2000" dirty="0"/>
          </a:p>
        </p:txBody>
      </p:sp>
    </p:spTree>
    <p:extLst>
      <p:ext uri="{BB962C8B-B14F-4D97-AF65-F5344CB8AC3E}">
        <p14:creationId xmlns:p14="http://schemas.microsoft.com/office/powerpoint/2010/main" val="3687619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25B38-4503-6E45-9E3F-977751B9EDC6}"/>
              </a:ext>
            </a:extLst>
          </p:cNvPr>
          <p:cNvSpPr>
            <a:spLocks noGrp="1"/>
          </p:cNvSpPr>
          <p:nvPr>
            <p:ph type="title"/>
          </p:nvPr>
        </p:nvSpPr>
        <p:spPr>
          <a:xfrm>
            <a:off x="495300" y="0"/>
            <a:ext cx="10515600" cy="1325563"/>
          </a:xfrm>
        </p:spPr>
        <p:txBody>
          <a:bodyPr/>
          <a:lstStyle/>
          <a:p>
            <a:r>
              <a:rPr lang="ro-RO" smtClean="0"/>
              <a:t>Rezumat – CAP</a:t>
            </a:r>
          </a:p>
        </p:txBody>
      </p:sp>
      <p:sp>
        <p:nvSpPr>
          <p:cNvPr id="3" name="Content Placeholder 2">
            <a:extLst>
              <a:ext uri="{FF2B5EF4-FFF2-40B4-BE49-F238E27FC236}">
                <a16:creationId xmlns:a16="http://schemas.microsoft.com/office/drawing/2014/main" id="{BC0DC997-BAB2-E147-9D89-FE2082913C22}"/>
              </a:ext>
            </a:extLst>
          </p:cNvPr>
          <p:cNvSpPr>
            <a:spLocks noGrp="1"/>
          </p:cNvSpPr>
          <p:nvPr>
            <p:ph idx="1"/>
          </p:nvPr>
        </p:nvSpPr>
        <p:spPr>
          <a:xfrm>
            <a:off x="364502" y="1596885"/>
            <a:ext cx="10375833" cy="4580078"/>
          </a:xfrm>
        </p:spPr>
        <p:txBody>
          <a:bodyPr>
            <a:normAutofit/>
          </a:bodyPr>
          <a:lstStyle/>
          <a:p>
            <a:r>
              <a:rPr lang="ro-RO" sz="2400" dirty="0"/>
              <a:t>PAC este o cauză majoră a internărilor și a deceselor la nivel mondial</a:t>
            </a:r>
          </a:p>
          <a:p>
            <a:endParaRPr lang="ro-RO" sz="2400" dirty="0"/>
          </a:p>
          <a:p>
            <a:r>
              <a:rPr lang="ro-RO" sz="2400" dirty="0"/>
              <a:t>În cazul în care corticosteroizii reduc riscul de deces chiar și într-o măsură moderată (de exemplu, cu 10-20 %), s-ar putea salva zeci sau sute de mii de vieți</a:t>
            </a:r>
          </a:p>
          <a:p>
            <a:endParaRPr lang="ro-RO" sz="2400" dirty="0"/>
          </a:p>
          <a:p>
            <a:r>
              <a:rPr lang="ro-RO" sz="2400" dirty="0"/>
              <a:t>Pentru a identifica sau a exclude un beneficiu semnificativ al steroizilor va fi necesară randomizarea unui număr mult mai mare de pacienți decât în studiile anterioare</a:t>
            </a:r>
          </a:p>
          <a:p>
            <a:endParaRPr lang="ro-RO" sz="2400" dirty="0"/>
          </a:p>
          <a:p>
            <a:r>
              <a:rPr lang="ro-RO" sz="2400" dirty="0"/>
              <a:t>Vă rugăm să luați în considerare înscrierea în studiul RECOVERY pentru cât mai mulți dintre pacienții dvs.</a:t>
            </a:r>
          </a:p>
          <a:p>
            <a:endParaRPr lang="ro-RO" sz="2400" dirty="0"/>
          </a:p>
          <a:p>
            <a:endParaRPr lang="ro-RO" sz="2400" dirty="0"/>
          </a:p>
        </p:txBody>
      </p:sp>
    </p:spTree>
    <p:extLst>
      <p:ext uri="{BB962C8B-B14F-4D97-AF65-F5344CB8AC3E}">
        <p14:creationId xmlns:p14="http://schemas.microsoft.com/office/powerpoint/2010/main" val="1605732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7835537" cy="1325563"/>
          </a:xfrm>
        </p:spPr>
        <p:txBody>
          <a:bodyPr>
            <a:normAutofit/>
          </a:bodyPr>
          <a:lstStyle/>
          <a:p>
            <a:r>
              <a:rPr lang="ro-RO" sz="3600" dirty="0"/>
              <a:t>Pneumonia dobândită în comunitate</a:t>
            </a:r>
          </a:p>
        </p:txBody>
      </p:sp>
      <p:sp>
        <p:nvSpPr>
          <p:cNvPr id="3" name="Content Placeholder 2"/>
          <p:cNvSpPr>
            <a:spLocks noGrp="1"/>
          </p:cNvSpPr>
          <p:nvPr>
            <p:ph idx="1"/>
          </p:nvPr>
        </p:nvSpPr>
        <p:spPr>
          <a:xfrm>
            <a:off x="16280" y="1493052"/>
            <a:ext cx="7616420" cy="5195671"/>
          </a:xfrm>
        </p:spPr>
        <p:txBody>
          <a:bodyPr>
            <a:normAutofit/>
          </a:bodyPr>
          <a:lstStyle/>
          <a:p>
            <a:r>
              <a:rPr lang="ro-RO" sz="2200" dirty="0"/>
              <a:t>Într-un context non-pandemic, CAP este de obicei cauzată de prezența unor bacterii în căile respiratorii superioare</a:t>
            </a:r>
          </a:p>
          <a:p>
            <a:r>
              <a:rPr lang="ro-RO" sz="2200" dirty="0" smtClean="0"/>
              <a:t>De </a:t>
            </a:r>
            <a:r>
              <a:rPr lang="ro-RO" sz="2200" dirty="0"/>
              <a:t>obicei, agentul patogen cauzator nu este identificat, astfel încât diagnosticul se bazează pe simptome tipice și pe radiologie, iar tratamentul se face pe bază de antibiotice empirice și îngrijire ajutătoare</a:t>
            </a:r>
          </a:p>
          <a:p>
            <a:r>
              <a:rPr lang="ro-RO" sz="2200" dirty="0" smtClean="0"/>
              <a:t>Comparația </a:t>
            </a:r>
            <a:r>
              <a:rPr lang="ro-RO" sz="2200" dirty="0"/>
              <a:t>RECOVERY CAP recrutează acești pacienți cu CAP asociată unei infecții bacteriene suspectate sau confirmate</a:t>
            </a:r>
          </a:p>
          <a:p>
            <a:r>
              <a:rPr lang="ro-RO" sz="2200" dirty="0" smtClean="0"/>
              <a:t>CAP </a:t>
            </a:r>
            <a:r>
              <a:rPr lang="ro-RO" sz="2200" dirty="0"/>
              <a:t>este unul dintre cele mai frecvente motive de internare în fază acută la nivel mondial, cauzând, potrivit estimărilor, aproximativ 2.500.000 de decese pe an</a:t>
            </a:r>
          </a:p>
          <a:p>
            <a:endParaRPr lang="ro-RO" sz="2200" dirty="0"/>
          </a:p>
          <a:p>
            <a:pPr marL="0" indent="0">
              <a:buNone/>
            </a:pPr>
            <a:endParaRPr lang="ro-RO" sz="22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47213" y="1527481"/>
            <a:ext cx="4295790" cy="3524127"/>
          </a:xfrm>
          <a:prstGeom prst="rect">
            <a:avLst/>
          </a:prstGeom>
        </p:spPr>
      </p:pic>
      <p:sp>
        <p:nvSpPr>
          <p:cNvPr id="7" name="Rectangle 6"/>
          <p:cNvSpPr/>
          <p:nvPr/>
        </p:nvSpPr>
        <p:spPr>
          <a:xfrm>
            <a:off x="6580095" y="6472518"/>
            <a:ext cx="5687050" cy="338554"/>
          </a:xfrm>
          <a:prstGeom prst="rect">
            <a:avLst/>
          </a:prstGeom>
        </p:spPr>
        <p:txBody>
          <a:bodyPr wrap="square">
            <a:spAutoFit/>
          </a:bodyPr>
          <a:lstStyle/>
          <a:p>
            <a:r>
              <a:rPr lang="ro-RO" sz="1600" dirty="0"/>
              <a:t>Caz prezentat prin amabilitatea lui Jeremy Jones, Radiopaedia.org</a:t>
            </a:r>
          </a:p>
        </p:txBody>
      </p:sp>
      <p:sp>
        <p:nvSpPr>
          <p:cNvPr id="8" name="Content Placeholder 2"/>
          <p:cNvSpPr txBox="1">
            <a:spLocks/>
          </p:cNvSpPr>
          <p:nvPr/>
        </p:nvSpPr>
        <p:spPr>
          <a:xfrm>
            <a:off x="16280" y="5449915"/>
            <a:ext cx="11401020" cy="10226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ro-RO" sz="2200" dirty="0"/>
              <a:t>Pneumonia virală cauzată de SARS-CoV-2 și cea cauzată de gripă au patologii și tratamente distincte și pot fi diagnosticate cu ușurință prin PCR cu frotiu faringian, astfel încât acestea sunt tratate în RECOVERY ca fiind categorii separate de pneumonie </a:t>
            </a:r>
          </a:p>
          <a:p>
            <a:endParaRPr lang="ro-RO" sz="1000" dirty="0"/>
          </a:p>
          <a:p>
            <a:endParaRPr lang="ro-RO" sz="2200" dirty="0"/>
          </a:p>
          <a:p>
            <a:pPr marL="0" indent="0">
              <a:buFont typeface="Arial" panose="020B0604020202020204" pitchFamily="34" charset="0"/>
              <a:buNone/>
            </a:pPr>
            <a:endParaRPr lang="ro-RO" sz="2200" dirty="0"/>
          </a:p>
        </p:txBody>
      </p:sp>
    </p:spTree>
    <p:extLst>
      <p:ext uri="{BB962C8B-B14F-4D97-AF65-F5344CB8AC3E}">
        <p14:creationId xmlns:p14="http://schemas.microsoft.com/office/powerpoint/2010/main" val="1322309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7937" y="0"/>
            <a:ext cx="10515600" cy="1325563"/>
          </a:xfrm>
        </p:spPr>
        <p:txBody>
          <a:bodyPr>
            <a:normAutofit/>
          </a:bodyPr>
          <a:lstStyle/>
          <a:p>
            <a:r>
              <a:rPr lang="ro-RO" sz="4000" dirty="0"/>
              <a:t>Eligibilitatea pentru RECOVERY</a:t>
            </a:r>
          </a:p>
        </p:txBody>
      </p:sp>
      <p:sp>
        <p:nvSpPr>
          <p:cNvPr id="6" name="Content Placeholder 5"/>
          <p:cNvSpPr>
            <a:spLocks noGrp="1"/>
          </p:cNvSpPr>
          <p:nvPr>
            <p:ph idx="1"/>
          </p:nvPr>
        </p:nvSpPr>
        <p:spPr>
          <a:xfrm>
            <a:off x="51289" y="1429757"/>
            <a:ext cx="12089421" cy="4786662"/>
          </a:xfrm>
        </p:spPr>
        <p:txBody>
          <a:bodyPr>
            <a:noAutofit/>
          </a:bodyPr>
          <a:lstStyle/>
          <a:p>
            <a:pPr marL="514350" indent="-514350">
              <a:buFont typeface="+mj-lt"/>
              <a:buAutoNum type="arabicPeriod"/>
            </a:pPr>
            <a:r>
              <a:rPr lang="ro-RO" sz="2000" dirty="0"/>
              <a:t>Spitalizat</a:t>
            </a:r>
            <a:endParaRPr lang="ro-RO" sz="700" dirty="0"/>
          </a:p>
          <a:p>
            <a:pPr marL="514350" indent="-514350">
              <a:spcBef>
                <a:spcPts val="1800"/>
              </a:spcBef>
              <a:buFont typeface="+mj-lt"/>
              <a:buAutoNum type="arabicPeriod"/>
            </a:pPr>
            <a:r>
              <a:rPr lang="ro-RO" sz="2000" dirty="0"/>
              <a:t>Sindrom de pneumonie, de exemplu</a:t>
            </a:r>
          </a:p>
          <a:p>
            <a:pPr marL="914400" lvl="1" indent="-457200">
              <a:buFont typeface="+mj-lt"/>
              <a:buAutoNum type="alphaLcPeriod"/>
            </a:pPr>
            <a:r>
              <a:rPr lang="ro-RO" sz="1800" dirty="0"/>
              <a:t>Simptome tipice ale unei infecții noi a tractului respirator (tuse, dificultăți de respirație, febră etc.); și</a:t>
            </a:r>
          </a:p>
          <a:p>
            <a:pPr marL="914400" lvl="1" indent="-457200">
              <a:buFont typeface="+mj-lt"/>
              <a:buAutoNum type="alphaLcPeriod"/>
            </a:pPr>
            <a:r>
              <a:rPr lang="ro-RO" sz="1800" dirty="0"/>
              <a:t>Dovezi obiective privind prezența unei boli pulmonare acute (de exemplu, modificări radiografice/CT/US, hipoxie sau examen clinic); și</a:t>
            </a:r>
          </a:p>
          <a:p>
            <a:pPr marL="914400" lvl="1" indent="-457200">
              <a:buFont typeface="+mj-lt"/>
              <a:buAutoNum type="alphaLcPeriod"/>
            </a:pPr>
            <a:r>
              <a:rPr lang="ro-RO" sz="1800" dirty="0"/>
              <a:t>Concluzia că sunt improbabile sau că se exclud alte cauze (de exemplu, insuficiență cardiacă)</a:t>
            </a:r>
          </a:p>
          <a:p>
            <a:pPr marL="457200" lvl="1" indent="0">
              <a:buNone/>
            </a:pPr>
            <a:r>
              <a:rPr lang="ro-RO" sz="1800" i="1" dirty="0"/>
              <a:t>Cu toate acestea, diagnosticul este unul clinic în opinia medicului coordonator (aceste criterii sunt orientative)</a:t>
            </a:r>
            <a:endParaRPr lang="ro-RO" sz="700" i="1" dirty="0"/>
          </a:p>
          <a:p>
            <a:pPr marL="514350" indent="-514350">
              <a:spcBef>
                <a:spcPts val="1800"/>
              </a:spcBef>
              <a:buFont typeface="+mj-lt"/>
              <a:buAutoNum type="arabicPeriod"/>
            </a:pPr>
            <a:r>
              <a:rPr lang="ro-RO" sz="2000" dirty="0"/>
              <a:t>Unul dintre următoarele diagnostice:</a:t>
            </a:r>
          </a:p>
          <a:p>
            <a:pPr marL="914400" lvl="1" indent="-457200">
              <a:buFont typeface="+mj-lt"/>
              <a:buAutoNum type="alphaLcPeriod"/>
            </a:pPr>
            <a:r>
              <a:rPr lang="ro-RO" sz="1800" dirty="0">
                <a:solidFill>
                  <a:schemeClr val="bg1">
                    <a:lumMod val="85000"/>
                  </a:schemeClr>
                </a:solidFill>
              </a:rPr>
              <a:t>Infecție confirmată cu SARS-CoV-2</a:t>
            </a:r>
          </a:p>
          <a:p>
            <a:pPr marL="914400" lvl="1" indent="-457200">
              <a:buFont typeface="+mj-lt"/>
              <a:buAutoNum type="alphaLcPeriod"/>
            </a:pPr>
            <a:r>
              <a:rPr lang="ro-RO" sz="1800" dirty="0">
                <a:solidFill>
                  <a:schemeClr val="bg1">
                    <a:lumMod val="85000"/>
                  </a:schemeClr>
                </a:solidFill>
              </a:rPr>
              <a:t>Infecție confirmată cu virusul gripal A sau B </a:t>
            </a:r>
          </a:p>
          <a:p>
            <a:pPr marL="914400" lvl="1" indent="-457200">
              <a:buFont typeface="+mj-lt"/>
              <a:buAutoNum type="alphaLcPeriod"/>
            </a:pPr>
            <a:r>
              <a:rPr lang="ro-RO" sz="1800" b="1" dirty="0"/>
              <a:t>Pneumonie comunitară cu tratament pe bază de antibiotice planificat (fără a se suspecta COVID-19/flu/PCP/TB)</a:t>
            </a:r>
            <a:endParaRPr lang="ro-RO" sz="700" b="1" dirty="0"/>
          </a:p>
          <a:p>
            <a:pPr marL="457200" indent="-457200">
              <a:spcBef>
                <a:spcPts val="1800"/>
              </a:spcBef>
              <a:buFont typeface="+mj-lt"/>
              <a:buAutoNum type="arabicPeriod"/>
            </a:pPr>
            <a:r>
              <a:rPr lang="ro-RO" sz="2000" dirty="0"/>
              <a:t>Absența oricăror antecedente medicale care ar putea pune pacientul în pericol în eventualitatea participării</a:t>
            </a:r>
            <a:endParaRPr lang="ro-RO" sz="700" dirty="0"/>
          </a:p>
          <a:p>
            <a:pPr marL="457200" indent="-457200">
              <a:spcBef>
                <a:spcPts val="1800"/>
              </a:spcBef>
              <a:buFont typeface="+mj-lt"/>
              <a:buAutoNum type="arabicPeriod"/>
            </a:pPr>
            <a:r>
              <a:rPr lang="ro-RO" sz="2000" dirty="0"/>
              <a:t>Clinicianul participant nu consideră că un anumit tratament experimental este indicat sau contraindicat</a:t>
            </a:r>
          </a:p>
        </p:txBody>
      </p:sp>
    </p:spTree>
    <p:extLst>
      <p:ext uri="{BB962C8B-B14F-4D97-AF65-F5344CB8AC3E}">
        <p14:creationId xmlns:p14="http://schemas.microsoft.com/office/powerpoint/2010/main" val="14076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00" y="0"/>
            <a:ext cx="7835537" cy="1325563"/>
          </a:xfrm>
        </p:spPr>
        <p:txBody>
          <a:bodyPr>
            <a:normAutofit/>
          </a:bodyPr>
          <a:lstStyle/>
          <a:p>
            <a:r>
              <a:rPr lang="ro-RO" sz="3600" dirty="0"/>
              <a:t>CAP în RECOVERY – clarificări</a:t>
            </a:r>
          </a:p>
        </p:txBody>
      </p:sp>
      <p:sp>
        <p:nvSpPr>
          <p:cNvPr id="3" name="Content Placeholder 2"/>
          <p:cNvSpPr>
            <a:spLocks noGrp="1"/>
          </p:cNvSpPr>
          <p:nvPr>
            <p:ph idx="1"/>
          </p:nvPr>
        </p:nvSpPr>
        <p:spPr>
          <a:xfrm>
            <a:off x="127000" y="1531764"/>
            <a:ext cx="7543800" cy="5032516"/>
          </a:xfrm>
        </p:spPr>
        <p:txBody>
          <a:bodyPr>
            <a:normAutofit/>
          </a:bodyPr>
          <a:lstStyle/>
          <a:p>
            <a:r>
              <a:rPr lang="ro-RO" sz="2200" dirty="0"/>
              <a:t>Pacienții sunt </a:t>
            </a:r>
            <a:r>
              <a:rPr lang="ro-RO" sz="2200" i="1" dirty="0"/>
              <a:t>neeligibili</a:t>
            </a:r>
            <a:r>
              <a:rPr lang="ro-RO" sz="2200" dirty="0"/>
              <a:t> dacă se suspectează sau s-a confirmat în cazul lor:</a:t>
            </a:r>
          </a:p>
          <a:p>
            <a:pPr lvl="1"/>
            <a:r>
              <a:rPr lang="ro-RO" sz="1800" dirty="0"/>
              <a:t>Infecție cu SARS-COV-2</a:t>
            </a:r>
          </a:p>
          <a:p>
            <a:pPr lvl="1"/>
            <a:r>
              <a:rPr lang="ro-RO" sz="1800" dirty="0"/>
              <a:t>Infecție cu virus gripal</a:t>
            </a:r>
          </a:p>
          <a:p>
            <a:pPr lvl="1"/>
            <a:r>
              <a:rPr lang="ro-RO" sz="1800" dirty="0"/>
              <a:t>Pneumonie cu </a:t>
            </a:r>
            <a:r>
              <a:rPr lang="ro-RO" sz="1800" i="1" dirty="0"/>
              <a:t>Pneumocystis jirovecii </a:t>
            </a:r>
            <a:r>
              <a:rPr lang="ro-RO" sz="1800" dirty="0"/>
              <a:t>(„PCP” sau „PJP”)</a:t>
            </a:r>
          </a:p>
          <a:p>
            <a:pPr lvl="1"/>
            <a:r>
              <a:rPr lang="ro-RO" sz="1800" dirty="0"/>
              <a:t>Tuberculoză pulmonară activă</a:t>
            </a:r>
          </a:p>
          <a:p>
            <a:r>
              <a:rPr lang="ro-RO" sz="2200" dirty="0"/>
              <a:t>Testarea pentru acești patogeni </a:t>
            </a:r>
            <a:r>
              <a:rPr lang="ro-RO" sz="2200" b="1" dirty="0"/>
              <a:t>nu</a:t>
            </a:r>
            <a:r>
              <a:rPr lang="ro-RO" sz="2200" dirty="0"/>
              <a:t> este obligatorie în scopurile studiului (decât dacă face parte din îngrijirea standard)</a:t>
            </a:r>
          </a:p>
          <a:p>
            <a:endParaRPr lang="ro-RO" sz="1000" dirty="0"/>
          </a:p>
          <a:p>
            <a:r>
              <a:rPr lang="ro-RO" sz="2200" dirty="0"/>
              <a:t>Detectarea altor virusuri decât cele de mai sus nu reprezintă un motiv de excludere (de exemplu, RSV, adenovirus, rinovirus etc.)</a:t>
            </a:r>
          </a:p>
          <a:p>
            <a:endParaRPr lang="ro-RO" sz="2200" dirty="0"/>
          </a:p>
          <a:p>
            <a:endParaRPr lang="ro-RO" sz="22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0800" y="1531764"/>
            <a:ext cx="4295790" cy="3524127"/>
          </a:xfrm>
          <a:prstGeom prst="rect">
            <a:avLst/>
          </a:prstGeom>
        </p:spPr>
      </p:pic>
      <p:sp>
        <p:nvSpPr>
          <p:cNvPr id="8" name="Content Placeholder 2"/>
          <p:cNvSpPr txBox="1">
            <a:spLocks/>
          </p:cNvSpPr>
          <p:nvPr/>
        </p:nvSpPr>
        <p:spPr>
          <a:xfrm>
            <a:off x="88900" y="5262092"/>
            <a:ext cx="11877690" cy="1290242"/>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ro-RO" sz="2400" dirty="0"/>
          </a:p>
          <a:p>
            <a:r>
              <a:rPr lang="ro-RO" sz="2400" dirty="0"/>
              <a:t>„Dobândită în comunitate” poate avea același sens ca în practica obișnuită, dar presupune că:</a:t>
            </a:r>
          </a:p>
          <a:p>
            <a:pPr lvl="1"/>
            <a:r>
              <a:rPr lang="ro-RO" sz="2000" dirty="0"/>
              <a:t>Pneumonia a fost prezentă la internare</a:t>
            </a:r>
          </a:p>
          <a:p>
            <a:pPr lvl="1"/>
            <a:r>
              <a:rPr lang="ro-RO" sz="2000" dirty="0"/>
              <a:t>Nu a existat o internare recentă în spital sau într-o unitate medicală (de exemplu, în cele 10 zile anterioare internării)</a:t>
            </a:r>
          </a:p>
          <a:p>
            <a:endParaRPr lang="ro-RO" sz="2400" dirty="0"/>
          </a:p>
          <a:p>
            <a:endParaRPr lang="ro-RO" sz="2400" dirty="0"/>
          </a:p>
        </p:txBody>
      </p:sp>
    </p:spTree>
    <p:extLst>
      <p:ext uri="{BB962C8B-B14F-4D97-AF65-F5344CB8AC3E}">
        <p14:creationId xmlns:p14="http://schemas.microsoft.com/office/powerpoint/2010/main" val="3618038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900" y="1491324"/>
            <a:ext cx="12014200" cy="4871375"/>
          </a:xfrm>
        </p:spPr>
        <p:txBody>
          <a:bodyPr>
            <a:normAutofit/>
          </a:bodyPr>
          <a:lstStyle/>
          <a:p>
            <a:r>
              <a:rPr lang="ro-RO" sz="2400" dirty="0"/>
              <a:t>Dexametazona 6 mg administrată o dată pe zi reduce mortalitatea la pacienții cu COVID-19 hipoxici cu aproximativ o cincime</a:t>
            </a:r>
            <a:r>
              <a:rPr lang="ro-RO" sz="2400" baseline="30000" dirty="0"/>
              <a:t>1</a:t>
            </a:r>
          </a:p>
          <a:p>
            <a:endParaRPr lang="ro-RO" sz="1800" dirty="0"/>
          </a:p>
          <a:p>
            <a:r>
              <a:rPr lang="ro-RO" sz="2400" dirty="0"/>
              <a:t>Corticosteroizii sunt și ei benefici în cazul formelor grave de PCP</a:t>
            </a:r>
            <a:r>
              <a:rPr lang="ro-RO" sz="2400" baseline="30000" dirty="0"/>
              <a:t>2</a:t>
            </a:r>
            <a:endParaRPr lang="ro-RO" sz="2400" dirty="0"/>
          </a:p>
          <a:p>
            <a:endParaRPr lang="ro-RO" sz="1800" dirty="0"/>
          </a:p>
          <a:p>
            <a:r>
              <a:rPr lang="ro-RO" sz="2400" dirty="0"/>
              <a:t>În ciuda asemănărilor cu COVID-19, afectarea pulmonară este de obicei mai focalizată în cazul CAP, cu hipoxie mai puțin severă și modele diferite de activare imună</a:t>
            </a:r>
            <a:r>
              <a:rPr lang="ro-RO" sz="2400" baseline="30000" dirty="0"/>
              <a:t>3</a:t>
            </a:r>
            <a:endParaRPr lang="ro-RO" sz="2400" dirty="0"/>
          </a:p>
          <a:p>
            <a:endParaRPr lang="ro-RO" sz="1800" dirty="0"/>
          </a:p>
          <a:p>
            <a:r>
              <a:rPr lang="ro-RO" sz="2400" dirty="0"/>
              <a:t>În plus, CAP este un sindrom mai eterogen decât COVID-19, cauzat de o varietate de patogeni</a:t>
            </a:r>
          </a:p>
          <a:p>
            <a:endParaRPr lang="ro-RO" sz="2400" dirty="0"/>
          </a:p>
          <a:p>
            <a:pPr marL="0" indent="0" algn="ctr">
              <a:buNone/>
            </a:pPr>
            <a:r>
              <a:rPr lang="ro-RO" sz="2400" i="1" dirty="0"/>
              <a:t>Corticosteroizii reduc mortalitatea la pacienții internați cu CAP?</a:t>
            </a:r>
          </a:p>
          <a:p>
            <a:endParaRPr lang="ro-RO" sz="2400" dirty="0"/>
          </a:p>
        </p:txBody>
      </p:sp>
      <p:sp>
        <p:nvSpPr>
          <p:cNvPr id="4" name="TextBox 3"/>
          <p:cNvSpPr txBox="1"/>
          <p:nvPr/>
        </p:nvSpPr>
        <p:spPr>
          <a:xfrm>
            <a:off x="0" y="6362699"/>
            <a:ext cx="10361747" cy="523220"/>
          </a:xfrm>
          <a:prstGeom prst="rect">
            <a:avLst/>
          </a:prstGeom>
          <a:noFill/>
        </p:spPr>
        <p:txBody>
          <a:bodyPr wrap="none" rtlCol="0">
            <a:spAutoFit/>
          </a:bodyPr>
          <a:lstStyle/>
          <a:p>
            <a:r>
              <a:rPr lang="ro-RO" sz="1400" dirty="0"/>
              <a:t>1 Grupul de colaborare RECOVERY. N Engl J Med. 2021 PMID32678530        2 Ewald H, et al. Cochrane Database Syst Rev. 2015 PMID25835432 </a:t>
            </a:r>
          </a:p>
          <a:p>
            <a:r>
              <a:rPr lang="ro-RO" sz="1400" dirty="0"/>
              <a:t>3 Ibáñez-Prada ED, et alRespir Res. 2023 PMID: 36814234 </a:t>
            </a:r>
          </a:p>
        </p:txBody>
      </p:sp>
      <p:sp>
        <p:nvSpPr>
          <p:cNvPr id="7" name="Title 1"/>
          <p:cNvSpPr>
            <a:spLocks noGrp="1"/>
          </p:cNvSpPr>
          <p:nvPr>
            <p:ph type="title"/>
          </p:nvPr>
        </p:nvSpPr>
        <p:spPr>
          <a:xfrm>
            <a:off x="838200" y="14741"/>
            <a:ext cx="7835537" cy="1325563"/>
          </a:xfrm>
        </p:spPr>
        <p:txBody>
          <a:bodyPr>
            <a:normAutofit/>
          </a:bodyPr>
          <a:lstStyle/>
          <a:p>
            <a:r>
              <a:rPr lang="ro-RO" sz="3600" dirty="0"/>
              <a:t>Corticosteroizi pentru CAP</a:t>
            </a:r>
          </a:p>
        </p:txBody>
      </p:sp>
    </p:spTree>
    <p:extLst>
      <p:ext uri="{BB962C8B-B14F-4D97-AF65-F5344CB8AC3E}">
        <p14:creationId xmlns:p14="http://schemas.microsoft.com/office/powerpoint/2010/main" val="2705784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7835537" cy="1325563"/>
          </a:xfrm>
        </p:spPr>
        <p:txBody>
          <a:bodyPr>
            <a:normAutofit/>
          </a:bodyPr>
          <a:lstStyle/>
          <a:p>
            <a:r>
              <a:rPr lang="ro-RO" sz="3600" dirty="0"/>
              <a:t>Corticosteroizi pentru CAP</a:t>
            </a:r>
          </a:p>
        </p:txBody>
      </p:sp>
      <p:sp>
        <p:nvSpPr>
          <p:cNvPr id="4" name="TextBox 3"/>
          <p:cNvSpPr txBox="1"/>
          <p:nvPr/>
        </p:nvSpPr>
        <p:spPr>
          <a:xfrm>
            <a:off x="7924800" y="6096000"/>
            <a:ext cx="184731" cy="369332"/>
          </a:xfrm>
          <a:prstGeom prst="rect">
            <a:avLst/>
          </a:prstGeom>
          <a:noFill/>
        </p:spPr>
        <p:txBody>
          <a:bodyPr wrap="none" rtlCol="0">
            <a:spAutoFit/>
          </a:bodyPr>
          <a:lstStyle/>
          <a:p>
            <a:endParaRPr lang="en-GB" dirty="0"/>
          </a:p>
        </p:txBody>
      </p:sp>
      <p:pic>
        <p:nvPicPr>
          <p:cNvPr id="10" name="Picture 9"/>
          <p:cNvPicPr>
            <a:picLocks noChangeAspect="1"/>
          </p:cNvPicPr>
          <p:nvPr/>
        </p:nvPicPr>
        <p:blipFill>
          <a:blip r:embed="rId2"/>
          <a:stretch>
            <a:fillRect/>
          </a:stretch>
        </p:blipFill>
        <p:spPr>
          <a:xfrm>
            <a:off x="1085298" y="1155638"/>
            <a:ext cx="10492804" cy="4940362"/>
          </a:xfrm>
          <a:prstGeom prst="rect">
            <a:avLst/>
          </a:prstGeom>
        </p:spPr>
      </p:pic>
      <p:sp>
        <p:nvSpPr>
          <p:cNvPr id="11" name="TextBox 10"/>
          <p:cNvSpPr txBox="1"/>
          <p:nvPr/>
        </p:nvSpPr>
        <p:spPr>
          <a:xfrm>
            <a:off x="8797099" y="6538555"/>
            <a:ext cx="4082469" cy="307777"/>
          </a:xfrm>
          <a:prstGeom prst="rect">
            <a:avLst/>
          </a:prstGeom>
          <a:noFill/>
        </p:spPr>
        <p:txBody>
          <a:bodyPr wrap="square" rtlCol="0">
            <a:spAutoFit/>
          </a:bodyPr>
          <a:lstStyle/>
          <a:p>
            <a:r>
              <a:rPr lang="ro-RO" sz="1400" dirty="0"/>
              <a:t>Saleem N, et al. Chest. 2023. PMID36087797</a:t>
            </a:r>
          </a:p>
        </p:txBody>
      </p:sp>
      <p:sp>
        <p:nvSpPr>
          <p:cNvPr id="3" name="Rectangle 2"/>
          <p:cNvSpPr/>
          <p:nvPr/>
        </p:nvSpPr>
        <p:spPr>
          <a:xfrm>
            <a:off x="1238250" y="5416034"/>
            <a:ext cx="5969000" cy="629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p:nvSpPr>
        <p:spPr>
          <a:xfrm>
            <a:off x="5358283" y="1872734"/>
            <a:ext cx="731367" cy="3320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p:nvSpPr>
        <p:spPr>
          <a:xfrm>
            <a:off x="5244918" y="1391104"/>
            <a:ext cx="731367" cy="367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7867115" y="1872734"/>
            <a:ext cx="546636" cy="33205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8020426" y="1568906"/>
            <a:ext cx="731367" cy="1895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581" y="5416034"/>
            <a:ext cx="8017746" cy="1200329"/>
          </a:xfrm>
          <a:prstGeom prst="rect">
            <a:avLst/>
          </a:prstGeom>
          <a:noFill/>
        </p:spPr>
        <p:txBody>
          <a:bodyPr wrap="square" rtlCol="0">
            <a:spAutoFit/>
          </a:bodyPr>
          <a:lstStyle/>
          <a:p>
            <a:pPr marL="285750" indent="-285750">
              <a:buFont typeface="Arial" panose="020B0604020202020204" pitchFamily="34" charset="0"/>
              <a:buChar char="•"/>
            </a:pPr>
            <a:r>
              <a:rPr lang="ro-RO" dirty="0" smtClean="0"/>
              <a:t>În urma unei meta-analize din 2023 s-a constatat că pacienții cu CAP cărora li se administrau steroizi prezentau un risc de deces cu 15 % mai scăzut</a:t>
            </a:r>
          </a:p>
          <a:p>
            <a:pPr marL="285750" indent="-285750">
              <a:buFont typeface="Arial" panose="020B0604020202020204" pitchFamily="34" charset="0"/>
              <a:buChar char="•"/>
            </a:pPr>
            <a:r>
              <a:rPr lang="ro-RO" dirty="0" smtClean="0"/>
              <a:t>Cu toate acestea, studiile au fost de prea mică amploare pentru a fi concludente, astfel încât este posibil să nu existe niciun beneficiu – sau să existe un beneficiu chiar mai mare (de exemplu, o reducere cu 20-30 %)</a:t>
            </a:r>
          </a:p>
        </p:txBody>
      </p:sp>
    </p:spTree>
    <p:extLst>
      <p:ext uri="{BB962C8B-B14F-4D97-AF65-F5344CB8AC3E}">
        <p14:creationId xmlns:p14="http://schemas.microsoft.com/office/powerpoint/2010/main" val="804287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47503"/>
            <a:ext cx="12293600" cy="4580078"/>
          </a:xfrm>
        </p:spPr>
        <p:txBody>
          <a:bodyPr>
            <a:normAutofit fontScale="92500" lnSpcReduction="10000"/>
          </a:bodyPr>
          <a:lstStyle/>
          <a:p>
            <a:r>
              <a:rPr lang="ro-RO" sz="2400" dirty="0"/>
              <a:t>Într-un studiu ulterior efectuat pe pacienți internați la terapie intensivă (CAPE COD), riscul de deces a fost mai scăzut în cazul administrării de steroizi (25/400 față de 47/395 de decese)</a:t>
            </a:r>
            <a:r>
              <a:rPr lang="ro-RO" sz="2400" baseline="30000" dirty="0"/>
              <a:t>1</a:t>
            </a:r>
          </a:p>
          <a:p>
            <a:endParaRPr lang="ro-RO" sz="2400" dirty="0"/>
          </a:p>
          <a:p>
            <a:r>
              <a:rPr lang="ro-RO" sz="2400" dirty="0"/>
              <a:t>Totuși, în studiul ESCAPe 2022 nu s-a înregistrat niciun rezultat favorabil la pacienții din UTI (47/286 față de 50/277 de decese)</a:t>
            </a:r>
            <a:r>
              <a:rPr lang="ro-RO" sz="2400" baseline="30000" dirty="0"/>
              <a:t>2</a:t>
            </a:r>
          </a:p>
          <a:p>
            <a:pPr marL="0" indent="0">
              <a:buNone/>
            </a:pPr>
            <a:endParaRPr lang="ro-RO" sz="2400" dirty="0"/>
          </a:p>
          <a:p>
            <a:r>
              <a:rPr lang="ro-RO" sz="2400" dirty="0"/>
              <a:t>Corticosteroizii reduc timpul până la externare în cazul CAP, dar acest lucru poate fi un efect direct al reducerii febrei/CRP, mai degrabă decât să reprezinte o îmbunătățire a rezultatelor</a:t>
            </a:r>
            <a:r>
              <a:rPr lang="ro-RO" sz="2400" baseline="30000" dirty="0"/>
              <a:t>3</a:t>
            </a:r>
            <a:r>
              <a:rPr lang="ro-RO" sz="2400" dirty="0"/>
              <a:t> (și există unele dovezi că proporția reinternărilor poate fi mai ridicată la pacienții cărora li s-au administrat corticosteroizi</a:t>
            </a:r>
            <a:r>
              <a:rPr lang="ro-RO" sz="2400" baseline="30000" dirty="0"/>
              <a:t>4</a:t>
            </a:r>
            <a:r>
              <a:rPr lang="ro-RO" sz="2400" dirty="0"/>
              <a:t>)</a:t>
            </a:r>
          </a:p>
          <a:p>
            <a:endParaRPr lang="ro-RO" sz="2400" dirty="0"/>
          </a:p>
          <a:p>
            <a:pPr marL="0" indent="0" algn="ctr">
              <a:buNone/>
            </a:pPr>
            <a:r>
              <a:rPr lang="ro-RO" sz="2400" b="1" dirty="0"/>
              <a:t>Avem nevoie de mai multe dovezi randomizate de la o gamă largă de pacienți ca bază pentru tratamentul CAP</a:t>
            </a:r>
          </a:p>
        </p:txBody>
      </p:sp>
      <p:sp>
        <p:nvSpPr>
          <p:cNvPr id="4" name="TextBox 3"/>
          <p:cNvSpPr txBox="1"/>
          <p:nvPr/>
        </p:nvSpPr>
        <p:spPr>
          <a:xfrm>
            <a:off x="156961" y="6334780"/>
            <a:ext cx="9417963" cy="738664"/>
          </a:xfrm>
          <a:prstGeom prst="rect">
            <a:avLst/>
          </a:prstGeom>
          <a:noFill/>
        </p:spPr>
        <p:txBody>
          <a:bodyPr wrap="none" rtlCol="0">
            <a:spAutoFit/>
          </a:bodyPr>
          <a:lstStyle/>
          <a:p>
            <a:r>
              <a:rPr lang="ro-RO" sz="1400" baseline="30000" dirty="0"/>
              <a:t>1</a:t>
            </a:r>
            <a:r>
              <a:rPr lang="ro-RO" sz="1400" dirty="0"/>
              <a:t>Dequin P, et al. N Engl J Med. 2023 PMID369427891</a:t>
            </a:r>
            <a:r>
              <a:rPr lang="en-US" sz="1400" dirty="0"/>
              <a:t>	</a:t>
            </a:r>
            <a:r>
              <a:rPr lang="ro-RO" sz="1400" baseline="30000" dirty="0"/>
              <a:t>2</a:t>
            </a:r>
            <a:r>
              <a:rPr lang="ro-RO" sz="1400" dirty="0"/>
              <a:t>Meduri G, et al. Intensive Care Med. 2022. PMID35723686</a:t>
            </a:r>
            <a:r>
              <a:rPr lang="en-US" sz="1400" dirty="0"/>
              <a:t>	</a:t>
            </a:r>
          </a:p>
          <a:p>
            <a:r>
              <a:rPr lang="ro-RO" sz="1400" baseline="30000" dirty="0"/>
              <a:t>3</a:t>
            </a:r>
            <a:r>
              <a:rPr lang="ro-RO" sz="1400" dirty="0"/>
              <a:t>Joseph L, et al. Lancet 2011. PMID21907856 </a:t>
            </a:r>
            <a:r>
              <a:rPr lang="en-US" sz="1400" dirty="0"/>
              <a:t>		</a:t>
            </a:r>
            <a:r>
              <a:rPr lang="ro-RO" sz="1400" baseline="30000" dirty="0"/>
              <a:t>4</a:t>
            </a:r>
            <a:r>
              <a:rPr lang="ro-RO" sz="1400" dirty="0"/>
              <a:t>Saleem N, et al. Chest. 2023. PMID36087797</a:t>
            </a:r>
          </a:p>
          <a:p>
            <a:endParaRPr lang="ro-RO" sz="1400" dirty="0"/>
          </a:p>
        </p:txBody>
      </p:sp>
      <p:sp>
        <p:nvSpPr>
          <p:cNvPr id="7" name="Title 1"/>
          <p:cNvSpPr>
            <a:spLocks noGrp="1"/>
          </p:cNvSpPr>
          <p:nvPr>
            <p:ph type="title"/>
          </p:nvPr>
        </p:nvSpPr>
        <p:spPr>
          <a:xfrm>
            <a:off x="838200" y="14741"/>
            <a:ext cx="7835537" cy="1325563"/>
          </a:xfrm>
        </p:spPr>
        <p:txBody>
          <a:bodyPr>
            <a:normAutofit/>
          </a:bodyPr>
          <a:lstStyle/>
          <a:p>
            <a:r>
              <a:rPr lang="ro-RO" sz="3600" dirty="0"/>
              <a:t>Corticosteroizi pentru CAP</a:t>
            </a:r>
          </a:p>
        </p:txBody>
      </p:sp>
    </p:spTree>
    <p:extLst>
      <p:ext uri="{BB962C8B-B14F-4D97-AF65-F5344CB8AC3E}">
        <p14:creationId xmlns:p14="http://schemas.microsoft.com/office/powerpoint/2010/main" val="2207540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Left-Right Arrow 76">
            <a:extLst>
              <a:ext uri="{FF2B5EF4-FFF2-40B4-BE49-F238E27FC236}">
                <a16:creationId xmlns:a16="http://schemas.microsoft.com/office/drawing/2014/main" id="{F43932C0-7A8F-734B-8CF5-CFDAF2026B74}"/>
              </a:ext>
            </a:extLst>
          </p:cNvPr>
          <p:cNvSpPr/>
          <p:nvPr/>
        </p:nvSpPr>
        <p:spPr>
          <a:xfrm rot="5400000" flipV="1">
            <a:off x="5398291" y="3924689"/>
            <a:ext cx="1588943"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Left-Right Arrow 49"/>
          <p:cNvSpPr/>
          <p:nvPr/>
        </p:nvSpPr>
        <p:spPr>
          <a:xfrm rot="9579837" flipV="1">
            <a:off x="4067273" y="3904710"/>
            <a:ext cx="4110629"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a:off x="612716" y="-13016"/>
            <a:ext cx="8096250" cy="1325563"/>
          </a:xfrm>
        </p:spPr>
        <p:txBody>
          <a:bodyPr>
            <a:normAutofit/>
          </a:bodyPr>
          <a:lstStyle/>
          <a:p>
            <a:r>
              <a:rPr lang="ro-RO" sz="3200" dirty="0"/>
              <a:t>Modelul RECOVERY: Protocolul de bază V27.0</a:t>
            </a:r>
          </a:p>
        </p:txBody>
      </p:sp>
      <p:sp>
        <p:nvSpPr>
          <p:cNvPr id="4" name="Rounded Rectangle 3"/>
          <p:cNvSpPr/>
          <p:nvPr/>
        </p:nvSpPr>
        <p:spPr>
          <a:xfrm>
            <a:off x="105714" y="1438732"/>
            <a:ext cx="616065" cy="5274075"/>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ro-RO" sz="2000" b="1" dirty="0"/>
              <a:t>PACIENȚI SPITALIZAȚI CU PNEUMONIE</a:t>
            </a:r>
          </a:p>
        </p:txBody>
      </p:sp>
      <p:sp>
        <p:nvSpPr>
          <p:cNvPr id="11" name="Rounded Rectangle 10"/>
          <p:cNvSpPr/>
          <p:nvPr/>
        </p:nvSpPr>
        <p:spPr>
          <a:xfrm>
            <a:off x="11526785" y="1438733"/>
            <a:ext cx="575093" cy="527407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o-RO" sz="2000" b="1" dirty="0"/>
              <a:t>ANALIZĂ</a:t>
            </a:r>
            <a:endParaRPr lang="ro-RO" sz="2400" b="1" dirty="0"/>
          </a:p>
        </p:txBody>
      </p:sp>
      <p:sp>
        <p:nvSpPr>
          <p:cNvPr id="77" name="Left-Right Arrow 76"/>
          <p:cNvSpPr/>
          <p:nvPr/>
        </p:nvSpPr>
        <p:spPr>
          <a:xfrm rot="1152713" flipV="1">
            <a:off x="4133238" y="3920163"/>
            <a:ext cx="4193098" cy="35763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p:cNvSpPr/>
          <p:nvPr/>
        </p:nvSpPr>
        <p:spPr>
          <a:xfrm>
            <a:off x="5765595" y="3636361"/>
            <a:ext cx="861040" cy="86104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6600" b="1" dirty="0"/>
              <a:t>R</a:t>
            </a:r>
            <a:endParaRPr lang="ro-RO" b="1" dirty="0"/>
          </a:p>
        </p:txBody>
      </p:sp>
      <p:sp>
        <p:nvSpPr>
          <p:cNvPr id="83" name="Rounded Rectangle 82">
            <a:extLst>
              <a:ext uri="{FF2B5EF4-FFF2-40B4-BE49-F238E27FC236}">
                <a16:creationId xmlns:a16="http://schemas.microsoft.com/office/drawing/2014/main" id="{38B586F1-F3FA-8C47-9702-A236829F5589}"/>
              </a:ext>
            </a:extLst>
          </p:cNvPr>
          <p:cNvSpPr/>
          <p:nvPr/>
        </p:nvSpPr>
        <p:spPr>
          <a:xfrm>
            <a:off x="782859" y="1390072"/>
            <a:ext cx="6996366" cy="1889226"/>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13" name="TextBox 12">
            <a:extLst>
              <a:ext uri="{FF2B5EF4-FFF2-40B4-BE49-F238E27FC236}">
                <a16:creationId xmlns:a16="http://schemas.microsoft.com/office/drawing/2014/main" id="{AD82BCED-226B-0448-B8FC-891B5F6E3209}"/>
              </a:ext>
            </a:extLst>
          </p:cNvPr>
          <p:cNvSpPr txBox="1"/>
          <p:nvPr/>
        </p:nvSpPr>
        <p:spPr>
          <a:xfrm>
            <a:off x="1031009" y="2889971"/>
            <a:ext cx="6509358" cy="369332"/>
          </a:xfrm>
          <a:prstGeom prst="rect">
            <a:avLst/>
          </a:prstGeom>
          <a:noFill/>
        </p:spPr>
        <p:txBody>
          <a:bodyPr wrap="square" rtlCol="0">
            <a:spAutoFit/>
          </a:bodyPr>
          <a:lstStyle/>
          <a:p>
            <a:pPr algn="ctr"/>
            <a:r>
              <a:rPr lang="ro-RO" b="1" dirty="0"/>
              <a:t>Pacienți cu infecție cu SARS-CoV-2 confirmată</a:t>
            </a:r>
          </a:p>
        </p:txBody>
      </p:sp>
      <p:grpSp>
        <p:nvGrpSpPr>
          <p:cNvPr id="14" name="Group 13">
            <a:extLst>
              <a:ext uri="{FF2B5EF4-FFF2-40B4-BE49-F238E27FC236}">
                <a16:creationId xmlns:a16="http://schemas.microsoft.com/office/drawing/2014/main" id="{3F67CDAB-DA18-8347-A63F-AEBA50AA3506}"/>
              </a:ext>
            </a:extLst>
          </p:cNvPr>
          <p:cNvGrpSpPr>
            <a:grpSpLocks noChangeAspect="1"/>
          </p:cNvGrpSpPr>
          <p:nvPr/>
        </p:nvGrpSpPr>
        <p:grpSpPr>
          <a:xfrm>
            <a:off x="846577" y="1430591"/>
            <a:ext cx="3518016" cy="1435707"/>
            <a:chOff x="4441699" y="1558380"/>
            <a:chExt cx="3487490" cy="1429459"/>
          </a:xfrm>
        </p:grpSpPr>
        <p:sp>
          <p:nvSpPr>
            <p:cNvPr id="53" name="Rounded Rectangle 52">
              <a:extLst>
                <a:ext uri="{FF2B5EF4-FFF2-40B4-BE49-F238E27FC236}">
                  <a16:creationId xmlns:a16="http://schemas.microsoft.com/office/drawing/2014/main" id="{9815A20D-3178-B24B-8BAC-DDFC209CA08D}"/>
                </a:ext>
              </a:extLst>
            </p:cNvPr>
            <p:cNvSpPr/>
            <p:nvPr/>
          </p:nvSpPr>
          <p:spPr>
            <a:xfrm>
              <a:off x="4441699" y="1572462"/>
              <a:ext cx="3393651" cy="1415377"/>
            </a:xfrm>
            <a:prstGeom prst="roundRect">
              <a:avLst/>
            </a:prstGeom>
            <a:solidFill>
              <a:srgbClr val="7030A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54" name="Rounded Rectangle 53">
              <a:extLst>
                <a:ext uri="{FF2B5EF4-FFF2-40B4-BE49-F238E27FC236}">
                  <a16:creationId xmlns:a16="http://schemas.microsoft.com/office/drawing/2014/main" id="{1C4E103B-3F2F-0243-BF82-DAD5395299A5}"/>
                </a:ext>
              </a:extLst>
            </p:cNvPr>
            <p:cNvSpPr/>
            <p:nvPr/>
          </p:nvSpPr>
          <p:spPr>
            <a:xfrm>
              <a:off x="5131075" y="2269927"/>
              <a:ext cx="1106316"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Dexametazonă în doză mare</a:t>
              </a:r>
            </a:p>
          </p:txBody>
        </p:sp>
        <p:sp>
          <p:nvSpPr>
            <p:cNvPr id="55" name="Rounded Rectangle 54">
              <a:extLst>
                <a:ext uri="{FF2B5EF4-FFF2-40B4-BE49-F238E27FC236}">
                  <a16:creationId xmlns:a16="http://schemas.microsoft.com/office/drawing/2014/main" id="{B47DC59E-6235-6446-BF6C-7A651DFDF0AF}"/>
                </a:ext>
              </a:extLst>
            </p:cNvPr>
            <p:cNvSpPr/>
            <p:nvPr/>
          </p:nvSpPr>
          <p:spPr>
            <a:xfrm>
              <a:off x="6593333" y="2252786"/>
              <a:ext cx="1106316"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100" b="1" dirty="0">
                  <a:solidFill>
                    <a:schemeClr val="bg1"/>
                  </a:solidFill>
                </a:rPr>
                <a:t>Îngrijirea obișnuită (corticosteroizi în doză standard)</a:t>
              </a:r>
            </a:p>
          </p:txBody>
        </p:sp>
        <p:sp>
          <p:nvSpPr>
            <p:cNvPr id="56" name="Oval 55">
              <a:extLst>
                <a:ext uri="{FF2B5EF4-FFF2-40B4-BE49-F238E27FC236}">
                  <a16:creationId xmlns:a16="http://schemas.microsoft.com/office/drawing/2014/main" id="{B00EEEBD-802E-2E4E-B678-CBD0ABB107CE}"/>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E</a:t>
              </a:r>
            </a:p>
          </p:txBody>
        </p:sp>
        <p:sp>
          <p:nvSpPr>
            <p:cNvPr id="57" name="TextBox 56">
              <a:extLst>
                <a:ext uri="{FF2B5EF4-FFF2-40B4-BE49-F238E27FC236}">
                  <a16:creationId xmlns:a16="http://schemas.microsoft.com/office/drawing/2014/main" id="{2E4544AA-6316-F641-BE6B-9C63698CCFB4}"/>
                </a:ext>
              </a:extLst>
            </p:cNvPr>
            <p:cNvSpPr txBox="1"/>
            <p:nvPr/>
          </p:nvSpPr>
          <p:spPr>
            <a:xfrm>
              <a:off x="6202199" y="2408993"/>
              <a:ext cx="508921" cy="306438"/>
            </a:xfrm>
            <a:prstGeom prst="rect">
              <a:avLst/>
            </a:prstGeom>
            <a:noFill/>
          </p:spPr>
          <p:txBody>
            <a:bodyPr wrap="square" rtlCol="0">
              <a:spAutoFit/>
            </a:bodyPr>
            <a:lstStyle/>
            <a:p>
              <a:r>
                <a:rPr lang="ro-RO" sz="1400" b="1" i="1" dirty="0"/>
                <a:t>sau</a:t>
              </a:r>
            </a:p>
          </p:txBody>
        </p:sp>
        <p:sp>
          <p:nvSpPr>
            <p:cNvPr id="62" name="TextBox 61">
              <a:extLst>
                <a:ext uri="{FF2B5EF4-FFF2-40B4-BE49-F238E27FC236}">
                  <a16:creationId xmlns:a16="http://schemas.microsoft.com/office/drawing/2014/main" id="{FDF7E6B4-B439-344A-8805-31555B02FF58}"/>
                </a:ext>
              </a:extLst>
            </p:cNvPr>
            <p:cNvSpPr txBox="1"/>
            <p:nvPr/>
          </p:nvSpPr>
          <p:spPr>
            <a:xfrm>
              <a:off x="5002529" y="1558380"/>
              <a:ext cx="2926660" cy="520943"/>
            </a:xfrm>
            <a:prstGeom prst="rect">
              <a:avLst/>
            </a:prstGeom>
            <a:noFill/>
          </p:spPr>
          <p:txBody>
            <a:bodyPr wrap="square" rtlCol="0">
              <a:spAutoFit/>
            </a:bodyPr>
            <a:lstStyle/>
            <a:p>
              <a:r>
                <a:rPr lang="ro-RO" sz="1400" b="1" dirty="0"/>
                <a:t>Comparația cu dozele mari de corticosteroizi în cazul COVID-19 (pacienți cu NIV sau IMV)</a:t>
              </a:r>
            </a:p>
          </p:txBody>
        </p:sp>
        <p:pic>
          <p:nvPicPr>
            <p:cNvPr id="84" name="Graphic 31" descr="Lungs with solid fill">
              <a:extLst>
                <a:ext uri="{FF2B5EF4-FFF2-40B4-BE49-F238E27FC236}">
                  <a16:creationId xmlns:a16="http://schemas.microsoft.com/office/drawing/2014/main" id="{5DD6B768-CE70-F942-BAC0-8E1562853BD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r:embed="rId3"/>
                </a:ext>
              </a:extLst>
            </a:blip>
            <a:stretch>
              <a:fillRect/>
            </a:stretch>
          </p:blipFill>
          <p:spPr>
            <a:xfrm>
              <a:off x="4459651" y="1560294"/>
              <a:ext cx="649602" cy="703876"/>
            </a:xfrm>
            <a:prstGeom prst="rect">
              <a:avLst/>
            </a:prstGeom>
          </p:spPr>
        </p:pic>
      </p:grpSp>
      <p:grpSp>
        <p:nvGrpSpPr>
          <p:cNvPr id="86" name="Group 85">
            <a:extLst>
              <a:ext uri="{FF2B5EF4-FFF2-40B4-BE49-F238E27FC236}">
                <a16:creationId xmlns:a16="http://schemas.microsoft.com/office/drawing/2014/main" id="{D8AFADE8-6D42-8141-AD4C-AE9A461943B3}"/>
              </a:ext>
            </a:extLst>
          </p:cNvPr>
          <p:cNvGrpSpPr/>
          <p:nvPr/>
        </p:nvGrpSpPr>
        <p:grpSpPr>
          <a:xfrm>
            <a:off x="8003238" y="5111544"/>
            <a:ext cx="3423100" cy="1414800"/>
            <a:chOff x="8003238" y="1576210"/>
            <a:chExt cx="3423100" cy="1414800"/>
          </a:xfrm>
        </p:grpSpPr>
        <p:sp>
          <p:nvSpPr>
            <p:cNvPr id="87" name="Rounded Rectangle 86">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8" name="Rounded Rectangle 87">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Dexametazonă</a:t>
              </a:r>
            </a:p>
          </p:txBody>
        </p:sp>
        <p:sp>
          <p:nvSpPr>
            <p:cNvPr id="89" name="Rounded Rectangle 88">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Îngrijirea obișnuită fără corticosteroizi</a:t>
              </a:r>
            </a:p>
          </p:txBody>
        </p:sp>
        <p:sp>
          <p:nvSpPr>
            <p:cNvPr id="90" name="Oval 89">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I</a:t>
              </a:r>
            </a:p>
          </p:txBody>
        </p:sp>
        <p:sp>
          <p:nvSpPr>
            <p:cNvPr id="91" name="TextBox 90">
              <a:extLst>
                <a:ext uri="{FF2B5EF4-FFF2-40B4-BE49-F238E27FC236}">
                  <a16:creationId xmlns:a16="http://schemas.microsoft.com/office/drawing/2014/main" id="{10968DC4-6CC1-714A-8E7F-F7B64C0FB3F3}"/>
                </a:ext>
              </a:extLst>
            </p:cNvPr>
            <p:cNvSpPr txBox="1"/>
            <p:nvPr/>
          </p:nvSpPr>
          <p:spPr>
            <a:xfrm>
              <a:off x="9763716" y="2401880"/>
              <a:ext cx="531259" cy="307777"/>
            </a:xfrm>
            <a:prstGeom prst="rect">
              <a:avLst/>
            </a:prstGeom>
            <a:noFill/>
          </p:spPr>
          <p:txBody>
            <a:bodyPr wrap="square" rtlCol="0">
              <a:spAutoFit/>
            </a:bodyPr>
            <a:lstStyle/>
            <a:p>
              <a:r>
                <a:rPr lang="ro-RO" sz="1400" b="1" i="1" dirty="0"/>
                <a:t>sau</a:t>
              </a:r>
              <a:endParaRPr lang="ro-RO" sz="1200" b="1" i="1" dirty="0"/>
            </a:p>
          </p:txBody>
        </p:sp>
        <p:sp>
          <p:nvSpPr>
            <p:cNvPr id="93" name="TextBox 92">
              <a:extLst>
                <a:ext uri="{FF2B5EF4-FFF2-40B4-BE49-F238E27FC236}">
                  <a16:creationId xmlns:a16="http://schemas.microsoft.com/office/drawing/2014/main" id="{ECBA9FA1-20DC-A341-8CF4-2E97C762F7A3}"/>
                </a:ext>
              </a:extLst>
            </p:cNvPr>
            <p:cNvSpPr txBox="1"/>
            <p:nvPr/>
          </p:nvSpPr>
          <p:spPr>
            <a:xfrm>
              <a:off x="8582363" y="1659756"/>
              <a:ext cx="2843975" cy="523220"/>
            </a:xfrm>
            <a:prstGeom prst="rect">
              <a:avLst/>
            </a:prstGeom>
            <a:noFill/>
          </p:spPr>
          <p:txBody>
            <a:bodyPr wrap="square" rtlCol="0">
              <a:spAutoFit/>
            </a:bodyPr>
            <a:lstStyle/>
            <a:p>
              <a:r>
                <a:rPr lang="ro-RO" sz="1400" b="1" dirty="0"/>
                <a:t>Compararea cu corticosteroizii pentru gripă (la pacienții cu hipoxie)</a:t>
              </a:r>
            </a:p>
          </p:txBody>
        </p:sp>
      </p:grpSp>
      <p:grpSp>
        <p:nvGrpSpPr>
          <p:cNvPr id="94" name="Group 93">
            <a:extLst>
              <a:ext uri="{FF2B5EF4-FFF2-40B4-BE49-F238E27FC236}">
                <a16:creationId xmlns:a16="http://schemas.microsoft.com/office/drawing/2014/main" id="{ADAD2F31-7492-F84D-9855-EF44F47A31BD}"/>
              </a:ext>
            </a:extLst>
          </p:cNvPr>
          <p:cNvGrpSpPr/>
          <p:nvPr/>
        </p:nvGrpSpPr>
        <p:grpSpPr>
          <a:xfrm>
            <a:off x="849410" y="5102038"/>
            <a:ext cx="3393651" cy="1415377"/>
            <a:chOff x="849410" y="1566704"/>
            <a:chExt cx="3393651" cy="1415377"/>
          </a:xfrm>
        </p:grpSpPr>
        <p:sp>
          <p:nvSpPr>
            <p:cNvPr id="95" name="Rounded Rectangle 94">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6" name="Rounded Rectangle 95">
              <a:extLst>
                <a:ext uri="{FF2B5EF4-FFF2-40B4-BE49-F238E27FC236}">
                  <a16:creationId xmlns:a16="http://schemas.microsoft.com/office/drawing/2014/main" id="{1EFB7BF6-F1F2-E541-9082-F803C4A8CD0E}"/>
                </a:ext>
              </a:extLst>
            </p:cNvPr>
            <p:cNvSpPr/>
            <p:nvPr/>
          </p:nvSpPr>
          <p:spPr>
            <a:xfrm>
              <a:off x="1538786" y="2264169"/>
              <a:ext cx="1116000"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200" b="1" dirty="0">
                  <a:solidFill>
                    <a:schemeClr val="bg1"/>
                  </a:solidFill>
                </a:rPr>
                <a:t>Baloxavir</a:t>
              </a:r>
            </a:p>
          </p:txBody>
        </p:sp>
        <p:sp>
          <p:nvSpPr>
            <p:cNvPr id="97" name="Rounded Rectangle 96">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Îngrijirea obișnuită fără baloxavir</a:t>
              </a:r>
            </a:p>
          </p:txBody>
        </p:sp>
        <p:sp>
          <p:nvSpPr>
            <p:cNvPr id="98" name="Oval 97">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G</a:t>
              </a:r>
            </a:p>
          </p:txBody>
        </p:sp>
        <p:sp>
          <p:nvSpPr>
            <p:cNvPr id="99" name="TextBox 98">
              <a:extLst>
                <a:ext uri="{FF2B5EF4-FFF2-40B4-BE49-F238E27FC236}">
                  <a16:creationId xmlns:a16="http://schemas.microsoft.com/office/drawing/2014/main" id="{1B0C20BD-204C-D74D-879B-296826D9D31F}"/>
                </a:ext>
              </a:extLst>
            </p:cNvPr>
            <p:cNvSpPr txBox="1"/>
            <p:nvPr/>
          </p:nvSpPr>
          <p:spPr>
            <a:xfrm>
              <a:off x="2609888" y="2403526"/>
              <a:ext cx="698415" cy="307777"/>
            </a:xfrm>
            <a:prstGeom prst="rect">
              <a:avLst/>
            </a:prstGeom>
            <a:noFill/>
          </p:spPr>
          <p:txBody>
            <a:bodyPr wrap="square" rtlCol="0">
              <a:spAutoFit/>
            </a:bodyPr>
            <a:lstStyle/>
            <a:p>
              <a:r>
                <a:rPr lang="ro-RO" sz="1400" b="1" i="1" dirty="0"/>
                <a:t>sau</a:t>
              </a:r>
              <a:endParaRPr lang="ro-RO" sz="1200" b="1" i="1" dirty="0"/>
            </a:p>
          </p:txBody>
        </p:sp>
        <p:sp>
          <p:nvSpPr>
            <p:cNvPr id="101" name="TextBox 100">
              <a:extLst>
                <a:ext uri="{FF2B5EF4-FFF2-40B4-BE49-F238E27FC236}">
                  <a16:creationId xmlns:a16="http://schemas.microsoft.com/office/drawing/2014/main" id="{1C9C61F0-1ED7-5049-A2A7-AE7FAFF12F96}"/>
                </a:ext>
              </a:extLst>
            </p:cNvPr>
            <p:cNvSpPr txBox="1"/>
            <p:nvPr/>
          </p:nvSpPr>
          <p:spPr>
            <a:xfrm>
              <a:off x="1494991" y="1733283"/>
              <a:ext cx="2350467" cy="338554"/>
            </a:xfrm>
            <a:prstGeom prst="rect">
              <a:avLst/>
            </a:prstGeom>
            <a:noFill/>
          </p:spPr>
          <p:txBody>
            <a:bodyPr wrap="square" rtlCol="0">
              <a:spAutoFit/>
            </a:bodyPr>
            <a:lstStyle/>
            <a:p>
              <a:r>
                <a:rPr lang="ro-RO" sz="1600" b="1" dirty="0"/>
                <a:t>Comparația cu baloxavirul</a:t>
              </a:r>
              <a:endParaRPr lang="ro-RO" sz="2400" b="1" dirty="0"/>
            </a:p>
          </p:txBody>
        </p:sp>
      </p:grpSp>
      <p:grpSp>
        <p:nvGrpSpPr>
          <p:cNvPr id="102" name="Group 101">
            <a:extLst>
              <a:ext uri="{FF2B5EF4-FFF2-40B4-BE49-F238E27FC236}">
                <a16:creationId xmlns:a16="http://schemas.microsoft.com/office/drawing/2014/main" id="{650F3EB1-C981-B740-82D6-F54DE5AFF985}"/>
              </a:ext>
            </a:extLst>
          </p:cNvPr>
          <p:cNvGrpSpPr/>
          <p:nvPr/>
        </p:nvGrpSpPr>
        <p:grpSpPr>
          <a:xfrm>
            <a:off x="4441699" y="5107796"/>
            <a:ext cx="3393651" cy="1415377"/>
            <a:chOff x="4441699" y="1572462"/>
            <a:chExt cx="3393651" cy="1415377"/>
          </a:xfrm>
        </p:grpSpPr>
        <p:sp>
          <p:nvSpPr>
            <p:cNvPr id="103" name="Rounded Rectangle 102">
              <a:extLst>
                <a:ext uri="{FF2B5EF4-FFF2-40B4-BE49-F238E27FC236}">
                  <a16:creationId xmlns:a16="http://schemas.microsoft.com/office/drawing/2014/main" id="{4F5F2D03-AB19-F045-BFB2-0F27BF1C1A04}"/>
                </a:ext>
              </a:extLst>
            </p:cNvPr>
            <p:cNvSpPr/>
            <p:nvPr/>
          </p:nvSpPr>
          <p:spPr>
            <a:xfrm>
              <a:off x="4441699" y="1572462"/>
              <a:ext cx="3393651" cy="1415377"/>
            </a:xfrm>
            <a:prstGeom prst="roundRect">
              <a:avLst/>
            </a:prstGeom>
            <a:solidFill>
              <a:srgbClr val="FFC0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 name="Rounded Rectangle 103">
              <a:extLst>
                <a:ext uri="{FF2B5EF4-FFF2-40B4-BE49-F238E27FC236}">
                  <a16:creationId xmlns:a16="http://schemas.microsoft.com/office/drawing/2014/main" id="{7D7E2DA0-3318-B34D-9DBA-8976C66C4BDF}"/>
                </a:ext>
              </a:extLst>
            </p:cNvPr>
            <p:cNvSpPr/>
            <p:nvPr/>
          </p:nvSpPr>
          <p:spPr>
            <a:xfrm>
              <a:off x="5131075" y="2269927"/>
              <a:ext cx="1116000"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ro-RO" sz="1200" b="1" dirty="0">
                  <a:solidFill>
                    <a:schemeClr val="bg1"/>
                  </a:solidFill>
                </a:rPr>
                <a:t>Oseltamivir</a:t>
              </a:r>
            </a:p>
          </p:txBody>
        </p:sp>
        <p:sp>
          <p:nvSpPr>
            <p:cNvPr id="105" name="Rounded Rectangle 104">
              <a:extLst>
                <a:ext uri="{FF2B5EF4-FFF2-40B4-BE49-F238E27FC236}">
                  <a16:creationId xmlns:a16="http://schemas.microsoft.com/office/drawing/2014/main" id="{0378DF22-74BF-5D4D-86EE-65EAF417A84F}"/>
                </a:ext>
              </a:extLst>
            </p:cNvPr>
            <p:cNvSpPr/>
            <p:nvPr/>
          </p:nvSpPr>
          <p:spPr>
            <a:xfrm>
              <a:off x="6593333" y="2252787"/>
              <a:ext cx="1116208"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Îngrijirea obișnuită fără oseltamivir</a:t>
              </a:r>
            </a:p>
          </p:txBody>
        </p:sp>
        <p:sp>
          <p:nvSpPr>
            <p:cNvPr id="106" name="Oval 105">
              <a:extLst>
                <a:ext uri="{FF2B5EF4-FFF2-40B4-BE49-F238E27FC236}">
                  <a16:creationId xmlns:a16="http://schemas.microsoft.com/office/drawing/2014/main" id="{5E1F665A-1FA0-7D49-9F48-4E79E39E8087}"/>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H</a:t>
              </a:r>
            </a:p>
          </p:txBody>
        </p:sp>
        <p:sp>
          <p:nvSpPr>
            <p:cNvPr id="107" name="TextBox 106">
              <a:extLst>
                <a:ext uri="{FF2B5EF4-FFF2-40B4-BE49-F238E27FC236}">
                  <a16:creationId xmlns:a16="http://schemas.microsoft.com/office/drawing/2014/main" id="{4015A8B3-F5AE-4941-A698-D51DA4E46924}"/>
                </a:ext>
              </a:extLst>
            </p:cNvPr>
            <p:cNvSpPr txBox="1"/>
            <p:nvPr/>
          </p:nvSpPr>
          <p:spPr>
            <a:xfrm>
              <a:off x="6220107" y="2431586"/>
              <a:ext cx="521352" cy="307777"/>
            </a:xfrm>
            <a:prstGeom prst="rect">
              <a:avLst/>
            </a:prstGeom>
            <a:noFill/>
          </p:spPr>
          <p:txBody>
            <a:bodyPr wrap="square" rtlCol="0">
              <a:spAutoFit/>
            </a:bodyPr>
            <a:lstStyle/>
            <a:p>
              <a:r>
                <a:rPr lang="ro-RO" sz="1400" b="1" i="1" dirty="0"/>
                <a:t>sau</a:t>
              </a:r>
              <a:endParaRPr lang="ro-RO" sz="1200" b="1" i="1" dirty="0"/>
            </a:p>
          </p:txBody>
        </p:sp>
        <p:sp>
          <p:nvSpPr>
            <p:cNvPr id="108" name="TextBox 107">
              <a:extLst>
                <a:ext uri="{FF2B5EF4-FFF2-40B4-BE49-F238E27FC236}">
                  <a16:creationId xmlns:a16="http://schemas.microsoft.com/office/drawing/2014/main" id="{2ED6A60D-D187-6142-95D6-173A8F77EAF0}"/>
                </a:ext>
              </a:extLst>
            </p:cNvPr>
            <p:cNvSpPr txBox="1"/>
            <p:nvPr/>
          </p:nvSpPr>
          <p:spPr>
            <a:xfrm>
              <a:off x="5074111" y="1733283"/>
              <a:ext cx="2301508" cy="338554"/>
            </a:xfrm>
            <a:prstGeom prst="rect">
              <a:avLst/>
            </a:prstGeom>
            <a:noFill/>
          </p:spPr>
          <p:txBody>
            <a:bodyPr wrap="square" rtlCol="0">
              <a:spAutoFit/>
            </a:bodyPr>
            <a:lstStyle/>
            <a:p>
              <a:r>
                <a:rPr lang="ro-RO" sz="1600" b="1" dirty="0"/>
                <a:t>Comparația cu oseltamivirul</a:t>
              </a:r>
              <a:endParaRPr lang="ro-RO" sz="1500" b="1" dirty="0"/>
            </a:p>
          </p:txBody>
        </p:sp>
      </p:grpSp>
      <p:sp>
        <p:nvSpPr>
          <p:cNvPr id="110" name="Rounded Rectangle 109">
            <a:extLst>
              <a:ext uri="{FF2B5EF4-FFF2-40B4-BE49-F238E27FC236}">
                <a16:creationId xmlns:a16="http://schemas.microsoft.com/office/drawing/2014/main" id="{D408BB89-59C7-0D4C-97BE-80BEFDF28C77}"/>
              </a:ext>
            </a:extLst>
          </p:cNvPr>
          <p:cNvSpPr/>
          <p:nvPr/>
        </p:nvSpPr>
        <p:spPr>
          <a:xfrm>
            <a:off x="803537" y="4936222"/>
            <a:ext cx="10652251" cy="1888647"/>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112" name="TextBox 111">
            <a:extLst>
              <a:ext uri="{FF2B5EF4-FFF2-40B4-BE49-F238E27FC236}">
                <a16:creationId xmlns:a16="http://schemas.microsoft.com/office/drawing/2014/main" id="{B9053A9B-718A-EC42-B5E3-A8D50C67C0BC}"/>
              </a:ext>
            </a:extLst>
          </p:cNvPr>
          <p:cNvSpPr txBox="1"/>
          <p:nvPr/>
        </p:nvSpPr>
        <p:spPr>
          <a:xfrm>
            <a:off x="4413863" y="6493574"/>
            <a:ext cx="3728200" cy="369332"/>
          </a:xfrm>
          <a:prstGeom prst="rect">
            <a:avLst/>
          </a:prstGeom>
          <a:noFill/>
        </p:spPr>
        <p:txBody>
          <a:bodyPr wrap="none" rtlCol="0">
            <a:spAutoFit/>
          </a:bodyPr>
          <a:lstStyle/>
          <a:p>
            <a:r>
              <a:rPr lang="ro-RO" b="1" dirty="0"/>
              <a:t>Pacienți cu GRIPĂ confirmată</a:t>
            </a:r>
          </a:p>
        </p:txBody>
      </p:sp>
      <p:pic>
        <p:nvPicPr>
          <p:cNvPr id="19" name="Picture 18" descr="Shape&#10;&#10;Description automatically generated with low confidence">
            <a:extLst>
              <a:ext uri="{FF2B5EF4-FFF2-40B4-BE49-F238E27FC236}">
                <a16:creationId xmlns:a16="http://schemas.microsoft.com/office/drawing/2014/main" id="{C6617597-64B1-3240-97B1-C1901F2A15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3730" y="5143075"/>
            <a:ext cx="601261" cy="601261"/>
          </a:xfrm>
          <a:prstGeom prst="rect">
            <a:avLst/>
          </a:prstGeom>
        </p:spPr>
      </p:pic>
      <p:pic>
        <p:nvPicPr>
          <p:cNvPr id="115" name="Picture 114"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2981" y="5141752"/>
            <a:ext cx="601261" cy="601261"/>
          </a:xfrm>
          <a:prstGeom prst="rect">
            <a:avLst/>
          </a:prstGeom>
        </p:spPr>
      </p:pic>
      <p:pic>
        <p:nvPicPr>
          <p:cNvPr id="116"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r:embed="rId3"/>
              </a:ext>
            </a:extLst>
          </a:blip>
          <a:stretch>
            <a:fillRect/>
          </a:stretch>
        </p:blipFill>
        <p:spPr>
          <a:xfrm>
            <a:off x="8033988" y="5097874"/>
            <a:ext cx="649602" cy="703876"/>
          </a:xfrm>
          <a:prstGeom prst="rect">
            <a:avLst/>
          </a:prstGeom>
        </p:spPr>
      </p:pic>
      <p:grpSp>
        <p:nvGrpSpPr>
          <p:cNvPr id="3" name="Group 2"/>
          <p:cNvGrpSpPr/>
          <p:nvPr/>
        </p:nvGrpSpPr>
        <p:grpSpPr>
          <a:xfrm>
            <a:off x="4307603" y="1447823"/>
            <a:ext cx="3393651" cy="1415377"/>
            <a:chOff x="4336464" y="1608378"/>
            <a:chExt cx="3393651" cy="1415377"/>
          </a:xfrm>
        </p:grpSpPr>
        <p:grpSp>
          <p:nvGrpSpPr>
            <p:cNvPr id="81" name="Group 80">
              <a:extLst>
                <a:ext uri="{FF2B5EF4-FFF2-40B4-BE49-F238E27FC236}">
                  <a16:creationId xmlns:a16="http://schemas.microsoft.com/office/drawing/2014/main" id="{ADAD2F31-7492-F84D-9855-EF44F47A31BD}"/>
                </a:ext>
              </a:extLst>
            </p:cNvPr>
            <p:cNvGrpSpPr/>
            <p:nvPr/>
          </p:nvGrpSpPr>
          <p:grpSpPr>
            <a:xfrm>
              <a:off x="4336464" y="1608378"/>
              <a:ext cx="3393651" cy="1415377"/>
              <a:chOff x="849410" y="1566704"/>
              <a:chExt cx="3393651" cy="1415377"/>
            </a:xfrm>
          </p:grpSpPr>
          <p:sp>
            <p:nvSpPr>
              <p:cNvPr id="82" name="Rounded Rectangle 81">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chemeClr val="accent6">
                  <a:lumMod val="75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9" name="Rounded Rectangle 128">
                <a:extLst>
                  <a:ext uri="{FF2B5EF4-FFF2-40B4-BE49-F238E27FC236}">
                    <a16:creationId xmlns:a16="http://schemas.microsoft.com/office/drawing/2014/main" id="{1EFB7BF6-F1F2-E541-9082-F803C4A8CD0E}"/>
                  </a:ext>
                </a:extLst>
              </p:cNvPr>
              <p:cNvSpPr/>
              <p:nvPr/>
            </p:nvSpPr>
            <p:spPr>
              <a:xfrm>
                <a:off x="1538787" y="2264169"/>
                <a:ext cx="1116000"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Sotrovimab</a:t>
                </a:r>
                <a:endParaRPr lang="ro-RO" sz="1400" b="1" dirty="0">
                  <a:solidFill>
                    <a:schemeClr val="bg1"/>
                  </a:solidFill>
                </a:endParaRPr>
              </a:p>
            </p:txBody>
          </p:sp>
          <p:sp>
            <p:nvSpPr>
              <p:cNvPr id="130" name="Rounded Rectangle 129">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Îngrijirea obișnuită fără sotrovimab</a:t>
                </a:r>
              </a:p>
            </p:txBody>
          </p:sp>
          <p:sp>
            <p:nvSpPr>
              <p:cNvPr id="131" name="Oval 130">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J</a:t>
                </a:r>
              </a:p>
            </p:txBody>
          </p:sp>
          <p:sp>
            <p:nvSpPr>
              <p:cNvPr id="132" name="TextBox 131">
                <a:extLst>
                  <a:ext uri="{FF2B5EF4-FFF2-40B4-BE49-F238E27FC236}">
                    <a16:creationId xmlns:a16="http://schemas.microsoft.com/office/drawing/2014/main" id="{1B0C20BD-204C-D74D-879B-296826D9D31F}"/>
                  </a:ext>
                </a:extLst>
              </p:cNvPr>
              <p:cNvSpPr txBox="1"/>
              <p:nvPr/>
            </p:nvSpPr>
            <p:spPr>
              <a:xfrm>
                <a:off x="2621302" y="2414677"/>
                <a:ext cx="626105" cy="307777"/>
              </a:xfrm>
              <a:prstGeom prst="rect">
                <a:avLst/>
              </a:prstGeom>
              <a:noFill/>
            </p:spPr>
            <p:txBody>
              <a:bodyPr wrap="square" rtlCol="0">
                <a:spAutoFit/>
              </a:bodyPr>
              <a:lstStyle/>
              <a:p>
                <a:r>
                  <a:rPr lang="ro-RO" sz="1400" b="1" i="1" dirty="0"/>
                  <a:t>sau</a:t>
                </a:r>
                <a:endParaRPr lang="ro-RO" sz="1200" b="1" i="1" dirty="0"/>
              </a:p>
            </p:txBody>
          </p:sp>
          <p:sp>
            <p:nvSpPr>
              <p:cNvPr id="133" name="TextBox 132">
                <a:extLst>
                  <a:ext uri="{FF2B5EF4-FFF2-40B4-BE49-F238E27FC236}">
                    <a16:creationId xmlns:a16="http://schemas.microsoft.com/office/drawing/2014/main" id="{1C9C61F0-1ED7-5049-A2A7-AE7FAFF12F96}"/>
                  </a:ext>
                </a:extLst>
              </p:cNvPr>
              <p:cNvSpPr txBox="1"/>
              <p:nvPr/>
            </p:nvSpPr>
            <p:spPr>
              <a:xfrm>
                <a:off x="1481822" y="1732379"/>
                <a:ext cx="2350467" cy="338554"/>
              </a:xfrm>
              <a:prstGeom prst="rect">
                <a:avLst/>
              </a:prstGeom>
              <a:noFill/>
            </p:spPr>
            <p:txBody>
              <a:bodyPr wrap="square" rtlCol="0">
                <a:spAutoFit/>
              </a:bodyPr>
              <a:lstStyle/>
              <a:p>
                <a:r>
                  <a:rPr lang="ro-RO" sz="1600" b="1" dirty="0"/>
                  <a:t>Comparație cu sotrovimab</a:t>
                </a:r>
                <a:endParaRPr lang="ro-RO" sz="2400" b="1" dirty="0"/>
              </a:p>
            </p:txBody>
          </p:sp>
        </p:grpSp>
        <p:pic>
          <p:nvPicPr>
            <p:cNvPr id="134" name="Picture 133"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91893" y="1641461"/>
              <a:ext cx="601261" cy="601261"/>
            </a:xfrm>
            <a:prstGeom prst="rect">
              <a:avLst/>
            </a:prstGeom>
          </p:spPr>
        </p:pic>
      </p:grpSp>
      <p:sp>
        <p:nvSpPr>
          <p:cNvPr id="58" name="Rounded Rectangle 57">
            <a:extLst>
              <a:ext uri="{FF2B5EF4-FFF2-40B4-BE49-F238E27FC236}">
                <a16:creationId xmlns:a16="http://schemas.microsoft.com/office/drawing/2014/main" id="{38B586F1-F3FA-8C47-9702-A236829F5589}"/>
              </a:ext>
            </a:extLst>
          </p:cNvPr>
          <p:cNvSpPr/>
          <p:nvPr/>
        </p:nvSpPr>
        <p:spPr>
          <a:xfrm>
            <a:off x="7833156" y="1390072"/>
            <a:ext cx="3622632" cy="1889226"/>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69" name="TextBox 68">
            <a:extLst>
              <a:ext uri="{FF2B5EF4-FFF2-40B4-BE49-F238E27FC236}">
                <a16:creationId xmlns:a16="http://schemas.microsoft.com/office/drawing/2014/main" id="{AD82BCED-226B-0448-B8FC-891B5F6E3209}"/>
              </a:ext>
            </a:extLst>
          </p:cNvPr>
          <p:cNvSpPr txBox="1"/>
          <p:nvPr/>
        </p:nvSpPr>
        <p:spPr>
          <a:xfrm>
            <a:off x="7879345" y="2767104"/>
            <a:ext cx="3404705" cy="584775"/>
          </a:xfrm>
          <a:prstGeom prst="rect">
            <a:avLst/>
          </a:prstGeom>
          <a:noFill/>
        </p:spPr>
        <p:txBody>
          <a:bodyPr wrap="square" rtlCol="0">
            <a:spAutoFit/>
          </a:bodyPr>
          <a:lstStyle/>
          <a:p>
            <a:pPr algn="ctr"/>
            <a:r>
              <a:rPr lang="ro-RO" sz="1600" b="1" dirty="0"/>
              <a:t>Pacienți cu CAP (fără suspiciune de SARS-CoV-2/gripă/PCP/TB)</a:t>
            </a:r>
          </a:p>
        </p:txBody>
      </p:sp>
      <p:grpSp>
        <p:nvGrpSpPr>
          <p:cNvPr id="7" name="Group 6"/>
          <p:cNvGrpSpPr/>
          <p:nvPr/>
        </p:nvGrpSpPr>
        <p:grpSpPr>
          <a:xfrm>
            <a:off x="7960889" y="1429068"/>
            <a:ext cx="3550350" cy="1420915"/>
            <a:chOff x="7960889" y="1429068"/>
            <a:chExt cx="3550350" cy="1420915"/>
          </a:xfrm>
        </p:grpSpPr>
        <p:grpSp>
          <p:nvGrpSpPr>
            <p:cNvPr id="70" name="Group 69">
              <a:extLst>
                <a:ext uri="{FF2B5EF4-FFF2-40B4-BE49-F238E27FC236}">
                  <a16:creationId xmlns:a16="http://schemas.microsoft.com/office/drawing/2014/main" id="{D8AFADE8-6D42-8141-AD4C-AE9A461943B3}"/>
                </a:ext>
              </a:extLst>
            </p:cNvPr>
            <p:cNvGrpSpPr/>
            <p:nvPr/>
          </p:nvGrpSpPr>
          <p:grpSpPr>
            <a:xfrm>
              <a:off x="7960889" y="1435183"/>
              <a:ext cx="3550350" cy="1414800"/>
              <a:chOff x="8003238" y="1576210"/>
              <a:chExt cx="3550350" cy="1414800"/>
            </a:xfrm>
          </p:grpSpPr>
          <p:sp>
            <p:nvSpPr>
              <p:cNvPr id="71" name="Rounded Rectangle 70">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Rounded Rectangle 71">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Dexametazonă</a:t>
                </a:r>
                <a:endParaRPr lang="ro-RO" sz="1400" b="1" dirty="0">
                  <a:solidFill>
                    <a:schemeClr val="bg1"/>
                  </a:solidFill>
                </a:endParaRPr>
              </a:p>
            </p:txBody>
          </p:sp>
          <p:sp>
            <p:nvSpPr>
              <p:cNvPr id="73" name="Rounded Rectangle 72">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Îngrijirea obișnuită fără corticosteroizi</a:t>
                </a:r>
              </a:p>
            </p:txBody>
          </p:sp>
          <p:sp>
            <p:nvSpPr>
              <p:cNvPr id="74" name="Oval 73">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M</a:t>
                </a:r>
              </a:p>
            </p:txBody>
          </p:sp>
          <p:sp>
            <p:nvSpPr>
              <p:cNvPr id="75" name="TextBox 74">
                <a:extLst>
                  <a:ext uri="{FF2B5EF4-FFF2-40B4-BE49-F238E27FC236}">
                    <a16:creationId xmlns:a16="http://schemas.microsoft.com/office/drawing/2014/main" id="{10968DC4-6CC1-714A-8E7F-F7B64C0FB3F3}"/>
                  </a:ext>
                </a:extLst>
              </p:cNvPr>
              <p:cNvSpPr txBox="1"/>
              <p:nvPr/>
            </p:nvSpPr>
            <p:spPr>
              <a:xfrm>
                <a:off x="9781645" y="2435333"/>
                <a:ext cx="537749" cy="307777"/>
              </a:xfrm>
              <a:prstGeom prst="rect">
                <a:avLst/>
              </a:prstGeom>
              <a:noFill/>
            </p:spPr>
            <p:txBody>
              <a:bodyPr wrap="square" rtlCol="0">
                <a:spAutoFit/>
              </a:bodyPr>
              <a:lstStyle/>
              <a:p>
                <a:r>
                  <a:rPr lang="ro-RO" sz="1400" b="1" i="1" dirty="0"/>
                  <a:t>sau</a:t>
                </a:r>
                <a:endParaRPr lang="ro-RO" sz="1200" b="1" i="1" dirty="0"/>
              </a:p>
            </p:txBody>
          </p:sp>
          <p:sp>
            <p:nvSpPr>
              <p:cNvPr id="76" name="TextBox 75">
                <a:extLst>
                  <a:ext uri="{FF2B5EF4-FFF2-40B4-BE49-F238E27FC236}">
                    <a16:creationId xmlns:a16="http://schemas.microsoft.com/office/drawing/2014/main" id="{ECBA9FA1-20DC-A341-8CF4-2E97C762F7A3}"/>
                  </a:ext>
                </a:extLst>
              </p:cNvPr>
              <p:cNvSpPr txBox="1"/>
              <p:nvPr/>
            </p:nvSpPr>
            <p:spPr>
              <a:xfrm>
                <a:off x="8576816" y="1622863"/>
                <a:ext cx="2976772" cy="523220"/>
              </a:xfrm>
              <a:prstGeom prst="rect">
                <a:avLst/>
              </a:prstGeom>
              <a:noFill/>
            </p:spPr>
            <p:txBody>
              <a:bodyPr wrap="square" rtlCol="0">
                <a:spAutoFit/>
              </a:bodyPr>
              <a:lstStyle/>
              <a:p>
                <a:r>
                  <a:rPr lang="ro-RO" sz="1400" b="1" dirty="0"/>
                  <a:t>Comparația cu corticosteroizii în cazul pneumoniei dobândite în comunitate (CAP)</a:t>
                </a:r>
              </a:p>
            </p:txBody>
          </p:sp>
        </p:grpSp>
        <p:pic>
          <p:nvPicPr>
            <p:cNvPr id="78"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r:embed="rId3"/>
                </a:ext>
              </a:extLst>
            </a:blip>
            <a:stretch>
              <a:fillRect/>
            </a:stretch>
          </p:blipFill>
          <p:spPr>
            <a:xfrm>
              <a:off x="7983206" y="1429068"/>
              <a:ext cx="649602" cy="703876"/>
            </a:xfrm>
            <a:prstGeom prst="rect">
              <a:avLst/>
            </a:prstGeom>
          </p:spPr>
        </p:pic>
      </p:grpSp>
      <p:sp>
        <p:nvSpPr>
          <p:cNvPr id="68" name="Right Arrow 67"/>
          <p:cNvSpPr/>
          <p:nvPr/>
        </p:nvSpPr>
        <p:spPr>
          <a:xfrm>
            <a:off x="868948" y="3274393"/>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80" name="TextBox 79"/>
          <p:cNvSpPr txBox="1"/>
          <p:nvPr/>
        </p:nvSpPr>
        <p:spPr>
          <a:xfrm>
            <a:off x="803537" y="3655994"/>
            <a:ext cx="3415501" cy="954107"/>
          </a:xfrm>
          <a:prstGeom prst="rect">
            <a:avLst/>
          </a:prstGeom>
          <a:noFill/>
        </p:spPr>
        <p:txBody>
          <a:bodyPr wrap="square" rtlCol="0">
            <a:spAutoFit/>
          </a:bodyPr>
          <a:lstStyle/>
          <a:p>
            <a:r>
              <a:rPr lang="ro-RO" sz="1400" b="1" dirty="0"/>
              <a:t>S-au colectat datele de referință, s-a stabilit adecvarea</a:t>
            </a:r>
          </a:p>
          <a:p>
            <a:r>
              <a:rPr lang="ro-RO" sz="1400" b="1" dirty="0"/>
              <a:t>Randomizare 1:1 în fiecare comparație adecvată</a:t>
            </a:r>
          </a:p>
        </p:txBody>
      </p:sp>
      <p:sp>
        <p:nvSpPr>
          <p:cNvPr id="92" name="Right Arrow 91"/>
          <p:cNvSpPr/>
          <p:nvPr/>
        </p:nvSpPr>
        <p:spPr>
          <a:xfrm>
            <a:off x="7844142" y="3282142"/>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100" name="TextBox 99"/>
          <p:cNvSpPr txBox="1"/>
          <p:nvPr/>
        </p:nvSpPr>
        <p:spPr>
          <a:xfrm>
            <a:off x="7900325" y="3630854"/>
            <a:ext cx="4524389" cy="907941"/>
          </a:xfrm>
          <a:prstGeom prst="rect">
            <a:avLst/>
          </a:prstGeom>
          <a:noFill/>
        </p:spPr>
        <p:txBody>
          <a:bodyPr wrap="square" rtlCol="0">
            <a:spAutoFit/>
          </a:bodyPr>
          <a:lstStyle/>
          <a:p>
            <a:r>
              <a:rPr lang="ro-RO" sz="1400" b="1" dirty="0"/>
              <a:t>Rezultatele la 28 de zile și la 6 luni</a:t>
            </a:r>
          </a:p>
          <a:p>
            <a:pPr marL="285750" indent="-285750">
              <a:buFont typeface="Arial" panose="020B0604020202020204" pitchFamily="34" charset="0"/>
              <a:buChar char="•"/>
            </a:pPr>
            <a:r>
              <a:rPr lang="ro-RO" sz="1300" b="1" dirty="0"/>
              <a:t>Mortalitate</a:t>
            </a:r>
          </a:p>
          <a:p>
            <a:pPr marL="285750" indent="-285750">
              <a:buFont typeface="Arial" panose="020B0604020202020204" pitchFamily="34" charset="0"/>
              <a:buChar char="•"/>
            </a:pPr>
            <a:r>
              <a:rPr lang="ro-RO" sz="1300" b="1" dirty="0"/>
              <a:t>Timpul până la externare în viață</a:t>
            </a:r>
          </a:p>
          <a:p>
            <a:pPr marL="285750" indent="-285750">
              <a:buFont typeface="Arial" panose="020B0604020202020204" pitchFamily="34" charset="0"/>
              <a:buChar char="•"/>
            </a:pPr>
            <a:r>
              <a:rPr lang="ro-RO" sz="1300" b="1" dirty="0"/>
              <a:t>Evoluția către ventilație sau deces</a:t>
            </a:r>
          </a:p>
        </p:txBody>
      </p:sp>
    </p:spTree>
    <p:extLst>
      <p:ext uri="{BB962C8B-B14F-4D97-AF65-F5344CB8AC3E}">
        <p14:creationId xmlns:p14="http://schemas.microsoft.com/office/powerpoint/2010/main" val="273206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Left-Right Arrow 76">
            <a:extLst>
              <a:ext uri="{FF2B5EF4-FFF2-40B4-BE49-F238E27FC236}">
                <a16:creationId xmlns:a16="http://schemas.microsoft.com/office/drawing/2014/main" id="{F43932C0-7A8F-734B-8CF5-CFDAF2026B74}"/>
              </a:ext>
            </a:extLst>
          </p:cNvPr>
          <p:cNvSpPr/>
          <p:nvPr/>
        </p:nvSpPr>
        <p:spPr>
          <a:xfrm rot="5400000" flipV="1">
            <a:off x="5398291" y="3924689"/>
            <a:ext cx="1588943"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Left-Right Arrow 49"/>
          <p:cNvSpPr/>
          <p:nvPr/>
        </p:nvSpPr>
        <p:spPr>
          <a:xfrm rot="9579837" flipV="1">
            <a:off x="4067273" y="3904710"/>
            <a:ext cx="4110629" cy="38602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Rounded Rectangle 3"/>
          <p:cNvSpPr/>
          <p:nvPr/>
        </p:nvSpPr>
        <p:spPr>
          <a:xfrm>
            <a:off x="105714" y="1438732"/>
            <a:ext cx="616065" cy="5274075"/>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ro-RO" sz="2000" b="1" dirty="0"/>
              <a:t>PACIENȚI SPITALIZAȚI CU PNEUMONIE</a:t>
            </a:r>
          </a:p>
        </p:txBody>
      </p:sp>
      <p:sp>
        <p:nvSpPr>
          <p:cNvPr id="11" name="Rounded Rectangle 10"/>
          <p:cNvSpPr/>
          <p:nvPr/>
        </p:nvSpPr>
        <p:spPr>
          <a:xfrm>
            <a:off x="11526785" y="1438733"/>
            <a:ext cx="575093" cy="5274074"/>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ro-RO" sz="2000" b="1" dirty="0"/>
              <a:t>ANALIZĂ</a:t>
            </a:r>
            <a:endParaRPr lang="ro-RO" sz="2400" b="1" dirty="0"/>
          </a:p>
        </p:txBody>
      </p:sp>
      <p:sp>
        <p:nvSpPr>
          <p:cNvPr id="77" name="Left-Right Arrow 76"/>
          <p:cNvSpPr/>
          <p:nvPr/>
        </p:nvSpPr>
        <p:spPr>
          <a:xfrm rot="1152713" flipV="1">
            <a:off x="4133238" y="3920163"/>
            <a:ext cx="4193098" cy="357635"/>
          </a:xfrm>
          <a:prstGeom prst="lef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Oval 5"/>
          <p:cNvSpPr/>
          <p:nvPr/>
        </p:nvSpPr>
        <p:spPr>
          <a:xfrm>
            <a:off x="5765595" y="3636361"/>
            <a:ext cx="861040" cy="861040"/>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6600" b="1" dirty="0"/>
              <a:t>R</a:t>
            </a:r>
            <a:endParaRPr lang="ro-RO" b="1" dirty="0"/>
          </a:p>
        </p:txBody>
      </p:sp>
      <p:sp>
        <p:nvSpPr>
          <p:cNvPr id="13" name="TextBox 12">
            <a:extLst>
              <a:ext uri="{FF2B5EF4-FFF2-40B4-BE49-F238E27FC236}">
                <a16:creationId xmlns:a16="http://schemas.microsoft.com/office/drawing/2014/main" id="{AD82BCED-226B-0448-B8FC-891B5F6E3209}"/>
              </a:ext>
            </a:extLst>
          </p:cNvPr>
          <p:cNvSpPr txBox="1"/>
          <p:nvPr/>
        </p:nvSpPr>
        <p:spPr>
          <a:xfrm>
            <a:off x="1031009" y="2889971"/>
            <a:ext cx="6509358" cy="369332"/>
          </a:xfrm>
          <a:prstGeom prst="rect">
            <a:avLst/>
          </a:prstGeom>
          <a:noFill/>
        </p:spPr>
        <p:txBody>
          <a:bodyPr wrap="square" rtlCol="0">
            <a:spAutoFit/>
          </a:bodyPr>
          <a:lstStyle/>
          <a:p>
            <a:pPr algn="ctr"/>
            <a:r>
              <a:rPr lang="ro-RO" b="1" dirty="0"/>
              <a:t>Pacienți cu infecție cu SARS-CoV-2 confirmată</a:t>
            </a:r>
          </a:p>
        </p:txBody>
      </p:sp>
      <p:grpSp>
        <p:nvGrpSpPr>
          <p:cNvPr id="14" name="Group 13">
            <a:extLst>
              <a:ext uri="{FF2B5EF4-FFF2-40B4-BE49-F238E27FC236}">
                <a16:creationId xmlns:a16="http://schemas.microsoft.com/office/drawing/2014/main" id="{3F67CDAB-DA18-8347-A63F-AEBA50AA3506}"/>
              </a:ext>
            </a:extLst>
          </p:cNvPr>
          <p:cNvGrpSpPr>
            <a:grpSpLocks noChangeAspect="1"/>
          </p:cNvGrpSpPr>
          <p:nvPr/>
        </p:nvGrpSpPr>
        <p:grpSpPr>
          <a:xfrm>
            <a:off x="846577" y="1432514"/>
            <a:ext cx="3518016" cy="1433785"/>
            <a:chOff x="4441699" y="1560294"/>
            <a:chExt cx="3487490" cy="1427545"/>
          </a:xfrm>
        </p:grpSpPr>
        <p:sp>
          <p:nvSpPr>
            <p:cNvPr id="53" name="Rounded Rectangle 52">
              <a:extLst>
                <a:ext uri="{FF2B5EF4-FFF2-40B4-BE49-F238E27FC236}">
                  <a16:creationId xmlns:a16="http://schemas.microsoft.com/office/drawing/2014/main" id="{9815A20D-3178-B24B-8BAC-DDFC209CA08D}"/>
                </a:ext>
              </a:extLst>
            </p:cNvPr>
            <p:cNvSpPr/>
            <p:nvPr/>
          </p:nvSpPr>
          <p:spPr>
            <a:xfrm>
              <a:off x="4441699" y="1572462"/>
              <a:ext cx="3393651" cy="1415377"/>
            </a:xfrm>
            <a:prstGeom prst="roundRect">
              <a:avLst/>
            </a:prstGeom>
            <a:solidFill>
              <a:srgbClr val="7030A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p>
          </p:txBody>
        </p:sp>
        <p:sp>
          <p:nvSpPr>
            <p:cNvPr id="54" name="Rounded Rectangle 53">
              <a:extLst>
                <a:ext uri="{FF2B5EF4-FFF2-40B4-BE49-F238E27FC236}">
                  <a16:creationId xmlns:a16="http://schemas.microsoft.com/office/drawing/2014/main" id="{1C4E103B-3F2F-0243-BF82-DAD5395299A5}"/>
                </a:ext>
              </a:extLst>
            </p:cNvPr>
            <p:cNvSpPr/>
            <p:nvPr/>
          </p:nvSpPr>
          <p:spPr>
            <a:xfrm>
              <a:off x="5131075" y="2269927"/>
              <a:ext cx="1106316"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Dexametazonă în doză mare</a:t>
              </a:r>
            </a:p>
          </p:txBody>
        </p:sp>
        <p:sp>
          <p:nvSpPr>
            <p:cNvPr id="55" name="Rounded Rectangle 54">
              <a:extLst>
                <a:ext uri="{FF2B5EF4-FFF2-40B4-BE49-F238E27FC236}">
                  <a16:creationId xmlns:a16="http://schemas.microsoft.com/office/drawing/2014/main" id="{B47DC59E-6235-6446-BF6C-7A651DFDF0AF}"/>
                </a:ext>
              </a:extLst>
            </p:cNvPr>
            <p:cNvSpPr/>
            <p:nvPr/>
          </p:nvSpPr>
          <p:spPr>
            <a:xfrm>
              <a:off x="6593333" y="2252786"/>
              <a:ext cx="1106316" cy="64518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Îngrijirea obișnuită (corticosteroizi în doză standard)</a:t>
              </a:r>
            </a:p>
          </p:txBody>
        </p:sp>
        <p:sp>
          <p:nvSpPr>
            <p:cNvPr id="56" name="Oval 55">
              <a:extLst>
                <a:ext uri="{FF2B5EF4-FFF2-40B4-BE49-F238E27FC236}">
                  <a16:creationId xmlns:a16="http://schemas.microsoft.com/office/drawing/2014/main" id="{B00EEEBD-802E-2E4E-B678-CBD0ABB107CE}"/>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E</a:t>
              </a:r>
            </a:p>
          </p:txBody>
        </p:sp>
        <p:sp>
          <p:nvSpPr>
            <p:cNvPr id="57" name="TextBox 56">
              <a:extLst>
                <a:ext uri="{FF2B5EF4-FFF2-40B4-BE49-F238E27FC236}">
                  <a16:creationId xmlns:a16="http://schemas.microsoft.com/office/drawing/2014/main" id="{2E4544AA-6316-F641-BE6B-9C63698CCFB4}"/>
                </a:ext>
              </a:extLst>
            </p:cNvPr>
            <p:cNvSpPr txBox="1"/>
            <p:nvPr/>
          </p:nvSpPr>
          <p:spPr>
            <a:xfrm>
              <a:off x="6237746" y="2408993"/>
              <a:ext cx="388749" cy="337081"/>
            </a:xfrm>
            <a:prstGeom prst="rect">
              <a:avLst/>
            </a:prstGeom>
            <a:noFill/>
          </p:spPr>
          <p:txBody>
            <a:bodyPr wrap="square" rtlCol="0">
              <a:spAutoFit/>
            </a:bodyPr>
            <a:lstStyle/>
            <a:p>
              <a:r>
                <a:rPr lang="ro-RO" sz="1600" b="1" i="1" dirty="0"/>
                <a:t>sau</a:t>
              </a:r>
            </a:p>
          </p:txBody>
        </p:sp>
        <p:sp>
          <p:nvSpPr>
            <p:cNvPr id="62" name="TextBox 61">
              <a:extLst>
                <a:ext uri="{FF2B5EF4-FFF2-40B4-BE49-F238E27FC236}">
                  <a16:creationId xmlns:a16="http://schemas.microsoft.com/office/drawing/2014/main" id="{FDF7E6B4-B439-344A-8805-31555B02FF58}"/>
                </a:ext>
              </a:extLst>
            </p:cNvPr>
            <p:cNvSpPr txBox="1"/>
            <p:nvPr/>
          </p:nvSpPr>
          <p:spPr>
            <a:xfrm>
              <a:off x="5002529" y="1647901"/>
              <a:ext cx="2926660" cy="520943"/>
            </a:xfrm>
            <a:prstGeom prst="rect">
              <a:avLst/>
            </a:prstGeom>
            <a:noFill/>
          </p:spPr>
          <p:txBody>
            <a:bodyPr wrap="square" rtlCol="0">
              <a:spAutoFit/>
            </a:bodyPr>
            <a:lstStyle/>
            <a:p>
              <a:r>
                <a:rPr lang="ro-RO" sz="1400" b="1" dirty="0"/>
                <a:t>Comparația cu dozele mari de corticosteroizi în cazul COVID-19 (pacienți cu NIV sau IMV)</a:t>
              </a:r>
            </a:p>
          </p:txBody>
        </p:sp>
        <p:pic>
          <p:nvPicPr>
            <p:cNvPr id="84" name="Graphic 31" descr="Lungs with solid fill">
              <a:extLst>
                <a:ext uri="{FF2B5EF4-FFF2-40B4-BE49-F238E27FC236}">
                  <a16:creationId xmlns:a16="http://schemas.microsoft.com/office/drawing/2014/main" id="{5DD6B768-CE70-F942-BAC0-8E1562853BD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r:embed="rId3"/>
                </a:ext>
              </a:extLst>
            </a:blip>
            <a:stretch>
              <a:fillRect/>
            </a:stretch>
          </p:blipFill>
          <p:spPr>
            <a:xfrm>
              <a:off x="4459651" y="1560294"/>
              <a:ext cx="649602" cy="703876"/>
            </a:xfrm>
            <a:prstGeom prst="rect">
              <a:avLst/>
            </a:prstGeom>
          </p:spPr>
        </p:pic>
      </p:grpSp>
      <p:grpSp>
        <p:nvGrpSpPr>
          <p:cNvPr id="86" name="Group 85">
            <a:extLst>
              <a:ext uri="{FF2B5EF4-FFF2-40B4-BE49-F238E27FC236}">
                <a16:creationId xmlns:a16="http://schemas.microsoft.com/office/drawing/2014/main" id="{D8AFADE8-6D42-8141-AD4C-AE9A461943B3}"/>
              </a:ext>
            </a:extLst>
          </p:cNvPr>
          <p:cNvGrpSpPr/>
          <p:nvPr/>
        </p:nvGrpSpPr>
        <p:grpSpPr>
          <a:xfrm>
            <a:off x="8003238" y="5111544"/>
            <a:ext cx="3423100" cy="1414800"/>
            <a:chOff x="8003238" y="1576210"/>
            <a:chExt cx="3423100" cy="1414800"/>
          </a:xfrm>
        </p:grpSpPr>
        <p:sp>
          <p:nvSpPr>
            <p:cNvPr id="87" name="Rounded Rectangle 86">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8" name="Rounded Rectangle 87">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Dexametazonă</a:t>
              </a:r>
            </a:p>
          </p:txBody>
        </p:sp>
        <p:sp>
          <p:nvSpPr>
            <p:cNvPr id="89" name="Rounded Rectangle 88">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Îngrijirea obișnuită fără corticosteroizi</a:t>
              </a:r>
            </a:p>
          </p:txBody>
        </p:sp>
        <p:sp>
          <p:nvSpPr>
            <p:cNvPr id="90" name="Oval 89">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I</a:t>
              </a:r>
            </a:p>
          </p:txBody>
        </p:sp>
        <p:sp>
          <p:nvSpPr>
            <p:cNvPr id="91" name="TextBox 90">
              <a:extLst>
                <a:ext uri="{FF2B5EF4-FFF2-40B4-BE49-F238E27FC236}">
                  <a16:creationId xmlns:a16="http://schemas.microsoft.com/office/drawing/2014/main" id="{10968DC4-6CC1-714A-8E7F-F7B64C0FB3F3}"/>
                </a:ext>
              </a:extLst>
            </p:cNvPr>
            <p:cNvSpPr txBox="1"/>
            <p:nvPr/>
          </p:nvSpPr>
          <p:spPr>
            <a:xfrm>
              <a:off x="9799575" y="2401880"/>
              <a:ext cx="422052" cy="338554"/>
            </a:xfrm>
            <a:prstGeom prst="rect">
              <a:avLst/>
            </a:prstGeom>
            <a:noFill/>
          </p:spPr>
          <p:txBody>
            <a:bodyPr wrap="square" rtlCol="0">
              <a:spAutoFit/>
            </a:bodyPr>
            <a:lstStyle/>
            <a:p>
              <a:r>
                <a:rPr lang="ro-RO" sz="1600" b="1" i="1" dirty="0"/>
                <a:t>sau</a:t>
              </a:r>
              <a:endParaRPr lang="ro-RO" sz="1400" b="1" i="1" dirty="0"/>
            </a:p>
          </p:txBody>
        </p:sp>
        <p:sp>
          <p:nvSpPr>
            <p:cNvPr id="93" name="TextBox 92">
              <a:extLst>
                <a:ext uri="{FF2B5EF4-FFF2-40B4-BE49-F238E27FC236}">
                  <a16:creationId xmlns:a16="http://schemas.microsoft.com/office/drawing/2014/main" id="{ECBA9FA1-20DC-A341-8CF4-2E97C762F7A3}"/>
                </a:ext>
              </a:extLst>
            </p:cNvPr>
            <p:cNvSpPr txBox="1"/>
            <p:nvPr/>
          </p:nvSpPr>
          <p:spPr>
            <a:xfrm>
              <a:off x="8582363" y="1659756"/>
              <a:ext cx="2843975" cy="523220"/>
            </a:xfrm>
            <a:prstGeom prst="rect">
              <a:avLst/>
            </a:prstGeom>
            <a:noFill/>
          </p:spPr>
          <p:txBody>
            <a:bodyPr wrap="square" rtlCol="0">
              <a:spAutoFit/>
            </a:bodyPr>
            <a:lstStyle/>
            <a:p>
              <a:r>
                <a:rPr lang="ro-RO" sz="1400" b="1" dirty="0"/>
                <a:t>Compararea cu corticosteroizii pentru gripă (la pacienții cu hipoxie)</a:t>
              </a:r>
            </a:p>
          </p:txBody>
        </p:sp>
      </p:grpSp>
      <p:grpSp>
        <p:nvGrpSpPr>
          <p:cNvPr id="94" name="Group 93">
            <a:extLst>
              <a:ext uri="{FF2B5EF4-FFF2-40B4-BE49-F238E27FC236}">
                <a16:creationId xmlns:a16="http://schemas.microsoft.com/office/drawing/2014/main" id="{ADAD2F31-7492-F84D-9855-EF44F47A31BD}"/>
              </a:ext>
            </a:extLst>
          </p:cNvPr>
          <p:cNvGrpSpPr/>
          <p:nvPr/>
        </p:nvGrpSpPr>
        <p:grpSpPr>
          <a:xfrm>
            <a:off x="849410" y="5102038"/>
            <a:ext cx="3393651" cy="1415377"/>
            <a:chOff x="849410" y="1566704"/>
            <a:chExt cx="3393651" cy="1415377"/>
          </a:xfrm>
        </p:grpSpPr>
        <p:sp>
          <p:nvSpPr>
            <p:cNvPr id="95" name="Rounded Rectangle 94">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6" name="Rounded Rectangle 95">
              <a:extLst>
                <a:ext uri="{FF2B5EF4-FFF2-40B4-BE49-F238E27FC236}">
                  <a16:creationId xmlns:a16="http://schemas.microsoft.com/office/drawing/2014/main" id="{1EFB7BF6-F1F2-E541-9082-F803C4A8CD0E}"/>
                </a:ext>
              </a:extLst>
            </p:cNvPr>
            <p:cNvSpPr/>
            <p:nvPr/>
          </p:nvSpPr>
          <p:spPr>
            <a:xfrm>
              <a:off x="1538786" y="2264169"/>
              <a:ext cx="1116000"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sz="1200" b="1" dirty="0">
                  <a:solidFill>
                    <a:schemeClr val="bg1"/>
                  </a:solidFill>
                </a:rPr>
                <a:t>Baloxavir</a:t>
              </a:r>
            </a:p>
          </p:txBody>
        </p:sp>
        <p:sp>
          <p:nvSpPr>
            <p:cNvPr id="97" name="Rounded Rectangle 96">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Îngrijirea obișnuită fără baloxavir</a:t>
              </a:r>
            </a:p>
          </p:txBody>
        </p:sp>
        <p:sp>
          <p:nvSpPr>
            <p:cNvPr id="98" name="Oval 97">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G</a:t>
              </a:r>
            </a:p>
          </p:txBody>
        </p:sp>
        <p:sp>
          <p:nvSpPr>
            <p:cNvPr id="99" name="TextBox 98">
              <a:extLst>
                <a:ext uri="{FF2B5EF4-FFF2-40B4-BE49-F238E27FC236}">
                  <a16:creationId xmlns:a16="http://schemas.microsoft.com/office/drawing/2014/main" id="{1B0C20BD-204C-D74D-879B-296826D9D31F}"/>
                </a:ext>
              </a:extLst>
            </p:cNvPr>
            <p:cNvSpPr txBox="1"/>
            <p:nvPr/>
          </p:nvSpPr>
          <p:spPr>
            <a:xfrm>
              <a:off x="2645747" y="2403526"/>
              <a:ext cx="422052" cy="338554"/>
            </a:xfrm>
            <a:prstGeom prst="rect">
              <a:avLst/>
            </a:prstGeom>
            <a:noFill/>
          </p:spPr>
          <p:txBody>
            <a:bodyPr wrap="square" rtlCol="0">
              <a:spAutoFit/>
            </a:bodyPr>
            <a:lstStyle/>
            <a:p>
              <a:r>
                <a:rPr lang="ro-RO" sz="1600" b="1" i="1" dirty="0"/>
                <a:t>sau</a:t>
              </a:r>
              <a:endParaRPr lang="ro-RO" sz="1400" b="1" i="1" dirty="0"/>
            </a:p>
          </p:txBody>
        </p:sp>
        <p:sp>
          <p:nvSpPr>
            <p:cNvPr id="101" name="TextBox 100">
              <a:extLst>
                <a:ext uri="{FF2B5EF4-FFF2-40B4-BE49-F238E27FC236}">
                  <a16:creationId xmlns:a16="http://schemas.microsoft.com/office/drawing/2014/main" id="{1C9C61F0-1ED7-5049-A2A7-AE7FAFF12F96}"/>
                </a:ext>
              </a:extLst>
            </p:cNvPr>
            <p:cNvSpPr txBox="1"/>
            <p:nvPr/>
          </p:nvSpPr>
          <p:spPr>
            <a:xfrm>
              <a:off x="1494991" y="1733283"/>
              <a:ext cx="2350467" cy="338554"/>
            </a:xfrm>
            <a:prstGeom prst="rect">
              <a:avLst/>
            </a:prstGeom>
            <a:noFill/>
          </p:spPr>
          <p:txBody>
            <a:bodyPr wrap="square" rtlCol="0">
              <a:spAutoFit/>
            </a:bodyPr>
            <a:lstStyle/>
            <a:p>
              <a:r>
                <a:rPr lang="ro-RO" sz="1600" b="1" dirty="0"/>
                <a:t>Comparația cu baloxavirul</a:t>
              </a:r>
              <a:endParaRPr lang="ro-RO" sz="2400" b="1" dirty="0"/>
            </a:p>
          </p:txBody>
        </p:sp>
      </p:grpSp>
      <p:grpSp>
        <p:nvGrpSpPr>
          <p:cNvPr id="102" name="Group 101">
            <a:extLst>
              <a:ext uri="{FF2B5EF4-FFF2-40B4-BE49-F238E27FC236}">
                <a16:creationId xmlns:a16="http://schemas.microsoft.com/office/drawing/2014/main" id="{650F3EB1-C981-B740-82D6-F54DE5AFF985}"/>
              </a:ext>
            </a:extLst>
          </p:cNvPr>
          <p:cNvGrpSpPr/>
          <p:nvPr/>
        </p:nvGrpSpPr>
        <p:grpSpPr>
          <a:xfrm>
            <a:off x="4441699" y="5107796"/>
            <a:ext cx="3393651" cy="1415377"/>
            <a:chOff x="4441699" y="1572462"/>
            <a:chExt cx="3393651" cy="1415377"/>
          </a:xfrm>
        </p:grpSpPr>
        <p:sp>
          <p:nvSpPr>
            <p:cNvPr id="103" name="Rounded Rectangle 102">
              <a:extLst>
                <a:ext uri="{FF2B5EF4-FFF2-40B4-BE49-F238E27FC236}">
                  <a16:creationId xmlns:a16="http://schemas.microsoft.com/office/drawing/2014/main" id="{4F5F2D03-AB19-F045-BFB2-0F27BF1C1A04}"/>
                </a:ext>
              </a:extLst>
            </p:cNvPr>
            <p:cNvSpPr/>
            <p:nvPr/>
          </p:nvSpPr>
          <p:spPr>
            <a:xfrm>
              <a:off x="4441699" y="1572462"/>
              <a:ext cx="3393651" cy="1415377"/>
            </a:xfrm>
            <a:prstGeom prst="roundRect">
              <a:avLst/>
            </a:prstGeom>
            <a:solidFill>
              <a:srgbClr val="FFC000">
                <a:alpha val="3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4" name="Rounded Rectangle 103">
              <a:extLst>
                <a:ext uri="{FF2B5EF4-FFF2-40B4-BE49-F238E27FC236}">
                  <a16:creationId xmlns:a16="http://schemas.microsoft.com/office/drawing/2014/main" id="{7D7E2DA0-3318-B34D-9DBA-8976C66C4BDF}"/>
                </a:ext>
              </a:extLst>
            </p:cNvPr>
            <p:cNvSpPr/>
            <p:nvPr/>
          </p:nvSpPr>
          <p:spPr>
            <a:xfrm>
              <a:off x="5131075" y="2269927"/>
              <a:ext cx="1116000"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algn="ctr"/>
              <a:r>
                <a:rPr lang="ro-RO" sz="1200" b="1" dirty="0">
                  <a:solidFill>
                    <a:schemeClr val="bg1"/>
                  </a:solidFill>
                </a:rPr>
                <a:t>Oseltamivir</a:t>
              </a:r>
            </a:p>
          </p:txBody>
        </p:sp>
        <p:sp>
          <p:nvSpPr>
            <p:cNvPr id="105" name="Rounded Rectangle 104">
              <a:extLst>
                <a:ext uri="{FF2B5EF4-FFF2-40B4-BE49-F238E27FC236}">
                  <a16:creationId xmlns:a16="http://schemas.microsoft.com/office/drawing/2014/main" id="{0378DF22-74BF-5D4D-86EE-65EAF417A84F}"/>
                </a:ext>
              </a:extLst>
            </p:cNvPr>
            <p:cNvSpPr/>
            <p:nvPr/>
          </p:nvSpPr>
          <p:spPr>
            <a:xfrm>
              <a:off x="6593333" y="2252787"/>
              <a:ext cx="1116208" cy="6480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Îngrijirea obișnuită fără oseltamivir</a:t>
              </a:r>
            </a:p>
          </p:txBody>
        </p:sp>
        <p:sp>
          <p:nvSpPr>
            <p:cNvPr id="106" name="Oval 105">
              <a:extLst>
                <a:ext uri="{FF2B5EF4-FFF2-40B4-BE49-F238E27FC236}">
                  <a16:creationId xmlns:a16="http://schemas.microsoft.com/office/drawing/2014/main" id="{5E1F665A-1FA0-7D49-9F48-4E79E39E8087}"/>
                </a:ext>
              </a:extLst>
            </p:cNvPr>
            <p:cNvSpPr/>
            <p:nvPr/>
          </p:nvSpPr>
          <p:spPr>
            <a:xfrm>
              <a:off x="4513114" y="2257120"/>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H</a:t>
              </a:r>
            </a:p>
          </p:txBody>
        </p:sp>
        <p:sp>
          <p:nvSpPr>
            <p:cNvPr id="107" name="TextBox 106">
              <a:extLst>
                <a:ext uri="{FF2B5EF4-FFF2-40B4-BE49-F238E27FC236}">
                  <a16:creationId xmlns:a16="http://schemas.microsoft.com/office/drawing/2014/main" id="{4015A8B3-F5AE-4941-A698-D51DA4E46924}"/>
                </a:ext>
              </a:extLst>
            </p:cNvPr>
            <p:cNvSpPr txBox="1"/>
            <p:nvPr/>
          </p:nvSpPr>
          <p:spPr>
            <a:xfrm>
              <a:off x="6238036" y="2431586"/>
              <a:ext cx="422052" cy="338554"/>
            </a:xfrm>
            <a:prstGeom prst="rect">
              <a:avLst/>
            </a:prstGeom>
            <a:noFill/>
          </p:spPr>
          <p:txBody>
            <a:bodyPr wrap="square" rtlCol="0">
              <a:spAutoFit/>
            </a:bodyPr>
            <a:lstStyle/>
            <a:p>
              <a:r>
                <a:rPr lang="ro-RO" sz="1600" b="1" i="1" dirty="0"/>
                <a:t>sau</a:t>
              </a:r>
              <a:endParaRPr lang="ro-RO" sz="1400" b="1" i="1" dirty="0"/>
            </a:p>
          </p:txBody>
        </p:sp>
        <p:sp>
          <p:nvSpPr>
            <p:cNvPr id="108" name="TextBox 107">
              <a:extLst>
                <a:ext uri="{FF2B5EF4-FFF2-40B4-BE49-F238E27FC236}">
                  <a16:creationId xmlns:a16="http://schemas.microsoft.com/office/drawing/2014/main" id="{2ED6A60D-D187-6142-95D6-173A8F77EAF0}"/>
                </a:ext>
              </a:extLst>
            </p:cNvPr>
            <p:cNvSpPr txBox="1"/>
            <p:nvPr/>
          </p:nvSpPr>
          <p:spPr>
            <a:xfrm>
              <a:off x="5074111" y="1733283"/>
              <a:ext cx="2301508" cy="338554"/>
            </a:xfrm>
            <a:prstGeom prst="rect">
              <a:avLst/>
            </a:prstGeom>
            <a:noFill/>
          </p:spPr>
          <p:txBody>
            <a:bodyPr wrap="square" rtlCol="0">
              <a:spAutoFit/>
            </a:bodyPr>
            <a:lstStyle/>
            <a:p>
              <a:r>
                <a:rPr lang="ro-RO" sz="1600" b="1" dirty="0"/>
                <a:t>Comparația cu oseltamivirul</a:t>
              </a:r>
              <a:endParaRPr lang="ro-RO" sz="1500" b="1" dirty="0"/>
            </a:p>
          </p:txBody>
        </p:sp>
      </p:grpSp>
      <p:sp>
        <p:nvSpPr>
          <p:cNvPr id="112" name="TextBox 111">
            <a:extLst>
              <a:ext uri="{FF2B5EF4-FFF2-40B4-BE49-F238E27FC236}">
                <a16:creationId xmlns:a16="http://schemas.microsoft.com/office/drawing/2014/main" id="{B9053A9B-718A-EC42-B5E3-A8D50C67C0BC}"/>
              </a:ext>
            </a:extLst>
          </p:cNvPr>
          <p:cNvSpPr txBox="1"/>
          <p:nvPr/>
        </p:nvSpPr>
        <p:spPr>
          <a:xfrm>
            <a:off x="4413863" y="6493574"/>
            <a:ext cx="3728200" cy="369332"/>
          </a:xfrm>
          <a:prstGeom prst="rect">
            <a:avLst/>
          </a:prstGeom>
          <a:noFill/>
        </p:spPr>
        <p:txBody>
          <a:bodyPr wrap="none" rtlCol="0">
            <a:spAutoFit/>
          </a:bodyPr>
          <a:lstStyle/>
          <a:p>
            <a:r>
              <a:rPr lang="ro-RO" b="1" dirty="0"/>
              <a:t>Pacienți cu GRIPĂ confirmată</a:t>
            </a:r>
          </a:p>
        </p:txBody>
      </p:sp>
      <p:pic>
        <p:nvPicPr>
          <p:cNvPr id="19" name="Picture 18" descr="Shape&#10;&#10;Description automatically generated with low confidence">
            <a:extLst>
              <a:ext uri="{FF2B5EF4-FFF2-40B4-BE49-F238E27FC236}">
                <a16:creationId xmlns:a16="http://schemas.microsoft.com/office/drawing/2014/main" id="{C6617597-64B1-3240-97B1-C1901F2A15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93730" y="5143075"/>
            <a:ext cx="601261" cy="601261"/>
          </a:xfrm>
          <a:prstGeom prst="rect">
            <a:avLst/>
          </a:prstGeom>
        </p:spPr>
      </p:pic>
      <p:pic>
        <p:nvPicPr>
          <p:cNvPr id="115" name="Picture 114"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2981" y="5141752"/>
            <a:ext cx="601261" cy="601261"/>
          </a:xfrm>
          <a:prstGeom prst="rect">
            <a:avLst/>
          </a:prstGeom>
        </p:spPr>
      </p:pic>
      <p:pic>
        <p:nvPicPr>
          <p:cNvPr id="116"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r:embed="rId3"/>
              </a:ext>
            </a:extLst>
          </a:blip>
          <a:stretch>
            <a:fillRect/>
          </a:stretch>
        </p:blipFill>
        <p:spPr>
          <a:xfrm>
            <a:off x="8033988" y="5097874"/>
            <a:ext cx="649602" cy="703876"/>
          </a:xfrm>
          <a:prstGeom prst="rect">
            <a:avLst/>
          </a:prstGeom>
        </p:spPr>
      </p:pic>
      <p:grpSp>
        <p:nvGrpSpPr>
          <p:cNvPr id="3" name="Group 2"/>
          <p:cNvGrpSpPr/>
          <p:nvPr/>
        </p:nvGrpSpPr>
        <p:grpSpPr>
          <a:xfrm>
            <a:off x="4307603" y="1447823"/>
            <a:ext cx="3393651" cy="1415377"/>
            <a:chOff x="4336464" y="1608378"/>
            <a:chExt cx="3393651" cy="1415377"/>
          </a:xfrm>
        </p:grpSpPr>
        <p:grpSp>
          <p:nvGrpSpPr>
            <p:cNvPr id="81" name="Group 80">
              <a:extLst>
                <a:ext uri="{FF2B5EF4-FFF2-40B4-BE49-F238E27FC236}">
                  <a16:creationId xmlns:a16="http://schemas.microsoft.com/office/drawing/2014/main" id="{ADAD2F31-7492-F84D-9855-EF44F47A31BD}"/>
                </a:ext>
              </a:extLst>
            </p:cNvPr>
            <p:cNvGrpSpPr/>
            <p:nvPr/>
          </p:nvGrpSpPr>
          <p:grpSpPr>
            <a:xfrm>
              <a:off x="4336464" y="1608378"/>
              <a:ext cx="3393651" cy="1415377"/>
              <a:chOff x="849410" y="1566704"/>
              <a:chExt cx="3393651" cy="1415377"/>
            </a:xfrm>
          </p:grpSpPr>
          <p:sp>
            <p:nvSpPr>
              <p:cNvPr id="82" name="Rounded Rectangle 81">
                <a:extLst>
                  <a:ext uri="{FF2B5EF4-FFF2-40B4-BE49-F238E27FC236}">
                    <a16:creationId xmlns:a16="http://schemas.microsoft.com/office/drawing/2014/main" id="{9D5D6A46-844C-0E41-9615-6A6452BC651A}"/>
                  </a:ext>
                </a:extLst>
              </p:cNvPr>
              <p:cNvSpPr/>
              <p:nvPr/>
            </p:nvSpPr>
            <p:spPr>
              <a:xfrm>
                <a:off x="849410" y="1566704"/>
                <a:ext cx="3393651" cy="1415377"/>
              </a:xfrm>
              <a:prstGeom prst="roundRect">
                <a:avLst/>
              </a:prstGeom>
              <a:solidFill>
                <a:schemeClr val="accent6">
                  <a:lumMod val="75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9" name="Rounded Rectangle 128">
                <a:extLst>
                  <a:ext uri="{FF2B5EF4-FFF2-40B4-BE49-F238E27FC236}">
                    <a16:creationId xmlns:a16="http://schemas.microsoft.com/office/drawing/2014/main" id="{1EFB7BF6-F1F2-E541-9082-F803C4A8CD0E}"/>
                  </a:ext>
                </a:extLst>
              </p:cNvPr>
              <p:cNvSpPr/>
              <p:nvPr/>
            </p:nvSpPr>
            <p:spPr>
              <a:xfrm>
                <a:off x="1538787" y="2264169"/>
                <a:ext cx="1116000"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Sotrovimab</a:t>
                </a:r>
                <a:endParaRPr lang="ro-RO" sz="1400" b="1" dirty="0">
                  <a:solidFill>
                    <a:schemeClr val="bg1"/>
                  </a:solidFill>
                </a:endParaRPr>
              </a:p>
            </p:txBody>
          </p:sp>
          <p:sp>
            <p:nvSpPr>
              <p:cNvPr id="130" name="Rounded Rectangle 129">
                <a:extLst>
                  <a:ext uri="{FF2B5EF4-FFF2-40B4-BE49-F238E27FC236}">
                    <a16:creationId xmlns:a16="http://schemas.microsoft.com/office/drawing/2014/main" id="{7486FF0E-9F46-7B4C-9FB2-B176F4A0B138}"/>
                  </a:ext>
                </a:extLst>
              </p:cNvPr>
              <p:cNvSpPr/>
              <p:nvPr/>
            </p:nvSpPr>
            <p:spPr>
              <a:xfrm>
                <a:off x="3001044" y="2247029"/>
                <a:ext cx="1116208" cy="648000"/>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Îngrijirea obișnuită fără sotrovimab</a:t>
                </a:r>
              </a:p>
            </p:txBody>
          </p:sp>
          <p:sp>
            <p:nvSpPr>
              <p:cNvPr id="131" name="Oval 130">
                <a:extLst>
                  <a:ext uri="{FF2B5EF4-FFF2-40B4-BE49-F238E27FC236}">
                    <a16:creationId xmlns:a16="http://schemas.microsoft.com/office/drawing/2014/main" id="{3FC0B548-4A6B-BC4B-9381-BB0B22669809}"/>
                  </a:ext>
                </a:extLst>
              </p:cNvPr>
              <p:cNvSpPr/>
              <p:nvPr/>
            </p:nvSpPr>
            <p:spPr>
              <a:xfrm>
                <a:off x="920825" y="2251362"/>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J</a:t>
                </a:r>
              </a:p>
            </p:txBody>
          </p:sp>
          <p:sp>
            <p:nvSpPr>
              <p:cNvPr id="132" name="TextBox 131">
                <a:extLst>
                  <a:ext uri="{FF2B5EF4-FFF2-40B4-BE49-F238E27FC236}">
                    <a16:creationId xmlns:a16="http://schemas.microsoft.com/office/drawing/2014/main" id="{1B0C20BD-204C-D74D-879B-296826D9D31F}"/>
                  </a:ext>
                </a:extLst>
              </p:cNvPr>
              <p:cNvSpPr txBox="1"/>
              <p:nvPr/>
            </p:nvSpPr>
            <p:spPr>
              <a:xfrm>
                <a:off x="2657161" y="2414677"/>
                <a:ext cx="422052" cy="338554"/>
              </a:xfrm>
              <a:prstGeom prst="rect">
                <a:avLst/>
              </a:prstGeom>
              <a:noFill/>
            </p:spPr>
            <p:txBody>
              <a:bodyPr wrap="square" rtlCol="0">
                <a:spAutoFit/>
              </a:bodyPr>
              <a:lstStyle/>
              <a:p>
                <a:r>
                  <a:rPr lang="ro-RO" sz="1600" b="1" i="1" dirty="0"/>
                  <a:t>sau</a:t>
                </a:r>
                <a:endParaRPr lang="ro-RO" sz="1400" b="1" i="1" dirty="0"/>
              </a:p>
            </p:txBody>
          </p:sp>
          <p:sp>
            <p:nvSpPr>
              <p:cNvPr id="133" name="TextBox 132">
                <a:extLst>
                  <a:ext uri="{FF2B5EF4-FFF2-40B4-BE49-F238E27FC236}">
                    <a16:creationId xmlns:a16="http://schemas.microsoft.com/office/drawing/2014/main" id="{1C9C61F0-1ED7-5049-A2A7-AE7FAFF12F96}"/>
                  </a:ext>
                </a:extLst>
              </p:cNvPr>
              <p:cNvSpPr txBox="1"/>
              <p:nvPr/>
            </p:nvSpPr>
            <p:spPr>
              <a:xfrm>
                <a:off x="1481822" y="1732379"/>
                <a:ext cx="2350467" cy="338554"/>
              </a:xfrm>
              <a:prstGeom prst="rect">
                <a:avLst/>
              </a:prstGeom>
              <a:noFill/>
            </p:spPr>
            <p:txBody>
              <a:bodyPr wrap="square" rtlCol="0">
                <a:spAutoFit/>
              </a:bodyPr>
              <a:lstStyle/>
              <a:p>
                <a:r>
                  <a:rPr lang="ro-RO" sz="1600" b="1" dirty="0"/>
                  <a:t>Comparație cu sotrovimab</a:t>
                </a:r>
                <a:endParaRPr lang="ro-RO" sz="2400" b="1" dirty="0"/>
              </a:p>
            </p:txBody>
          </p:sp>
        </p:grpSp>
        <p:pic>
          <p:nvPicPr>
            <p:cNvPr id="134" name="Picture 133" descr="Shape&#10;&#10;Description automatically generated with low confidence">
              <a:extLst>
                <a:ext uri="{FF2B5EF4-FFF2-40B4-BE49-F238E27FC236}">
                  <a16:creationId xmlns:a16="http://schemas.microsoft.com/office/drawing/2014/main" id="{F52B941E-08D5-6D4F-9994-B1282A12E4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391893" y="1641461"/>
              <a:ext cx="601261" cy="601261"/>
            </a:xfrm>
            <a:prstGeom prst="rect">
              <a:avLst/>
            </a:prstGeom>
          </p:spPr>
        </p:pic>
      </p:grpSp>
      <p:sp>
        <p:nvSpPr>
          <p:cNvPr id="58" name="Rounded Rectangle 57">
            <a:extLst>
              <a:ext uri="{FF2B5EF4-FFF2-40B4-BE49-F238E27FC236}">
                <a16:creationId xmlns:a16="http://schemas.microsoft.com/office/drawing/2014/main" id="{38B586F1-F3FA-8C47-9702-A236829F5589}"/>
              </a:ext>
            </a:extLst>
          </p:cNvPr>
          <p:cNvSpPr/>
          <p:nvPr/>
        </p:nvSpPr>
        <p:spPr>
          <a:xfrm>
            <a:off x="7833156" y="1390072"/>
            <a:ext cx="3622632" cy="1889226"/>
          </a:xfrm>
          <a:prstGeom prst="roundRect">
            <a:avLst/>
          </a:prstGeom>
          <a:no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69" name="TextBox 68">
            <a:extLst>
              <a:ext uri="{FF2B5EF4-FFF2-40B4-BE49-F238E27FC236}">
                <a16:creationId xmlns:a16="http://schemas.microsoft.com/office/drawing/2014/main" id="{AD82BCED-226B-0448-B8FC-891B5F6E3209}"/>
              </a:ext>
            </a:extLst>
          </p:cNvPr>
          <p:cNvSpPr txBox="1"/>
          <p:nvPr/>
        </p:nvSpPr>
        <p:spPr>
          <a:xfrm>
            <a:off x="7879345" y="2767104"/>
            <a:ext cx="3404705" cy="584775"/>
          </a:xfrm>
          <a:prstGeom prst="rect">
            <a:avLst/>
          </a:prstGeom>
          <a:noFill/>
        </p:spPr>
        <p:txBody>
          <a:bodyPr wrap="square" rtlCol="0">
            <a:spAutoFit/>
          </a:bodyPr>
          <a:lstStyle/>
          <a:p>
            <a:pPr algn="ctr"/>
            <a:r>
              <a:rPr lang="ro-RO" sz="1600" b="1" dirty="0"/>
              <a:t>Pacienți cu CAP (fără suspiciune de SARS-CoV-2/gripă/PCP/TB)</a:t>
            </a:r>
          </a:p>
        </p:txBody>
      </p:sp>
      <p:grpSp>
        <p:nvGrpSpPr>
          <p:cNvPr id="7" name="Group 6"/>
          <p:cNvGrpSpPr/>
          <p:nvPr/>
        </p:nvGrpSpPr>
        <p:grpSpPr>
          <a:xfrm>
            <a:off x="7960889" y="1429068"/>
            <a:ext cx="3550350" cy="1420915"/>
            <a:chOff x="7960889" y="1429068"/>
            <a:chExt cx="3550350" cy="1420915"/>
          </a:xfrm>
        </p:grpSpPr>
        <p:grpSp>
          <p:nvGrpSpPr>
            <p:cNvPr id="70" name="Group 69">
              <a:extLst>
                <a:ext uri="{FF2B5EF4-FFF2-40B4-BE49-F238E27FC236}">
                  <a16:creationId xmlns:a16="http://schemas.microsoft.com/office/drawing/2014/main" id="{D8AFADE8-6D42-8141-AD4C-AE9A461943B3}"/>
                </a:ext>
              </a:extLst>
            </p:cNvPr>
            <p:cNvGrpSpPr/>
            <p:nvPr/>
          </p:nvGrpSpPr>
          <p:grpSpPr>
            <a:xfrm>
              <a:off x="7960889" y="1435183"/>
              <a:ext cx="3550350" cy="1414800"/>
              <a:chOff x="8003238" y="1576210"/>
              <a:chExt cx="3550350" cy="1414800"/>
            </a:xfrm>
          </p:grpSpPr>
          <p:sp>
            <p:nvSpPr>
              <p:cNvPr id="71" name="Rounded Rectangle 70">
                <a:extLst>
                  <a:ext uri="{FF2B5EF4-FFF2-40B4-BE49-F238E27FC236}">
                    <a16:creationId xmlns:a16="http://schemas.microsoft.com/office/drawing/2014/main" id="{83BAD84E-273B-D34E-8FCE-57CB4D80DBB1}"/>
                  </a:ext>
                </a:extLst>
              </p:cNvPr>
              <p:cNvSpPr/>
              <p:nvPr/>
            </p:nvSpPr>
            <p:spPr>
              <a:xfrm>
                <a:off x="8003238" y="1576210"/>
                <a:ext cx="3393651" cy="1414800"/>
              </a:xfrm>
              <a:prstGeom prst="roundRect">
                <a:avLst/>
              </a:prstGeom>
              <a:solidFill>
                <a:schemeClr val="accent1">
                  <a:lumMod val="75000"/>
                  <a:alpha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Rounded Rectangle 71">
                <a:extLst>
                  <a:ext uri="{FF2B5EF4-FFF2-40B4-BE49-F238E27FC236}">
                    <a16:creationId xmlns:a16="http://schemas.microsoft.com/office/drawing/2014/main" id="{CD4C8879-9A8B-9743-80DA-1F684C8A8F64}"/>
                  </a:ext>
                </a:extLst>
              </p:cNvPr>
              <p:cNvSpPr/>
              <p:nvPr/>
            </p:nvSpPr>
            <p:spPr>
              <a:xfrm>
                <a:off x="8692614" y="2273674"/>
                <a:ext cx="1116000"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Dexametazonă</a:t>
                </a:r>
                <a:endParaRPr lang="ro-RO" sz="1400" b="1" dirty="0">
                  <a:solidFill>
                    <a:schemeClr val="bg1"/>
                  </a:solidFill>
                </a:endParaRPr>
              </a:p>
            </p:txBody>
          </p:sp>
          <p:sp>
            <p:nvSpPr>
              <p:cNvPr id="73" name="Rounded Rectangle 72">
                <a:extLst>
                  <a:ext uri="{FF2B5EF4-FFF2-40B4-BE49-F238E27FC236}">
                    <a16:creationId xmlns:a16="http://schemas.microsoft.com/office/drawing/2014/main" id="{58EC706C-402F-CE45-BC22-6FC4D5FB6E15}"/>
                  </a:ext>
                </a:extLst>
              </p:cNvPr>
              <p:cNvSpPr/>
              <p:nvPr/>
            </p:nvSpPr>
            <p:spPr>
              <a:xfrm>
                <a:off x="10154872" y="2256534"/>
                <a:ext cx="1116208" cy="6480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ro-RO" sz="1200" b="1" dirty="0">
                    <a:solidFill>
                      <a:schemeClr val="bg1"/>
                    </a:solidFill>
                  </a:rPr>
                  <a:t>Îngrijirea obișnuită fără corticosteroizi</a:t>
                </a:r>
              </a:p>
            </p:txBody>
          </p:sp>
          <p:sp>
            <p:nvSpPr>
              <p:cNvPr id="74" name="Oval 73">
                <a:extLst>
                  <a:ext uri="{FF2B5EF4-FFF2-40B4-BE49-F238E27FC236}">
                    <a16:creationId xmlns:a16="http://schemas.microsoft.com/office/drawing/2014/main" id="{622B9BA5-372F-B84C-99F9-5E062FD54087}"/>
                  </a:ext>
                </a:extLst>
              </p:cNvPr>
              <p:cNvSpPr/>
              <p:nvPr/>
            </p:nvSpPr>
            <p:spPr>
              <a:xfrm>
                <a:off x="8074653" y="2260867"/>
                <a:ext cx="560997" cy="550964"/>
              </a:xfrm>
              <a:prstGeom prst="ellipse">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b="1" dirty="0"/>
                  <a:t>M</a:t>
                </a:r>
              </a:p>
            </p:txBody>
          </p:sp>
          <p:sp>
            <p:nvSpPr>
              <p:cNvPr id="75" name="TextBox 74">
                <a:extLst>
                  <a:ext uri="{FF2B5EF4-FFF2-40B4-BE49-F238E27FC236}">
                    <a16:creationId xmlns:a16="http://schemas.microsoft.com/office/drawing/2014/main" id="{10968DC4-6CC1-714A-8E7F-F7B64C0FB3F3}"/>
                  </a:ext>
                </a:extLst>
              </p:cNvPr>
              <p:cNvSpPr txBox="1"/>
              <p:nvPr/>
            </p:nvSpPr>
            <p:spPr>
              <a:xfrm>
                <a:off x="9799574" y="2435333"/>
                <a:ext cx="464401" cy="307777"/>
              </a:xfrm>
              <a:prstGeom prst="rect">
                <a:avLst/>
              </a:prstGeom>
              <a:noFill/>
            </p:spPr>
            <p:txBody>
              <a:bodyPr wrap="square" rtlCol="0">
                <a:spAutoFit/>
              </a:bodyPr>
              <a:lstStyle/>
              <a:p>
                <a:r>
                  <a:rPr lang="ro-RO" sz="1400" b="1" i="1" dirty="0"/>
                  <a:t>sau</a:t>
                </a:r>
                <a:endParaRPr lang="ro-RO" sz="1200" b="1" i="1" dirty="0"/>
              </a:p>
            </p:txBody>
          </p:sp>
          <p:sp>
            <p:nvSpPr>
              <p:cNvPr id="76" name="TextBox 75">
                <a:extLst>
                  <a:ext uri="{FF2B5EF4-FFF2-40B4-BE49-F238E27FC236}">
                    <a16:creationId xmlns:a16="http://schemas.microsoft.com/office/drawing/2014/main" id="{ECBA9FA1-20DC-A341-8CF4-2E97C762F7A3}"/>
                  </a:ext>
                </a:extLst>
              </p:cNvPr>
              <p:cNvSpPr txBox="1"/>
              <p:nvPr/>
            </p:nvSpPr>
            <p:spPr>
              <a:xfrm>
                <a:off x="8576816" y="1622863"/>
                <a:ext cx="2976772" cy="523220"/>
              </a:xfrm>
              <a:prstGeom prst="rect">
                <a:avLst/>
              </a:prstGeom>
              <a:noFill/>
            </p:spPr>
            <p:txBody>
              <a:bodyPr wrap="square" rtlCol="0">
                <a:spAutoFit/>
              </a:bodyPr>
              <a:lstStyle/>
              <a:p>
                <a:r>
                  <a:rPr lang="ro-RO" sz="1400" b="1" dirty="0"/>
                  <a:t>Comparația cu corticosteroizii în cazul pneumoniei dobândite în comunitate (CAP)</a:t>
                </a:r>
              </a:p>
            </p:txBody>
          </p:sp>
        </p:grpSp>
        <p:pic>
          <p:nvPicPr>
            <p:cNvPr id="78" name="Graphic 31" descr="Lungs with solid fill">
              <a:extLst>
                <a:ext uri="{FF2B5EF4-FFF2-40B4-BE49-F238E27FC236}">
                  <a16:creationId xmlns:a16="http://schemas.microsoft.com/office/drawing/2014/main" id="{CFD11E2D-AD21-154F-B98A-16F4806B959F}"/>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xmlns:mc="http://schemas.openxmlformats.org/markup-compatibility/2006" xmlns:a14="http://schemas.microsoft.com/office/drawing/2010/main" xmlns:c="http://schemas.openxmlformats.org/drawingml/2006/chart" xmlns:dgm="http://schemas.openxmlformats.org/drawingml/2006/diagram" xmlns:cdr="http://schemas.openxmlformats.org/drawingml/2006/chartDrawing" xmlns:wne="http://schemas.microsoft.com/office/powerpoint/2006/powerpointml" xmlns:wp="http://schemas.openxmlformats.org/drawingml/2006/powerpointprocessingDrawing" xmlns:v="urn:schemas-microsoft-com:vml" xmlns:o="urn:schemas-microsoft-com:office:office" xmlns="" r:embed="rId3"/>
                </a:ext>
              </a:extLst>
            </a:blip>
            <a:stretch>
              <a:fillRect/>
            </a:stretch>
          </p:blipFill>
          <p:spPr>
            <a:xfrm>
              <a:off x="7983206" y="1429068"/>
              <a:ext cx="649602" cy="703876"/>
            </a:xfrm>
            <a:prstGeom prst="rect">
              <a:avLst/>
            </a:prstGeom>
          </p:spPr>
        </p:pic>
      </p:grpSp>
      <p:sp>
        <p:nvSpPr>
          <p:cNvPr id="83" name="Rounded Rectangle 82">
            <a:extLst>
              <a:ext uri="{FF2B5EF4-FFF2-40B4-BE49-F238E27FC236}">
                <a16:creationId xmlns:a16="http://schemas.microsoft.com/office/drawing/2014/main" id="{38B586F1-F3FA-8C47-9702-A236829F5589}"/>
              </a:ext>
            </a:extLst>
          </p:cNvPr>
          <p:cNvSpPr/>
          <p:nvPr/>
        </p:nvSpPr>
        <p:spPr>
          <a:xfrm>
            <a:off x="782859" y="1390072"/>
            <a:ext cx="6996366" cy="1889226"/>
          </a:xfrm>
          <a:prstGeom prst="roundRect">
            <a:avLst/>
          </a:prstGeom>
          <a:solidFill>
            <a:schemeClr val="bg1">
              <a:alpha val="90000"/>
            </a:schemeClr>
          </a:solid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110" name="Rounded Rectangle 109">
            <a:extLst>
              <a:ext uri="{FF2B5EF4-FFF2-40B4-BE49-F238E27FC236}">
                <a16:creationId xmlns:a16="http://schemas.microsoft.com/office/drawing/2014/main" id="{D408BB89-59C7-0D4C-97BE-80BEFDF28C77}"/>
              </a:ext>
            </a:extLst>
          </p:cNvPr>
          <p:cNvSpPr/>
          <p:nvPr/>
        </p:nvSpPr>
        <p:spPr>
          <a:xfrm>
            <a:off x="803537" y="4936222"/>
            <a:ext cx="10652251" cy="1888647"/>
          </a:xfrm>
          <a:prstGeom prst="roundRect">
            <a:avLst/>
          </a:prstGeom>
          <a:solidFill>
            <a:schemeClr val="bg1">
              <a:alpha val="90000"/>
            </a:schemeClr>
          </a:solidFill>
          <a:ln w="22225">
            <a:solidFill>
              <a:schemeClr val="bg2">
                <a:lumMod val="2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2">
                  <a:lumMod val="25000"/>
                </a:schemeClr>
              </a:solidFill>
            </a:endParaRPr>
          </a:p>
        </p:txBody>
      </p:sp>
      <p:sp>
        <p:nvSpPr>
          <p:cNvPr id="67" name="Right Arrow 66"/>
          <p:cNvSpPr/>
          <p:nvPr/>
        </p:nvSpPr>
        <p:spPr>
          <a:xfrm>
            <a:off x="868948" y="3274393"/>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68" name="TextBox 67"/>
          <p:cNvSpPr txBox="1"/>
          <p:nvPr/>
        </p:nvSpPr>
        <p:spPr>
          <a:xfrm>
            <a:off x="760729" y="3656730"/>
            <a:ext cx="3492998" cy="954107"/>
          </a:xfrm>
          <a:prstGeom prst="rect">
            <a:avLst/>
          </a:prstGeom>
          <a:noFill/>
        </p:spPr>
        <p:txBody>
          <a:bodyPr wrap="square" rtlCol="0">
            <a:spAutoFit/>
          </a:bodyPr>
          <a:lstStyle/>
          <a:p>
            <a:r>
              <a:rPr lang="ro-RO" sz="1400" b="1" dirty="0"/>
              <a:t>S-au colectat datele de referință, s-a stabilit adecvarea</a:t>
            </a:r>
          </a:p>
          <a:p>
            <a:r>
              <a:rPr lang="ro-RO" sz="1400" b="1" dirty="0"/>
              <a:t>Randomizare 1:1 în fiecare comparație adecvată</a:t>
            </a:r>
          </a:p>
        </p:txBody>
      </p:sp>
      <p:sp>
        <p:nvSpPr>
          <p:cNvPr id="80" name="Right Arrow 79"/>
          <p:cNvSpPr/>
          <p:nvPr/>
        </p:nvSpPr>
        <p:spPr>
          <a:xfrm>
            <a:off x="7844142" y="3282142"/>
            <a:ext cx="3600000" cy="1620000"/>
          </a:xfrm>
          <a:prstGeom prst="rightArrow">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endParaRPr>
          </a:p>
        </p:txBody>
      </p:sp>
      <p:sp>
        <p:nvSpPr>
          <p:cNvPr id="92" name="TextBox 91"/>
          <p:cNvSpPr txBox="1"/>
          <p:nvPr/>
        </p:nvSpPr>
        <p:spPr>
          <a:xfrm>
            <a:off x="7900325" y="3630854"/>
            <a:ext cx="4524389" cy="907941"/>
          </a:xfrm>
          <a:prstGeom prst="rect">
            <a:avLst/>
          </a:prstGeom>
          <a:noFill/>
        </p:spPr>
        <p:txBody>
          <a:bodyPr wrap="square" rtlCol="0">
            <a:spAutoFit/>
          </a:bodyPr>
          <a:lstStyle/>
          <a:p>
            <a:r>
              <a:rPr lang="ro-RO" sz="1400" b="1" dirty="0"/>
              <a:t>Rezultatele la 28 de zile și la 6 luni</a:t>
            </a:r>
          </a:p>
          <a:p>
            <a:pPr marL="285750" indent="-285750">
              <a:buFont typeface="Arial" panose="020B0604020202020204" pitchFamily="34" charset="0"/>
              <a:buChar char="•"/>
            </a:pPr>
            <a:r>
              <a:rPr lang="ro-RO" sz="1300" b="1" dirty="0"/>
              <a:t>Mortalitate</a:t>
            </a:r>
          </a:p>
          <a:p>
            <a:pPr marL="285750" indent="-285750">
              <a:buFont typeface="Arial" panose="020B0604020202020204" pitchFamily="34" charset="0"/>
              <a:buChar char="•"/>
            </a:pPr>
            <a:r>
              <a:rPr lang="ro-RO" sz="1300" b="1" dirty="0"/>
              <a:t>Timpul până la externare în viață</a:t>
            </a:r>
          </a:p>
          <a:p>
            <a:pPr marL="285750" indent="-285750">
              <a:buFont typeface="Arial" panose="020B0604020202020204" pitchFamily="34" charset="0"/>
              <a:buChar char="•"/>
            </a:pPr>
            <a:r>
              <a:rPr lang="ro-RO" sz="1300" b="1" dirty="0"/>
              <a:t>Evoluția către ventilație sau deces</a:t>
            </a:r>
          </a:p>
        </p:txBody>
      </p:sp>
      <p:sp>
        <p:nvSpPr>
          <p:cNvPr id="79" name="Title 1"/>
          <p:cNvSpPr>
            <a:spLocks noGrp="1"/>
          </p:cNvSpPr>
          <p:nvPr>
            <p:ph type="title"/>
          </p:nvPr>
        </p:nvSpPr>
        <p:spPr>
          <a:xfrm>
            <a:off x="612716" y="-13016"/>
            <a:ext cx="8096250" cy="1325563"/>
          </a:xfrm>
        </p:spPr>
        <p:txBody>
          <a:bodyPr>
            <a:normAutofit/>
          </a:bodyPr>
          <a:lstStyle/>
          <a:p>
            <a:r>
              <a:rPr lang="ro-RO" sz="3200" dirty="0"/>
              <a:t>Modelul RECOVERY: Comparația CAP</a:t>
            </a:r>
          </a:p>
        </p:txBody>
      </p:sp>
    </p:spTree>
    <p:extLst>
      <p:ext uri="{BB962C8B-B14F-4D97-AF65-F5344CB8AC3E}">
        <p14:creationId xmlns:p14="http://schemas.microsoft.com/office/powerpoint/2010/main" val="29454532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e6e23f2f-d118-4b80-9c8f-3a17b410c8e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12AD73-C1FD-49B0-ACF6-15D917CCBFA5}">
  <ds:schemaRefs>
    <ds:schemaRef ds:uri="http://purl.org/dc/dcmitype/"/>
    <ds:schemaRef ds:uri="cf0dfbcc-b360-4cf7-9bf5-370ba522dbe9"/>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83c9eb58-c16a-4eef-9abf-4aeec758fe0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A2729FF-E1F5-43DA-A95B-34B39733FEAD}">
  <ds:schemaRefs>
    <ds:schemaRef ds:uri="http://schemas.microsoft.com/sharepoint/v3/contenttype/forms"/>
  </ds:schemaRefs>
</ds:datastoreItem>
</file>

<file path=customXml/itemProps3.xml><?xml version="1.0" encoding="utf-8"?>
<ds:datastoreItem xmlns:ds="http://schemas.openxmlformats.org/officeDocument/2006/customXml" ds:itemID="{F3CE5ED2-9A9E-4167-8A7E-C2134C57F0CA}"/>
</file>

<file path=docProps/app.xml><?xml version="1.0" encoding="utf-8"?>
<Properties xmlns="http://schemas.openxmlformats.org/officeDocument/2006/extended-properties" xmlns:vt="http://schemas.openxmlformats.org/officeDocument/2006/docPropsVTypes">
  <Template/>
  <TotalTime>6368</TotalTime>
  <Words>1372</Words>
  <Application>Microsoft Office PowerPoint</Application>
  <PresentationFormat>Widescreen</PresentationFormat>
  <Paragraphs>188</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Arial</vt:lpstr>
      <vt:lpstr>Office Theme</vt:lpstr>
      <vt:lpstr>Studiul RECOVERY</vt:lpstr>
      <vt:lpstr>Pneumonia dobândită în comunitate</vt:lpstr>
      <vt:lpstr>Eligibilitatea pentru RECOVERY</vt:lpstr>
      <vt:lpstr>CAP în RECOVERY – clarificări</vt:lpstr>
      <vt:lpstr>Corticosteroizi pentru CAP</vt:lpstr>
      <vt:lpstr>Corticosteroizi pentru CAP</vt:lpstr>
      <vt:lpstr>Corticosteroizi pentru CAP</vt:lpstr>
      <vt:lpstr>Modelul RECOVERY: Protocolul de bază V27.0</vt:lpstr>
      <vt:lpstr>Modelul RECOVERY: Comparația CAP</vt:lpstr>
      <vt:lpstr>Comparația cu corticosteroizii în cazul CAP</vt:lpstr>
      <vt:lpstr>PowerPoint Presentation</vt:lpstr>
      <vt:lpstr>Comparația cu corticosteroizii în cazul CAP</vt:lpstr>
      <vt:lpstr>Rezumat – CAP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Nicolette van Neer</cp:lastModifiedBy>
  <cp:revision>711</cp:revision>
  <cp:lastPrinted>2020-03-18T19:42:16Z</cp:lastPrinted>
  <dcterms:created xsi:type="dcterms:W3CDTF">2020-03-14T13:47:38Z</dcterms:created>
  <dcterms:modified xsi:type="dcterms:W3CDTF">2024-12-09T18:28:09Z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