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24"/>
  </p:notesMasterIdLst>
  <p:sldIdLst>
    <p:sldId id="285" r:id="rId5"/>
    <p:sldId id="404" r:id="rId6"/>
    <p:sldId id="421" r:id="rId7"/>
    <p:sldId id="405" r:id="rId8"/>
    <p:sldId id="406" r:id="rId9"/>
    <p:sldId id="407" r:id="rId10"/>
    <p:sldId id="419" r:id="rId11"/>
    <p:sldId id="408" r:id="rId12"/>
    <p:sldId id="420" r:id="rId13"/>
    <p:sldId id="409" r:id="rId14"/>
    <p:sldId id="410" r:id="rId15"/>
    <p:sldId id="411" r:id="rId16"/>
    <p:sldId id="412" r:id="rId17"/>
    <p:sldId id="413" r:id="rId18"/>
    <p:sldId id="414" r:id="rId19"/>
    <p:sldId id="415" r:id="rId20"/>
    <p:sldId id="416" r:id="rId21"/>
    <p:sldId id="422" r:id="rId22"/>
    <p:sldId id="417" r:id="rId23"/>
  </p:sldIdLst>
  <p:sldSz cx="12192000" cy="6858000"/>
  <p:notesSz cx="6881813" cy="9661525"/>
  <p:custDataLst>
    <p:tags r:id="rId2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E3159"/>
    <a:srgbClr val="FFFF00"/>
    <a:srgbClr val="D67C9C"/>
    <a:srgbClr val="5B9BD5"/>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F5EB122-3AB0-47B9-BDB1-5F50A3B63E5F}" v="7" dt="2024-12-03T16:11:01.989"/>
    <p1510:client id="{C1FFDDAB-FC5E-4BFC-A6AD-27719869A20B}" v="248" dt="2024-12-03T15:27:36.63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horzBarState="maximized">
    <p:restoredLeft sz="5091" autoAdjust="0"/>
    <p:restoredTop sz="94660"/>
  </p:normalViewPr>
  <p:slideViewPr>
    <p:cSldViewPr snapToGrid="0">
      <p:cViewPr varScale="1">
        <p:scale>
          <a:sx n="64" d="100"/>
          <a:sy n="64" d="100"/>
        </p:scale>
        <p:origin x="96" y="1158"/>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gs" Target="tags/tag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 Id="rId30"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913" cy="4841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97313" y="0"/>
            <a:ext cx="2982912" cy="484188"/>
          </a:xfrm>
          <a:prstGeom prst="rect">
            <a:avLst/>
          </a:prstGeom>
        </p:spPr>
        <p:txBody>
          <a:bodyPr vert="horz" lIns="91440" tIns="45720" rIns="91440" bIns="45720" rtlCol="0"/>
          <a:lstStyle>
            <a:lvl1pPr algn="r">
              <a:defRPr sz="1200"/>
            </a:lvl1pPr>
          </a:lstStyle>
          <a:p>
            <a:fld id="{C183E3B0-3F8F-4144-9128-8DC37F70D4BB}" type="datetimeFigureOut">
              <a:rPr lang="en-GB" smtClean="0"/>
              <a:t>09/12/2024</a:t>
            </a:fld>
            <a:endParaRPr lang="ro-RO"/>
          </a:p>
        </p:txBody>
      </p:sp>
      <p:sp>
        <p:nvSpPr>
          <p:cNvPr id="4" name="Slide Image Placeholder 3"/>
          <p:cNvSpPr>
            <a:spLocks noGrp="1" noRot="1" noChangeAspect="1"/>
          </p:cNvSpPr>
          <p:nvPr>
            <p:ph type="sldImg" idx="2"/>
          </p:nvPr>
        </p:nvSpPr>
        <p:spPr>
          <a:xfrm>
            <a:off x="544513" y="1208088"/>
            <a:ext cx="5794375" cy="32607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8975" y="4649788"/>
            <a:ext cx="5505450" cy="38036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177338"/>
            <a:ext cx="2982913" cy="4841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97313" y="9177338"/>
            <a:ext cx="2982912" cy="484187"/>
          </a:xfrm>
          <a:prstGeom prst="rect">
            <a:avLst/>
          </a:prstGeom>
        </p:spPr>
        <p:txBody>
          <a:bodyPr vert="horz" lIns="91440" tIns="45720" rIns="91440" bIns="45720" rtlCol="0" anchor="b"/>
          <a:lstStyle>
            <a:lvl1pPr algn="r">
              <a:defRPr sz="1200"/>
            </a:lvl1pPr>
          </a:lstStyle>
          <a:p>
            <a:fld id="{2FF77EF8-089B-45D6-AA64-69C68296A4B9}" type="slidenum">
              <a:rPr lang="en-GB" smtClean="0"/>
              <a:t>‹#›</a:t>
            </a:fld>
            <a:endParaRPr lang="ro-RO"/>
          </a:p>
        </p:txBody>
      </p:sp>
    </p:spTree>
    <p:extLst>
      <p:ext uri="{BB962C8B-B14F-4D97-AF65-F5344CB8AC3E}">
        <p14:creationId xmlns:p14="http://schemas.microsoft.com/office/powerpoint/2010/main" val="21703646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901852"/>
            <a:ext cx="9144000" cy="2387600"/>
          </a:xfrm>
        </p:spPr>
        <p:txBody>
          <a:bodyPr anchor="b"/>
          <a:lstStyle>
            <a:lvl1pPr algn="ctr">
              <a:defRPr sz="6000">
                <a:solidFill>
                  <a:schemeClr val="tx1"/>
                </a:solidFill>
              </a:defRPr>
            </a:lvl1pPr>
          </a:lstStyle>
          <a:p>
            <a:r>
              <a:rPr lang="en-US" dirty="0"/>
              <a:t>Click to edit Master title style</a:t>
            </a:r>
            <a:endParaRPr lang="en-GB"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CC78D573-BEF0-433C-95C0-6F593153F242}" type="datetime1">
              <a:rPr lang="en-GB" smtClean="0"/>
              <a:t>09/12/2024</a:t>
            </a:fld>
            <a:endParaRPr lang="en-GB"/>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lvl1pPr>
              <a:defRPr/>
            </a:lvl1pPr>
          </a:lstStyle>
          <a:p>
            <a:r>
              <a:rPr lang="en-GB" dirty="0"/>
              <a:t>1</a:t>
            </a:r>
          </a:p>
        </p:txBody>
      </p:sp>
    </p:spTree>
    <p:extLst>
      <p:ext uri="{BB962C8B-B14F-4D97-AF65-F5344CB8AC3E}">
        <p14:creationId xmlns:p14="http://schemas.microsoft.com/office/powerpoint/2010/main" val="33867232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5E2C28D-D420-4E6C-BB0E-D61B826EC205}" type="datetime1">
              <a:rPr lang="en-GB" smtClean="0"/>
              <a:t>09/12/2024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4799591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33D988DE-4B63-48BD-89F1-7300EE44DC85}" type="datetime1">
              <a:rPr lang="en-GB" smtClean="0"/>
              <a:t>09/12/2024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14967219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14741"/>
            <a:ext cx="10515600" cy="1325563"/>
          </a:xfrm>
        </p:spPr>
        <p:txBody>
          <a:bodyPr/>
          <a:lstStyle>
            <a:lvl1pPr>
              <a:defRPr b="1">
                <a:solidFill>
                  <a:schemeClr val="bg1"/>
                </a:solidFill>
                <a:latin typeface="+mn-lt"/>
              </a:defRPr>
            </a:lvl1pPr>
          </a:lstStyle>
          <a:p>
            <a:r>
              <a:rPr lang="en-US" dirty="0"/>
              <a:t>Click to edit Master title style</a:t>
            </a:r>
            <a:endParaRPr lang="en-GB" dirty="0"/>
          </a:p>
        </p:txBody>
      </p:sp>
      <p:sp>
        <p:nvSpPr>
          <p:cNvPr id="3" name="Content Placeholder 2"/>
          <p:cNvSpPr>
            <a:spLocks noGrp="1"/>
          </p:cNvSpPr>
          <p:nvPr>
            <p:ph idx="1"/>
          </p:nvPr>
        </p:nvSpPr>
        <p:spPr>
          <a:xfrm>
            <a:off x="504201" y="1596885"/>
            <a:ext cx="11177899" cy="458007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p:cNvSpPr>
            <a:spLocks noGrp="1"/>
          </p:cNvSpPr>
          <p:nvPr>
            <p:ph type="dt" sz="half" idx="10"/>
          </p:nvPr>
        </p:nvSpPr>
        <p:spPr/>
        <p:txBody>
          <a:bodyPr/>
          <a:lstStyle/>
          <a:p>
            <a:fld id="{3E496193-FD2E-4291-B32F-22833BF173C0}" type="datetime1">
              <a:rPr lang="en-GB" smtClean="0"/>
              <a:t>09/12/2024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26033848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normAutofit/>
          </a:bodyPr>
          <a:lstStyle>
            <a:lvl1pPr marL="0" indent="0">
              <a:buNone/>
              <a:defRPr sz="4000" b="1" cap="all" baseline="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4" name="Date Placeholder 3"/>
          <p:cNvSpPr>
            <a:spLocks noGrp="1"/>
          </p:cNvSpPr>
          <p:nvPr>
            <p:ph type="dt" sz="half" idx="10"/>
          </p:nvPr>
        </p:nvSpPr>
        <p:spPr/>
        <p:txBody>
          <a:bodyPr/>
          <a:lstStyle/>
          <a:p>
            <a:fld id="{55CC04AE-0A98-44FB-9270-E8A29F6F01A7}" type="datetime1">
              <a:rPr lang="en-GB" smtClean="0"/>
              <a:t>09/12/2024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20065430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B73D16FC-66E8-4A8B-8122-5AD7216E77E1}" type="datetime1">
              <a:rPr lang="en-GB" smtClean="0"/>
              <a:t>09/12/2024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17569272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1F9B9A69-4727-4B21-9343-EBD5B541818F}" type="datetime1">
              <a:rPr lang="en-GB" smtClean="0"/>
              <a:t>09/12/2024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39459574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907E5D64-8312-4901-9887-A14CD884CA09}" type="datetime1">
              <a:rPr lang="en-GB" smtClean="0"/>
              <a:t>09/12/2024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36341643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063BD4-7175-4A27-9DD7-F989B3697026}" type="datetime1">
              <a:rPr lang="en-GB" smtClean="0"/>
              <a:t>09/12/2024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12242253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D27C038-0605-4FA2-818E-3B9A81B84825}" type="datetime1">
              <a:rPr lang="en-GB" smtClean="0"/>
              <a:t>09/12/2024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32140228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027A382-8C8A-4DF6-9EAB-D20431C14A14}" type="datetime1">
              <a:rPr lang="en-GB" smtClean="0"/>
              <a:t>09/12/2024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2918934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0"/>
            <a:ext cx="12192000" cy="1340304"/>
          </a:xfrm>
          <a:prstGeom prst="rect">
            <a:avLst/>
          </a:prstGeom>
          <a:solidFill>
            <a:srgbClr val="9E3159"/>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a:p>
        </p:txBody>
      </p:sp>
      <p:sp>
        <p:nvSpPr>
          <p:cNvPr id="2" name="Title Placeholder 1"/>
          <p:cNvSpPr>
            <a:spLocks noGrp="1"/>
          </p:cNvSpPr>
          <p:nvPr>
            <p:ph type="title"/>
          </p:nvPr>
        </p:nvSpPr>
        <p:spPr>
          <a:xfrm>
            <a:off x="838200" y="7370"/>
            <a:ext cx="10515600" cy="1325563"/>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236F1D7-F504-4A0F-B728-68B342E307A9}" type="datetime1">
              <a:rPr lang="en-GB" smtClean="0"/>
              <a:t>09/12/2024</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2C0CA23-4D8D-4670-B5DD-ACC4E2457EF3}" type="slidenum">
              <a:rPr lang="en-GB" smtClean="0"/>
              <a:t>‹#›</a:t>
            </a:fld>
            <a:endParaRPr lang="en-GB"/>
          </a:p>
        </p:txBody>
      </p:sp>
      <p:pic>
        <p:nvPicPr>
          <p:cNvPr id="8" name="Picture 7" descr="A picture containing drawing&#10;&#10;Description automatically generated">
            <a:extLst>
              <a:ext uri="{FF2B5EF4-FFF2-40B4-BE49-F238E27FC236}">
                <a16:creationId xmlns:a16="http://schemas.microsoft.com/office/drawing/2014/main" id="{66DB40D0-4D2B-47FB-81BB-D6B0222AF521}"/>
              </a:ext>
            </a:extLst>
          </p:cNvPr>
          <p:cNvPicPr>
            <a:picLocks noChangeAspect="1"/>
          </p:cNvPicPr>
          <p:nvPr userDrawn="1"/>
        </p:nvPicPr>
        <p:blipFill rotWithShape="1">
          <a:blip r:embed="rId13" cstate="print">
            <a:extLst>
              <a:ext uri="{28A0092B-C50C-407E-A947-70E740481C1C}">
                <a14:useLocalDpi xmlns:a14="http://schemas.microsoft.com/office/drawing/2010/main" val="0"/>
              </a:ext>
            </a:extLst>
          </a:blip>
          <a:srcRect b="21565"/>
          <a:stretch/>
        </p:blipFill>
        <p:spPr>
          <a:xfrm>
            <a:off x="9045073" y="220571"/>
            <a:ext cx="2880360" cy="705259"/>
          </a:xfrm>
          <a:prstGeom prst="rect">
            <a:avLst/>
          </a:prstGeom>
        </p:spPr>
      </p:pic>
    </p:spTree>
    <p:extLst>
      <p:ext uri="{BB962C8B-B14F-4D97-AF65-F5344CB8AC3E}">
        <p14:creationId xmlns:p14="http://schemas.microsoft.com/office/powerpoint/2010/main" val="37645353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b="1" kern="1200">
          <a:solidFill>
            <a:schemeClr val="bg1"/>
          </a:solidFill>
          <a:latin typeface="+mn-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www.recoverytrial.net/for-site-staff/site-set-up-1/safety-reports"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mailto:recovery@ecraid.eu"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ema.europa.eu/en/human-regulatory-overview/research-and-development/clinical-trials-human-medicines/clinical-trials-regulation"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697480"/>
            <a:ext cx="9144000" cy="1193800"/>
          </a:xfrm>
        </p:spPr>
        <p:txBody>
          <a:bodyPr>
            <a:normAutofit/>
          </a:bodyPr>
          <a:lstStyle/>
          <a:p>
            <a:r>
              <a:rPr lang="ro-RO" b="1" dirty="0">
                <a:solidFill>
                  <a:srgbClr val="9E3159"/>
                </a:solidFill>
                <a:latin typeface="+mn-lt"/>
              </a:rPr>
              <a:t>Studiul RECOVERY</a:t>
            </a:r>
          </a:p>
        </p:txBody>
      </p:sp>
      <p:sp>
        <p:nvSpPr>
          <p:cNvPr id="3" name="Subtitle 2"/>
          <p:cNvSpPr>
            <a:spLocks noGrp="1"/>
          </p:cNvSpPr>
          <p:nvPr>
            <p:ph type="subTitle" idx="1"/>
          </p:nvPr>
        </p:nvSpPr>
        <p:spPr>
          <a:xfrm>
            <a:off x="1524000" y="4369626"/>
            <a:ext cx="9144000" cy="1655762"/>
          </a:xfrm>
        </p:spPr>
        <p:txBody>
          <a:bodyPr vert="horz" lIns="91440" tIns="45720" rIns="91440" bIns="45720" rtlCol="0" anchor="t">
            <a:normAutofit/>
          </a:bodyPr>
          <a:lstStyle/>
          <a:p>
            <a:r>
              <a:rPr lang="ro-RO" sz="3200" b="1" dirty="0"/>
              <a:t>Instructajul pentru investigatorii principali în UE</a:t>
            </a:r>
          </a:p>
          <a:p>
            <a:endParaRPr lang="ro-RO" b="1" dirty="0"/>
          </a:p>
          <a:p>
            <a:r>
              <a:rPr lang="ro-RO" sz="2000" b="1" dirty="0">
                <a:solidFill>
                  <a:schemeClr val="bg1">
                    <a:lumMod val="50000"/>
                  </a:schemeClr>
                </a:solidFill>
              </a:rPr>
              <a:t>V2.0 2024-12-03</a:t>
            </a:r>
            <a:endParaRPr lang="ro-RO" sz="2000" b="1" dirty="0">
              <a:solidFill>
                <a:schemeClr val="bg1">
                  <a:lumMod val="50000"/>
                </a:schemeClr>
              </a:solidFill>
              <a:ea typeface="Calibri"/>
              <a:cs typeface="Calibri"/>
            </a:endParaRPr>
          </a:p>
          <a:p>
            <a:endParaRPr lang="ro-RO" b="1" dirty="0"/>
          </a:p>
        </p:txBody>
      </p:sp>
    </p:spTree>
    <p:extLst>
      <p:ext uri="{BB962C8B-B14F-4D97-AF65-F5344CB8AC3E}">
        <p14:creationId xmlns:p14="http://schemas.microsoft.com/office/powerpoint/2010/main" val="9610185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smtClean="0"/>
              <a:t>Identificarea și invitarea</a:t>
            </a:r>
          </a:p>
        </p:txBody>
      </p:sp>
      <p:sp>
        <p:nvSpPr>
          <p:cNvPr id="3" name="Content Placeholder 2"/>
          <p:cNvSpPr>
            <a:spLocks noGrp="1"/>
          </p:cNvSpPr>
          <p:nvPr>
            <p:ph idx="1"/>
          </p:nvPr>
        </p:nvSpPr>
        <p:spPr/>
        <p:txBody>
          <a:bodyPr/>
          <a:lstStyle/>
          <a:p>
            <a:r>
              <a:rPr lang="ro-RO" smtClean="0"/>
              <a:t>IP trebuie să se asigure că există în locația sa un proces de identificare a potențialilor participanți</a:t>
            </a:r>
          </a:p>
          <a:p>
            <a:pPr lvl="1"/>
            <a:r>
              <a:rPr lang="ro-RO" smtClean="0"/>
              <a:t>De exemplu, verificarea periodică a internărilor de pacienți cu CAP sau cu gripă ori legătura cu laboratorul de microbiologie în ceea ce privește testele pentru gripă</a:t>
            </a:r>
          </a:p>
          <a:p>
            <a:pPr lvl="1"/>
            <a:endParaRPr lang="ro-RO" dirty="0"/>
          </a:p>
          <a:p>
            <a:r>
              <a:rPr lang="ro-RO" smtClean="0"/>
              <a:t>Menținerea recrutării este o modalitate bună de a asigura calitatea în cadrul locațiilor, deoarece personalul se va familiariza mai bine cu procedurile, iar erorile se vor reduce</a:t>
            </a:r>
          </a:p>
        </p:txBody>
      </p:sp>
      <p:sp>
        <p:nvSpPr>
          <p:cNvPr id="4" name="Slide Number Placeholder 3"/>
          <p:cNvSpPr>
            <a:spLocks noGrp="1"/>
          </p:cNvSpPr>
          <p:nvPr>
            <p:ph type="sldNum" sz="quarter" idx="12"/>
          </p:nvPr>
        </p:nvSpPr>
        <p:spPr/>
        <p:txBody>
          <a:bodyPr/>
          <a:lstStyle/>
          <a:p>
            <a:fld id="{42C0CA23-4D8D-4670-B5DD-ACC4E2457EF3}" type="slidenum">
              <a:rPr lang="en-GB" smtClean="0"/>
              <a:t>10</a:t>
            </a:fld>
            <a:endParaRPr lang="ro-RO"/>
          </a:p>
        </p:txBody>
      </p:sp>
    </p:spTree>
    <p:extLst>
      <p:ext uri="{BB962C8B-B14F-4D97-AF65-F5344CB8AC3E}">
        <p14:creationId xmlns:p14="http://schemas.microsoft.com/office/powerpoint/2010/main" val="41816348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4741"/>
            <a:ext cx="8170889" cy="1325563"/>
          </a:xfrm>
        </p:spPr>
        <p:txBody>
          <a:bodyPr/>
          <a:lstStyle/>
          <a:p>
            <a:r>
              <a:rPr lang="ro-RO" dirty="0" smtClean="0"/>
              <a:t>Consimțământul în cunoștință de cauză</a:t>
            </a:r>
          </a:p>
        </p:txBody>
      </p:sp>
      <p:sp>
        <p:nvSpPr>
          <p:cNvPr id="3" name="Content Placeholder 2"/>
          <p:cNvSpPr>
            <a:spLocks noGrp="1"/>
          </p:cNvSpPr>
          <p:nvPr>
            <p:ph idx="1"/>
          </p:nvPr>
        </p:nvSpPr>
        <p:spPr/>
        <p:txBody>
          <a:bodyPr>
            <a:normAutofit lnSpcReduction="10000"/>
          </a:bodyPr>
          <a:lstStyle/>
          <a:p>
            <a:r>
              <a:rPr lang="ro-RO" smtClean="0"/>
              <a:t>Consimțământul în cunoștință de cauză scris este necesar pentru toți pacienții înainte de orice procedură specifică studiului</a:t>
            </a:r>
          </a:p>
          <a:p>
            <a:endParaRPr lang="ro-RO" dirty="0"/>
          </a:p>
          <a:p>
            <a:r>
              <a:rPr lang="ro-RO" smtClean="0"/>
              <a:t>Formularul de consimțământ poate fi semnat de către</a:t>
            </a:r>
          </a:p>
          <a:p>
            <a:pPr lvl="1"/>
            <a:r>
              <a:rPr lang="ro-RO" smtClean="0"/>
              <a:t>Pacient</a:t>
            </a:r>
          </a:p>
          <a:p>
            <a:pPr lvl="1"/>
            <a:r>
              <a:rPr lang="ro-RO" smtClean="0"/>
              <a:t>Un martor (dacă pacientul are capacitatea necesară, dar îi este fizic imposibil să semneze)</a:t>
            </a:r>
          </a:p>
          <a:p>
            <a:pPr lvl="1"/>
            <a:r>
              <a:rPr lang="ro-RO" smtClean="0"/>
              <a:t>Un reprezentant legal (dacă pacientul nu are capacitatea necesară)</a:t>
            </a:r>
          </a:p>
          <a:p>
            <a:pPr marL="457200" lvl="1" indent="0">
              <a:buNone/>
            </a:pPr>
            <a:endParaRPr lang="ro-RO" dirty="0"/>
          </a:p>
          <a:p>
            <a:r>
              <a:rPr lang="ro-RO" smtClean="0"/>
              <a:t>Modulul de instruire privind consimțământul în cunoștință de cauză pentru UE conține detalii pe această temă</a:t>
            </a:r>
          </a:p>
          <a:p>
            <a:pPr lvl="1"/>
            <a:endParaRPr lang="ro-RO" dirty="0"/>
          </a:p>
        </p:txBody>
      </p:sp>
      <p:sp>
        <p:nvSpPr>
          <p:cNvPr id="4" name="Slide Number Placeholder 3"/>
          <p:cNvSpPr>
            <a:spLocks noGrp="1"/>
          </p:cNvSpPr>
          <p:nvPr>
            <p:ph type="sldNum" sz="quarter" idx="12"/>
          </p:nvPr>
        </p:nvSpPr>
        <p:spPr/>
        <p:txBody>
          <a:bodyPr/>
          <a:lstStyle/>
          <a:p>
            <a:fld id="{42C0CA23-4D8D-4670-B5DD-ACC4E2457EF3}" type="slidenum">
              <a:rPr lang="en-GB" smtClean="0"/>
              <a:t>11</a:t>
            </a:fld>
            <a:endParaRPr lang="ro-RO"/>
          </a:p>
        </p:txBody>
      </p:sp>
    </p:spTree>
    <p:extLst>
      <p:ext uri="{BB962C8B-B14F-4D97-AF65-F5344CB8AC3E}">
        <p14:creationId xmlns:p14="http://schemas.microsoft.com/office/powerpoint/2010/main" val="28447411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smtClean="0"/>
              <a:t>Randomizare</a:t>
            </a:r>
          </a:p>
        </p:txBody>
      </p:sp>
      <p:sp>
        <p:nvSpPr>
          <p:cNvPr id="3" name="Content Placeholder 2"/>
          <p:cNvSpPr>
            <a:spLocks noGrp="1"/>
          </p:cNvSpPr>
          <p:nvPr>
            <p:ph idx="1"/>
          </p:nvPr>
        </p:nvSpPr>
        <p:spPr>
          <a:xfrm>
            <a:off x="504201" y="1596884"/>
            <a:ext cx="11240759" cy="4854715"/>
          </a:xfrm>
        </p:spPr>
        <p:txBody>
          <a:bodyPr>
            <a:normAutofit fontScale="92500" lnSpcReduction="10000"/>
          </a:bodyPr>
          <a:lstStyle/>
          <a:p>
            <a:r>
              <a:rPr lang="ro-RO" smtClean="0"/>
              <a:t>Evaluarea eligibilității trebuie efectuată de către o persoană calificată din punct de vedere medical, cu instruirea și cunoștințele adecvate privind IMP (și contraindicațiile). </a:t>
            </a:r>
          </a:p>
          <a:p>
            <a:r>
              <a:rPr lang="ro-RO" smtClean="0"/>
              <a:t>Această evaluare trebuie făcută în urma unei discuții cu medicul curant al pacientului și consemnată în evidențele medicale.</a:t>
            </a:r>
          </a:p>
          <a:p>
            <a:r>
              <a:rPr lang="ro-RO" smtClean="0"/>
              <a:t>Randomizarea poate fi efectuată de către un membru al echipei de cercetare (nu neapărat persoana care a obținut consimțământul sau a evaluat eligibilitatea).</a:t>
            </a:r>
          </a:p>
          <a:p>
            <a:r>
              <a:rPr lang="ro-RO" smtClean="0"/>
              <a:t>Persoana care completează formularul de randomizare trebuie să fi parcurs instructajul specific studiului pe acest subiect și să confirme că s-a obținut consimțământul.</a:t>
            </a:r>
          </a:p>
          <a:p>
            <a:r>
              <a:rPr lang="ro-RO" smtClean="0"/>
              <a:t>Trebuie elaborată o metodă fiabilă de informare a medicilor curanți ai participantului cu privire la alocarea randomizată (alocările randomizate)</a:t>
            </a:r>
          </a:p>
        </p:txBody>
      </p:sp>
      <p:sp>
        <p:nvSpPr>
          <p:cNvPr id="4" name="Slide Number Placeholder 3"/>
          <p:cNvSpPr>
            <a:spLocks noGrp="1"/>
          </p:cNvSpPr>
          <p:nvPr>
            <p:ph type="sldNum" sz="quarter" idx="12"/>
          </p:nvPr>
        </p:nvSpPr>
        <p:spPr/>
        <p:txBody>
          <a:bodyPr/>
          <a:lstStyle/>
          <a:p>
            <a:fld id="{42C0CA23-4D8D-4670-B5DD-ACC4E2457EF3}" type="slidenum">
              <a:rPr lang="en-GB" smtClean="0"/>
              <a:t>12</a:t>
            </a:fld>
            <a:endParaRPr lang="ro-RO"/>
          </a:p>
        </p:txBody>
      </p:sp>
    </p:spTree>
    <p:extLst>
      <p:ext uri="{BB962C8B-B14F-4D97-AF65-F5344CB8AC3E}">
        <p14:creationId xmlns:p14="http://schemas.microsoft.com/office/powerpoint/2010/main" val="1445346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smtClean="0"/>
              <a:t>Verificarea ulterioară</a:t>
            </a:r>
          </a:p>
        </p:txBody>
      </p:sp>
      <p:sp>
        <p:nvSpPr>
          <p:cNvPr id="3" name="Content Placeholder 2"/>
          <p:cNvSpPr>
            <a:spLocks noGrp="1"/>
          </p:cNvSpPr>
          <p:nvPr>
            <p:ph idx="1"/>
          </p:nvPr>
        </p:nvSpPr>
        <p:spPr/>
        <p:txBody>
          <a:bodyPr/>
          <a:lstStyle/>
          <a:p>
            <a:r>
              <a:rPr lang="ro-RO" smtClean="0"/>
              <a:t>PI trebuie să nominalizeze persoane instruite corespunzător (care să fi parcurs inclusiv instructajul specific studiului pe acest subiect) cărora li se vor crea conturi pe OpenClinica pentru a completa formularele de monitorizare a cazurilor</a:t>
            </a:r>
          </a:p>
          <a:p>
            <a:endParaRPr lang="ro-RO" dirty="0"/>
          </a:p>
          <a:p>
            <a:r>
              <a:rPr lang="ro-RO" smtClean="0"/>
              <a:t>IP are responsabilitatea de a se asigura că personalul locației are acces la evidențele medicale relevante când completează astfel de formulare</a:t>
            </a:r>
          </a:p>
        </p:txBody>
      </p:sp>
      <p:sp>
        <p:nvSpPr>
          <p:cNvPr id="4" name="Slide Number Placeholder 3"/>
          <p:cNvSpPr>
            <a:spLocks noGrp="1"/>
          </p:cNvSpPr>
          <p:nvPr>
            <p:ph type="sldNum" sz="quarter" idx="12"/>
          </p:nvPr>
        </p:nvSpPr>
        <p:spPr/>
        <p:txBody>
          <a:bodyPr/>
          <a:lstStyle/>
          <a:p>
            <a:fld id="{42C0CA23-4D8D-4670-B5DD-ACC4E2457EF3}" type="slidenum">
              <a:rPr lang="en-GB" smtClean="0"/>
              <a:t>13</a:t>
            </a:fld>
            <a:endParaRPr lang="ro-RO"/>
          </a:p>
        </p:txBody>
      </p:sp>
    </p:spTree>
    <p:extLst>
      <p:ext uri="{BB962C8B-B14F-4D97-AF65-F5344CB8AC3E}">
        <p14:creationId xmlns:p14="http://schemas.microsoft.com/office/powerpoint/2010/main" val="22467500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smtClean="0"/>
              <a:t>Rapoartele de siguranță</a:t>
            </a:r>
          </a:p>
        </p:txBody>
      </p:sp>
      <p:sp>
        <p:nvSpPr>
          <p:cNvPr id="3" name="Content Placeholder 2"/>
          <p:cNvSpPr>
            <a:spLocks noGrp="1"/>
          </p:cNvSpPr>
          <p:nvPr>
            <p:ph idx="1"/>
          </p:nvPr>
        </p:nvSpPr>
        <p:spPr/>
        <p:txBody>
          <a:bodyPr/>
          <a:lstStyle/>
          <a:p>
            <a:r>
              <a:rPr lang="ro-RO" smtClean="0"/>
              <a:t>Protocolul RECOVERY impune raportarea evenimentelor adverse grave (SAE) considerate de către PI ca fiind legate „cu probabilitate rezonabilă” de tratamentul (tratamentele) de studiu</a:t>
            </a:r>
          </a:p>
          <a:p>
            <a:pPr lvl="1"/>
            <a:r>
              <a:rPr lang="ro-RO" smtClean="0"/>
              <a:t>Alte SAE nu necesită raportare</a:t>
            </a:r>
          </a:p>
          <a:p>
            <a:pPr lvl="1"/>
            <a:endParaRPr lang="ro-RO" dirty="0"/>
          </a:p>
          <a:p>
            <a:r>
              <a:rPr lang="ro-RO" smtClean="0"/>
              <a:t>Definiția termenului de eveniment advers „grav”:</a:t>
            </a:r>
          </a:p>
          <a:p>
            <a:pPr lvl="1"/>
            <a:r>
              <a:rPr lang="ro-RO" smtClean="0"/>
              <a:t>Fatal sau care pune viața în pericol</a:t>
            </a:r>
          </a:p>
          <a:p>
            <a:pPr lvl="1"/>
            <a:r>
              <a:rPr lang="ro-RO" smtClean="0"/>
              <a:t>Necesită sau prelungește internarea</a:t>
            </a:r>
          </a:p>
          <a:p>
            <a:pPr lvl="1"/>
            <a:r>
              <a:rPr lang="ro-RO" smtClean="0"/>
              <a:t>Duce la invaliditate sau incapacitate persistentă sau semnificativă</a:t>
            </a:r>
          </a:p>
          <a:p>
            <a:pPr lvl="1"/>
            <a:r>
              <a:rPr lang="ro-RO" smtClean="0"/>
              <a:t>Determină o anomalie congenitală sau un defect la naștere</a:t>
            </a:r>
          </a:p>
          <a:p>
            <a:pPr lvl="1"/>
            <a:r>
              <a:rPr lang="ro-RO" smtClean="0"/>
              <a:t>Alt eveniment medical pe care PI îl consideră important</a:t>
            </a:r>
          </a:p>
        </p:txBody>
      </p:sp>
      <p:sp>
        <p:nvSpPr>
          <p:cNvPr id="4" name="Slide Number Placeholder 3"/>
          <p:cNvSpPr>
            <a:spLocks noGrp="1"/>
          </p:cNvSpPr>
          <p:nvPr>
            <p:ph type="sldNum" sz="quarter" idx="12"/>
          </p:nvPr>
        </p:nvSpPr>
        <p:spPr/>
        <p:txBody>
          <a:bodyPr/>
          <a:lstStyle/>
          <a:p>
            <a:fld id="{42C0CA23-4D8D-4670-B5DD-ACC4E2457EF3}" type="slidenum">
              <a:rPr lang="en-GB" smtClean="0"/>
              <a:t>14</a:t>
            </a:fld>
            <a:endParaRPr lang="ro-RO"/>
          </a:p>
        </p:txBody>
      </p:sp>
    </p:spTree>
    <p:extLst>
      <p:ext uri="{BB962C8B-B14F-4D97-AF65-F5344CB8AC3E}">
        <p14:creationId xmlns:p14="http://schemas.microsoft.com/office/powerpoint/2010/main" val="8694866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smtClean="0"/>
              <a:t>Rapoartele de siguranță</a:t>
            </a:r>
          </a:p>
        </p:txBody>
      </p:sp>
      <p:sp>
        <p:nvSpPr>
          <p:cNvPr id="3" name="Content Placeholder 2"/>
          <p:cNvSpPr>
            <a:spLocks noGrp="1"/>
          </p:cNvSpPr>
          <p:nvPr>
            <p:ph idx="1"/>
          </p:nvPr>
        </p:nvSpPr>
        <p:spPr>
          <a:xfrm>
            <a:off x="504201" y="1596885"/>
            <a:ext cx="11362679" cy="4580078"/>
          </a:xfrm>
        </p:spPr>
        <p:txBody>
          <a:bodyPr vert="horz" lIns="91440" tIns="45720" rIns="91440" bIns="45720" rtlCol="0" anchor="t">
            <a:normAutofit fontScale="92500" lnSpcReduction="20000"/>
          </a:bodyPr>
          <a:lstStyle/>
          <a:p>
            <a:r>
              <a:rPr lang="ro-RO" smtClean="0"/>
              <a:t>Pentru ca un eveniment advers să fie considerat o reacție adversă, este necesară (în conformitate cu orientările „CT-3” ale Comisiei Europene) „</a:t>
            </a:r>
            <a:r>
              <a:rPr lang="ro-RO" i="1" dirty="0"/>
              <a:t>o posibilitate rezonabilă a unei relații cauzale între eveniment și IMP. Aceasta înseamnă că există fapte (probe) sau argumente care sugerează o relație cauzală.</a:t>
            </a:r>
            <a:r>
              <a:rPr lang="ro-RO" smtClean="0"/>
              <a:t>” </a:t>
            </a:r>
          </a:p>
          <a:p>
            <a:endParaRPr lang="ro-RO" dirty="0"/>
          </a:p>
          <a:p>
            <a:r>
              <a:rPr lang="ro-RO" smtClean="0"/>
              <a:t>SAE considerate a fi legate de tratamentul studiat (reacții adverse grave suspectate, SSAR) trebuie raportate în termen de 24 de ore de la luarea la cunoștință de către PI</a:t>
            </a:r>
          </a:p>
          <a:p>
            <a:pPr lvl="1"/>
            <a:r>
              <a:rPr lang="ro-RO" smtClean="0"/>
              <a:t>Poate fi util să discutați evenimentul advers cu CCO/RCC pentru a vă asigura că sunt furnizate suficiente informații în sprijinul raportării ulterioare (către autoritățile de reglementare, comitetul de etică etc.)</a:t>
            </a:r>
          </a:p>
          <a:p>
            <a:pPr lvl="1"/>
            <a:endParaRPr lang="ro-RO" dirty="0">
              <a:ea typeface="Calibri" panose="020F0502020204030204"/>
              <a:cs typeface="Calibri" panose="020F0502020204030204"/>
            </a:endParaRPr>
          </a:p>
          <a:p>
            <a:r>
              <a:rPr lang="ro-RO" smtClean="0"/>
              <a:t>Datele de contact pentru CCO se găsesc pe pagina țării respective de pe site-ul web </a:t>
            </a:r>
          </a:p>
          <a:p>
            <a:pPr lvl="1"/>
            <a:endParaRPr lang="ro-RO" dirty="0">
              <a:ea typeface="Calibri" panose="020F0502020204030204"/>
              <a:cs typeface="Calibri" panose="020F0502020204030204"/>
            </a:endParaRPr>
          </a:p>
          <a:p>
            <a:pPr marL="457200" lvl="1" indent="0">
              <a:buNone/>
            </a:pPr>
            <a:endParaRPr lang="ro-RO" dirty="0">
              <a:ea typeface="Calibri" panose="020F0502020204030204"/>
              <a:cs typeface="Calibri" panose="020F0502020204030204"/>
            </a:endParaRPr>
          </a:p>
        </p:txBody>
      </p:sp>
      <p:sp>
        <p:nvSpPr>
          <p:cNvPr id="4" name="Slide Number Placeholder 3"/>
          <p:cNvSpPr>
            <a:spLocks noGrp="1"/>
          </p:cNvSpPr>
          <p:nvPr>
            <p:ph type="sldNum" sz="quarter" idx="12"/>
          </p:nvPr>
        </p:nvSpPr>
        <p:spPr/>
        <p:txBody>
          <a:bodyPr/>
          <a:lstStyle/>
          <a:p>
            <a:fld id="{42C0CA23-4D8D-4670-B5DD-ACC4E2457EF3}" type="slidenum">
              <a:rPr lang="en-GB" smtClean="0"/>
              <a:t>15</a:t>
            </a:fld>
            <a:endParaRPr lang="ro-RO"/>
          </a:p>
        </p:txBody>
      </p:sp>
    </p:spTree>
    <p:extLst>
      <p:ext uri="{BB962C8B-B14F-4D97-AF65-F5344CB8AC3E}">
        <p14:creationId xmlns:p14="http://schemas.microsoft.com/office/powerpoint/2010/main" val="36781031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smtClean="0"/>
              <a:t>Rapoartele de siguranță</a:t>
            </a:r>
          </a:p>
        </p:txBody>
      </p:sp>
      <p:sp>
        <p:nvSpPr>
          <p:cNvPr id="3" name="Content Placeholder 2"/>
          <p:cNvSpPr>
            <a:spLocks noGrp="1"/>
          </p:cNvSpPr>
          <p:nvPr>
            <p:ph idx="1"/>
          </p:nvPr>
        </p:nvSpPr>
        <p:spPr>
          <a:xfrm>
            <a:off x="504201" y="1596885"/>
            <a:ext cx="11177899" cy="5026767"/>
          </a:xfrm>
        </p:spPr>
        <p:txBody>
          <a:bodyPr vert="horz" lIns="91440" tIns="45720" rIns="91440" bIns="45720" rtlCol="0" anchor="t">
            <a:normAutofit fontScale="92500" lnSpcReduction="10000"/>
          </a:bodyPr>
          <a:lstStyle/>
          <a:p>
            <a:r>
              <a:rPr lang="ro-RO" smtClean="0"/>
              <a:t>CCO va evalua „caracterul previzibil” al evenimentului în raport cu informațiile de referință privind siguranța pentru IMP(-uri)</a:t>
            </a:r>
          </a:p>
          <a:p>
            <a:endParaRPr lang="ro-RO" dirty="0"/>
          </a:p>
          <a:p>
            <a:r>
              <a:rPr lang="ro-RO" smtClean="0"/>
              <a:t>Dacă este „neașteptat”, CCO va raporta SUSAR</a:t>
            </a:r>
          </a:p>
          <a:p>
            <a:endParaRPr lang="ro-RO" dirty="0"/>
          </a:p>
          <a:p>
            <a:r>
              <a:rPr lang="ro-RO" smtClean="0"/>
              <a:t>Toate informațiile privind SUSAR din cadrul RECOVERY sunt puse la dispoziția PI pe </a:t>
            </a:r>
            <a:r>
              <a:rPr lang="ro-RO" dirty="0">
                <a:hlinkClick r:id="rId2"/>
              </a:rPr>
              <a:t>site-ul studiului</a:t>
            </a:r>
            <a:r>
              <a:rPr lang="ro-RO" smtClean="0"/>
              <a:t> (actualizat trimestrial)</a:t>
            </a:r>
          </a:p>
          <a:p>
            <a:endParaRPr lang="ro-RO" dirty="0">
              <a:ea typeface="Calibri" panose="020F0502020204030204"/>
              <a:cs typeface="Calibri" panose="020F0502020204030204"/>
            </a:endParaRPr>
          </a:p>
          <a:p>
            <a:r>
              <a:rPr lang="ro-RO" dirty="0">
                <a:latin typeface="Calibri"/>
              </a:rPr>
              <a:t>Toți membrii echipei de studiu trebuie să informeze imediat PI în cazul în care iau cunoștință de orice altă problemă care poate constitui un pericol pentru sănătatea sau siguranța participanților la studiu, iar PI trebuie să informeze imediat CCO dacă este de acord cu această evaluare</a:t>
            </a:r>
          </a:p>
        </p:txBody>
      </p:sp>
      <p:sp>
        <p:nvSpPr>
          <p:cNvPr id="4" name="Slide Number Placeholder 3"/>
          <p:cNvSpPr>
            <a:spLocks noGrp="1"/>
          </p:cNvSpPr>
          <p:nvPr>
            <p:ph type="sldNum" sz="quarter" idx="12"/>
          </p:nvPr>
        </p:nvSpPr>
        <p:spPr/>
        <p:txBody>
          <a:bodyPr/>
          <a:lstStyle/>
          <a:p>
            <a:fld id="{42C0CA23-4D8D-4670-B5DD-ACC4E2457EF3}" type="slidenum">
              <a:rPr lang="en-GB" smtClean="0"/>
              <a:t>16</a:t>
            </a:fld>
            <a:endParaRPr lang="ro-RO"/>
          </a:p>
        </p:txBody>
      </p:sp>
    </p:spTree>
    <p:extLst>
      <p:ext uri="{BB962C8B-B14F-4D97-AF65-F5344CB8AC3E}">
        <p14:creationId xmlns:p14="http://schemas.microsoft.com/office/powerpoint/2010/main" val="21686426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smtClean="0"/>
              <a:t>Abateri de la protocol</a:t>
            </a:r>
          </a:p>
        </p:txBody>
      </p:sp>
      <p:sp>
        <p:nvSpPr>
          <p:cNvPr id="3" name="Content Placeholder 2"/>
          <p:cNvSpPr>
            <a:spLocks noGrp="1"/>
          </p:cNvSpPr>
          <p:nvPr>
            <p:ph idx="1"/>
          </p:nvPr>
        </p:nvSpPr>
        <p:spPr/>
        <p:txBody>
          <a:bodyPr/>
          <a:lstStyle/>
          <a:p>
            <a:r>
              <a:rPr lang="ro-RO" smtClean="0"/>
              <a:t>PI poate să ia cunoștință de potențialele abateri de la protocol sau Centrul Regional de Coordonare (RCC) le poate identifica din informațiile primite de la locație</a:t>
            </a:r>
          </a:p>
          <a:p>
            <a:endParaRPr lang="ro-RO" dirty="0"/>
          </a:p>
          <a:p>
            <a:r>
              <a:rPr lang="ro-RO" smtClean="0"/>
              <a:t>Toate posibilele abateri de la protocol trebuie raportate la RCC (prin e-mail la </a:t>
            </a:r>
            <a:r>
              <a:rPr lang="ro-RO" dirty="0">
                <a:hlinkClick r:id="rId2"/>
              </a:rPr>
              <a:t>recovery@ecraid.eu</a:t>
            </a:r>
            <a:r>
              <a:rPr lang="ro-RO" smtClean="0"/>
              <a:t>), unde acestea vor fi înregistrate și revizuite pentru a se stabili măsurile ulterioare</a:t>
            </a:r>
          </a:p>
          <a:p>
            <a:endParaRPr lang="ro-RO" dirty="0"/>
          </a:p>
          <a:p>
            <a:r>
              <a:rPr lang="ro-RO" smtClean="0"/>
              <a:t>Se poate solicita ca PI să completeze o notă la dosar pentru a documenta abaterea de la protocol și eventualele măsuri corective și preventive</a:t>
            </a:r>
          </a:p>
        </p:txBody>
      </p:sp>
      <p:sp>
        <p:nvSpPr>
          <p:cNvPr id="4" name="Slide Number Placeholder 3"/>
          <p:cNvSpPr>
            <a:spLocks noGrp="1"/>
          </p:cNvSpPr>
          <p:nvPr>
            <p:ph type="sldNum" sz="quarter" idx="12"/>
          </p:nvPr>
        </p:nvSpPr>
        <p:spPr/>
        <p:txBody>
          <a:bodyPr/>
          <a:lstStyle/>
          <a:p>
            <a:fld id="{42C0CA23-4D8D-4670-B5DD-ACC4E2457EF3}" type="slidenum">
              <a:rPr lang="en-GB" smtClean="0"/>
              <a:t>17</a:t>
            </a:fld>
            <a:endParaRPr lang="ro-RO"/>
          </a:p>
        </p:txBody>
      </p:sp>
    </p:spTree>
    <p:extLst>
      <p:ext uri="{BB962C8B-B14F-4D97-AF65-F5344CB8AC3E}">
        <p14:creationId xmlns:p14="http://schemas.microsoft.com/office/powerpoint/2010/main" val="25760104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smtClean="0"/>
              <a:t>Dosarul locației investigatorului</a:t>
            </a:r>
          </a:p>
        </p:txBody>
      </p:sp>
      <p:sp>
        <p:nvSpPr>
          <p:cNvPr id="3" name="Content Placeholder 2"/>
          <p:cNvSpPr>
            <a:spLocks noGrp="1"/>
          </p:cNvSpPr>
          <p:nvPr>
            <p:ph idx="1"/>
          </p:nvPr>
        </p:nvSpPr>
        <p:spPr/>
        <p:txBody>
          <a:bodyPr>
            <a:normAutofit fontScale="92500" lnSpcReduction="10000"/>
          </a:bodyPr>
          <a:lstStyle/>
          <a:p>
            <a:r>
              <a:rPr lang="ro-RO" smtClean="0"/>
              <a:t>Indicele RECOVERY EU ISF trebuie utilizat pentru organizarea ISF</a:t>
            </a:r>
          </a:p>
          <a:p>
            <a:endParaRPr lang="ro-RO" dirty="0"/>
          </a:p>
          <a:p>
            <a:r>
              <a:rPr lang="ro-RO" smtClean="0"/>
              <a:t>Majoritatea documentelor de procedură sunt disponibile pe site-ul web, iar acestea nu trebuie să fie dublate în ISF pe suport de hârtie</a:t>
            </a:r>
          </a:p>
          <a:p>
            <a:endParaRPr lang="ro-RO" dirty="0"/>
          </a:p>
          <a:p>
            <a:r>
              <a:rPr lang="ro-RO" smtClean="0"/>
              <a:t>Alte documente vor fi fie păstrate în ISF pe hârtie, fie pot fi păstrate în alte locuri sigure consemnate clar</a:t>
            </a:r>
          </a:p>
          <a:p>
            <a:endParaRPr lang="ro-RO" dirty="0"/>
          </a:p>
          <a:p>
            <a:r>
              <a:rPr lang="ro-RO" smtClean="0"/>
              <a:t>Dacă documentele ISF sunt stocate electronic, acestea trebuie să fie accesibile oricând este nevoie, iar istoricul versiunii documentului trebuie să fie clar (dacă este cazul)</a:t>
            </a:r>
          </a:p>
        </p:txBody>
      </p:sp>
      <p:sp>
        <p:nvSpPr>
          <p:cNvPr id="4" name="Slide Number Placeholder 3"/>
          <p:cNvSpPr>
            <a:spLocks noGrp="1"/>
          </p:cNvSpPr>
          <p:nvPr>
            <p:ph type="sldNum" sz="quarter" idx="12"/>
          </p:nvPr>
        </p:nvSpPr>
        <p:spPr/>
        <p:txBody>
          <a:bodyPr/>
          <a:lstStyle/>
          <a:p>
            <a:fld id="{42C0CA23-4D8D-4670-B5DD-ACC4E2457EF3}" type="slidenum">
              <a:rPr lang="en-GB" smtClean="0"/>
              <a:t>18</a:t>
            </a:fld>
            <a:endParaRPr lang="ro-RO"/>
          </a:p>
        </p:txBody>
      </p:sp>
    </p:spTree>
    <p:extLst>
      <p:ext uri="{BB962C8B-B14F-4D97-AF65-F5344CB8AC3E}">
        <p14:creationId xmlns:p14="http://schemas.microsoft.com/office/powerpoint/2010/main" val="2015990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smtClean="0"/>
              <a:t>Vă mulțumim!</a:t>
            </a:r>
          </a:p>
        </p:txBody>
      </p:sp>
      <p:sp>
        <p:nvSpPr>
          <p:cNvPr id="3" name="Content Placeholder 2"/>
          <p:cNvSpPr>
            <a:spLocks noGrp="1"/>
          </p:cNvSpPr>
          <p:nvPr>
            <p:ph idx="1"/>
          </p:nvPr>
        </p:nvSpPr>
        <p:spPr/>
        <p:txBody>
          <a:bodyPr/>
          <a:lstStyle/>
          <a:p>
            <a:r>
              <a:rPr lang="ro-RO" smtClean="0"/>
              <a:t>Vă mulțumim pentru participarea la colaborarea RECOVERY!</a:t>
            </a:r>
          </a:p>
        </p:txBody>
      </p:sp>
      <p:sp>
        <p:nvSpPr>
          <p:cNvPr id="4" name="Slide Number Placeholder 3"/>
          <p:cNvSpPr>
            <a:spLocks noGrp="1"/>
          </p:cNvSpPr>
          <p:nvPr>
            <p:ph type="sldNum" sz="quarter" idx="12"/>
          </p:nvPr>
        </p:nvSpPr>
        <p:spPr/>
        <p:txBody>
          <a:bodyPr/>
          <a:lstStyle/>
          <a:p>
            <a:fld id="{42C0CA23-4D8D-4670-B5DD-ACC4E2457EF3}" type="slidenum">
              <a:rPr lang="en-GB" smtClean="0"/>
              <a:t>19</a:t>
            </a:fld>
            <a:endParaRPr lang="ro-RO"/>
          </a:p>
        </p:txBody>
      </p:sp>
      <p:pic>
        <p:nvPicPr>
          <p:cNvPr id="8" name="Picture 7" descr="A map of the world with different countries/regions&#10;&#10;Description automatically generated">
            <a:extLst>
              <a:ext uri="{FF2B5EF4-FFF2-40B4-BE49-F238E27FC236}">
                <a16:creationId xmlns:a16="http://schemas.microsoft.com/office/drawing/2014/main" id="{0883BFAB-C1F5-BB43-0FCC-CDE2F6B5431D}"/>
              </a:ext>
            </a:extLst>
          </p:cNvPr>
          <p:cNvPicPr>
            <a:picLocks noChangeAspect="1"/>
          </p:cNvPicPr>
          <p:nvPr/>
        </p:nvPicPr>
        <p:blipFill>
          <a:blip r:embed="rId2"/>
          <a:stretch>
            <a:fillRect/>
          </a:stretch>
        </p:blipFill>
        <p:spPr>
          <a:xfrm>
            <a:off x="3047022" y="2255664"/>
            <a:ext cx="5586478" cy="4277769"/>
          </a:xfrm>
          <a:prstGeom prst="rect">
            <a:avLst/>
          </a:prstGeom>
        </p:spPr>
      </p:pic>
    </p:spTree>
    <p:extLst>
      <p:ext uri="{BB962C8B-B14F-4D97-AF65-F5344CB8AC3E}">
        <p14:creationId xmlns:p14="http://schemas.microsoft.com/office/powerpoint/2010/main" val="35703643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smtClean="0"/>
              <a:t>Subiecte</a:t>
            </a:r>
          </a:p>
        </p:txBody>
      </p:sp>
      <p:sp>
        <p:nvSpPr>
          <p:cNvPr id="3" name="Content Placeholder 2"/>
          <p:cNvSpPr>
            <a:spLocks noGrp="1"/>
          </p:cNvSpPr>
          <p:nvPr>
            <p:ph idx="1"/>
          </p:nvPr>
        </p:nvSpPr>
        <p:spPr/>
        <p:txBody>
          <a:bodyPr>
            <a:normAutofit/>
          </a:bodyPr>
          <a:lstStyle/>
          <a:p>
            <a:pPr marL="514350" indent="-514350">
              <a:buFont typeface="+mj-lt"/>
              <a:buAutoNum type="arabicPeriod"/>
            </a:pPr>
            <a:r>
              <a:rPr lang="ro-RO" smtClean="0"/>
              <a:t>Rolul investigatorului principal local</a:t>
            </a:r>
          </a:p>
          <a:p>
            <a:pPr marL="514350" indent="-514350">
              <a:buFont typeface="+mj-lt"/>
              <a:buAutoNum type="arabicPeriod"/>
            </a:pPr>
            <a:r>
              <a:rPr lang="ro-RO" smtClean="0"/>
              <a:t>Instruirea și delegarea</a:t>
            </a:r>
          </a:p>
          <a:p>
            <a:pPr marL="514350" indent="-514350">
              <a:buFont typeface="+mj-lt"/>
              <a:buAutoNum type="arabicPeriod"/>
            </a:pPr>
            <a:r>
              <a:rPr lang="ro-RO" smtClean="0"/>
              <a:t>Identificarea și invitarea potențialilor participanți</a:t>
            </a:r>
          </a:p>
          <a:p>
            <a:pPr marL="514350" indent="-514350">
              <a:buFont typeface="+mj-lt"/>
              <a:buAutoNum type="arabicPeriod"/>
            </a:pPr>
            <a:r>
              <a:rPr lang="ro-RO" smtClean="0"/>
              <a:t>Consimțământul în cunoștință de cauză</a:t>
            </a:r>
          </a:p>
          <a:p>
            <a:pPr marL="514350" indent="-514350">
              <a:buFont typeface="+mj-lt"/>
              <a:buAutoNum type="arabicPeriod"/>
            </a:pPr>
            <a:r>
              <a:rPr lang="ro-RO" smtClean="0"/>
              <a:t>Randomizare</a:t>
            </a:r>
          </a:p>
          <a:p>
            <a:pPr marL="514350" indent="-514350">
              <a:buFont typeface="+mj-lt"/>
              <a:buAutoNum type="arabicPeriod"/>
            </a:pPr>
            <a:r>
              <a:rPr lang="ro-RO" smtClean="0"/>
              <a:t>Verificarea ulterioară</a:t>
            </a:r>
          </a:p>
          <a:p>
            <a:pPr marL="514350" indent="-514350">
              <a:buFont typeface="+mj-lt"/>
              <a:buAutoNum type="arabicPeriod"/>
            </a:pPr>
            <a:r>
              <a:rPr lang="ro-RO" smtClean="0"/>
              <a:t>Rapoartele de siguranță</a:t>
            </a:r>
          </a:p>
          <a:p>
            <a:pPr marL="514350" indent="-514350">
              <a:buFont typeface="+mj-lt"/>
              <a:buAutoNum type="arabicPeriod"/>
            </a:pPr>
            <a:r>
              <a:rPr lang="ro-RO" smtClean="0"/>
              <a:t>Abateri de la protocol</a:t>
            </a:r>
          </a:p>
          <a:p>
            <a:pPr marL="514350" indent="-514350">
              <a:buFont typeface="+mj-lt"/>
              <a:buAutoNum type="arabicPeriod"/>
            </a:pPr>
            <a:r>
              <a:rPr lang="ro-RO" smtClean="0"/>
              <a:t>Dosarul locației investigatorului </a:t>
            </a:r>
          </a:p>
        </p:txBody>
      </p:sp>
      <p:sp>
        <p:nvSpPr>
          <p:cNvPr id="4" name="Slide Number Placeholder 3"/>
          <p:cNvSpPr>
            <a:spLocks noGrp="1"/>
          </p:cNvSpPr>
          <p:nvPr>
            <p:ph type="sldNum" sz="quarter" idx="12"/>
          </p:nvPr>
        </p:nvSpPr>
        <p:spPr/>
        <p:txBody>
          <a:bodyPr/>
          <a:lstStyle/>
          <a:p>
            <a:fld id="{42C0CA23-4D8D-4670-B5DD-ACC4E2457EF3}" type="slidenum">
              <a:rPr lang="en-GB" smtClean="0"/>
              <a:t>2</a:t>
            </a:fld>
            <a:endParaRPr lang="ro-RO" dirty="0"/>
          </a:p>
        </p:txBody>
      </p:sp>
    </p:spTree>
    <p:extLst>
      <p:ext uri="{BB962C8B-B14F-4D97-AF65-F5344CB8AC3E}">
        <p14:creationId xmlns:p14="http://schemas.microsoft.com/office/powerpoint/2010/main" val="10630948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 name="Rectangle 73"/>
          <p:cNvSpPr>
            <a:spLocks noChangeArrowheads="1"/>
          </p:cNvSpPr>
          <p:nvPr/>
        </p:nvSpPr>
        <p:spPr bwMode="auto">
          <a:xfrm>
            <a:off x="7768218" y="1713750"/>
            <a:ext cx="1260000" cy="720000"/>
          </a:xfrm>
          <a:prstGeom prst="roundRect">
            <a:avLst/>
          </a:prstGeom>
          <a:solidFill>
            <a:schemeClr val="accent5">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o-RO" altLang="en-US" sz="1200" b="1" i="0" u="none" strike="noStrike" cap="none" baseline="0" dirty="0">
                <a:ln>
                  <a:noFill/>
                </a:ln>
                <a:solidFill>
                  <a:srgbClr val="000000"/>
                </a:solidFill>
                <a:effectLst/>
                <a:latin typeface="Calibri" panose="020F0502020204030204" pitchFamily="34" charset="0"/>
              </a:rPr>
              <a:t>Independent</a:t>
            </a:r>
            <a:r>
              <a:rPr lang="ro-RO" smtClean="0"/>
              <a:t> </a:t>
            </a:r>
            <a:endParaRPr kumimoji="0" lang="ro-RO" altLang="en-US" sz="1200" b="1" i="0" u="none" strike="noStrike" cap="none" normalizeH="0" baseline="0" dirty="0">
              <a:ln>
                <a:noFill/>
              </a:ln>
              <a:solidFill>
                <a:srgbClr val="000000"/>
              </a:solidFill>
              <a:effectLst/>
              <a:latin typeface="Calibri" panose="020F050202020403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lang="ro-RO" altLang="en-US" sz="1200" b="1" dirty="0">
                <a:solidFill>
                  <a:srgbClr val="000000"/>
                </a:solidFill>
                <a:latin typeface="Calibri" panose="020F0502020204030204" pitchFamily="34" charset="0"/>
              </a:rPr>
              <a:t>Comitetul de monitorizare a datelor</a:t>
            </a:r>
            <a:r>
              <a:rPr lang="ro-RO" smtClean="0"/>
              <a:t> </a:t>
            </a:r>
            <a:endParaRPr kumimoji="0" lang="ro-RO" altLang="en-US" sz="1800" b="0" i="0" u="none" strike="noStrike" cap="none" normalizeH="0" baseline="0" dirty="0">
              <a:ln>
                <a:noFill/>
              </a:ln>
              <a:solidFill>
                <a:schemeClr val="tx1"/>
              </a:solidFill>
              <a:effectLst/>
              <a:latin typeface="Arial" panose="020B0604020202020204" pitchFamily="34" charset="0"/>
            </a:endParaRPr>
          </a:p>
        </p:txBody>
      </p:sp>
      <p:sp>
        <p:nvSpPr>
          <p:cNvPr id="134" name="Rectangle 73"/>
          <p:cNvSpPr>
            <a:spLocks noChangeArrowheads="1"/>
          </p:cNvSpPr>
          <p:nvPr/>
        </p:nvSpPr>
        <p:spPr bwMode="auto">
          <a:xfrm>
            <a:off x="3396408" y="1718994"/>
            <a:ext cx="1615299" cy="720000"/>
          </a:xfrm>
          <a:prstGeom prst="roundRect">
            <a:avLst/>
          </a:prstGeom>
          <a:solidFill>
            <a:schemeClr val="accent5">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lvl="0" algn="ctr"/>
            <a:r>
              <a:rPr lang="ro-RO" altLang="en-US" sz="1200" b="1" dirty="0">
                <a:solidFill>
                  <a:srgbClr val="000000"/>
                </a:solidFill>
                <a:latin typeface="Calibri" panose="020F0502020204030204" pitchFamily="34" charset="0"/>
              </a:rPr>
              <a:t>Guvernanța, etica și asigurarea cercetării </a:t>
            </a:r>
          </a:p>
          <a:p>
            <a:pPr marL="0" marR="0" lvl="0" indent="0" algn="ctr" defTabSz="914400" rtl="0" eaLnBrk="0" fontAlgn="base" latinLnBrk="0" hangingPunct="0">
              <a:lnSpc>
                <a:spcPct val="100000"/>
              </a:lnSpc>
              <a:spcBef>
                <a:spcPct val="0"/>
              </a:spcBef>
              <a:spcAft>
                <a:spcPct val="0"/>
              </a:spcAft>
              <a:buClrTx/>
              <a:buSzTx/>
              <a:buFontTx/>
              <a:buNone/>
              <a:tabLst/>
            </a:pPr>
            <a:r>
              <a:rPr kumimoji="0" lang="ro-RO" altLang="en-US" sz="1200" b="1" i="0" u="none" strike="noStrike" cap="none" baseline="0" dirty="0">
                <a:ln>
                  <a:noFill/>
                </a:ln>
                <a:solidFill>
                  <a:srgbClr val="000000"/>
                </a:solidFill>
                <a:effectLst/>
                <a:latin typeface="Calibri" panose="020F0502020204030204" pitchFamily="34" charset="0"/>
              </a:rPr>
              <a:t>(Biroul sponsorului)</a:t>
            </a:r>
            <a:endParaRPr kumimoji="0" lang="ro-RO" altLang="en-US" sz="1800" b="0" i="0" u="none" strike="noStrike" cap="none" normalizeH="0" baseline="0" dirty="0">
              <a:ln>
                <a:noFill/>
              </a:ln>
              <a:solidFill>
                <a:schemeClr val="tx1"/>
              </a:solidFill>
              <a:effectLst/>
              <a:latin typeface="Arial" panose="020B0604020202020204" pitchFamily="34" charset="0"/>
            </a:endParaRPr>
          </a:p>
        </p:txBody>
      </p:sp>
      <p:sp>
        <p:nvSpPr>
          <p:cNvPr id="136" name="Rectangle 73"/>
          <p:cNvSpPr>
            <a:spLocks noChangeArrowheads="1"/>
          </p:cNvSpPr>
          <p:nvPr/>
        </p:nvSpPr>
        <p:spPr bwMode="auto">
          <a:xfrm>
            <a:off x="5638702" y="1713750"/>
            <a:ext cx="1260000" cy="720000"/>
          </a:xfrm>
          <a:prstGeom prst="roundRect">
            <a:avLst/>
          </a:prstGeom>
          <a:solidFill>
            <a:schemeClr val="accent5">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o-RO" altLang="en-US" sz="1200" b="1" i="0" u="none" strike="noStrike" cap="none" baseline="0" dirty="0">
                <a:ln>
                  <a:noFill/>
                </a:ln>
                <a:solidFill>
                  <a:srgbClr val="000000"/>
                </a:solidFill>
                <a:effectLst/>
                <a:latin typeface="Calibri" panose="020F0502020204030204" pitchFamily="34" charset="0"/>
              </a:rPr>
              <a:t>Comitetul director al studiului</a:t>
            </a:r>
            <a:endParaRPr kumimoji="0" lang="ro-RO" altLang="en-US" sz="1800" b="0" i="0" u="none" strike="noStrike" cap="none" normalizeH="0" baseline="0" dirty="0">
              <a:ln>
                <a:noFill/>
              </a:ln>
              <a:solidFill>
                <a:schemeClr val="tx1"/>
              </a:solidFill>
              <a:effectLst/>
              <a:latin typeface="Arial" panose="020B0604020202020204" pitchFamily="34" charset="0"/>
            </a:endParaRPr>
          </a:p>
        </p:txBody>
      </p:sp>
      <p:cxnSp>
        <p:nvCxnSpPr>
          <p:cNvPr id="139" name="Straight Connector 138"/>
          <p:cNvCxnSpPr>
            <a:endCxn id="136" idx="2"/>
          </p:cNvCxnSpPr>
          <p:nvPr/>
        </p:nvCxnSpPr>
        <p:spPr>
          <a:xfrm flipV="1">
            <a:off x="6268702" y="2433750"/>
            <a:ext cx="0" cy="278246"/>
          </a:xfrm>
          <a:prstGeom prst="line">
            <a:avLst/>
          </a:prstGeom>
          <a:ln w="12700"/>
        </p:spPr>
        <p:style>
          <a:lnRef idx="1">
            <a:schemeClr val="dk1"/>
          </a:lnRef>
          <a:fillRef idx="0">
            <a:schemeClr val="dk1"/>
          </a:fillRef>
          <a:effectRef idx="0">
            <a:schemeClr val="dk1"/>
          </a:effectRef>
          <a:fontRef idx="minor">
            <a:schemeClr val="tx1"/>
          </a:fontRef>
        </p:style>
      </p:cxnSp>
      <p:cxnSp>
        <p:nvCxnSpPr>
          <p:cNvPr id="151" name="Elbow Connector 150"/>
          <p:cNvCxnSpPr>
            <a:stCxn id="134" idx="2"/>
            <a:endCxn id="155" idx="1"/>
          </p:cNvCxnSpPr>
          <p:nvPr/>
        </p:nvCxnSpPr>
        <p:spPr>
          <a:xfrm rot="16200000" flipH="1">
            <a:off x="4219231" y="2390389"/>
            <a:ext cx="736380" cy="833590"/>
          </a:xfrm>
          <a:prstGeom prst="bentConnector2">
            <a:avLst/>
          </a:prstGeom>
          <a:ln w="12700"/>
        </p:spPr>
        <p:style>
          <a:lnRef idx="1">
            <a:schemeClr val="dk1"/>
          </a:lnRef>
          <a:fillRef idx="0">
            <a:schemeClr val="dk1"/>
          </a:fillRef>
          <a:effectRef idx="0">
            <a:schemeClr val="dk1"/>
          </a:effectRef>
          <a:fontRef idx="minor">
            <a:schemeClr val="tx1"/>
          </a:fontRef>
        </p:style>
      </p:cxnSp>
      <p:sp>
        <p:nvSpPr>
          <p:cNvPr id="155" name="Rectangle 73"/>
          <p:cNvSpPr>
            <a:spLocks noChangeArrowheads="1"/>
          </p:cNvSpPr>
          <p:nvPr/>
        </p:nvSpPr>
        <p:spPr bwMode="auto">
          <a:xfrm>
            <a:off x="5004216" y="2715673"/>
            <a:ext cx="2528971" cy="919401"/>
          </a:xfrm>
          <a:prstGeom prst="roundRect">
            <a:avLst/>
          </a:prstGeom>
          <a:solidFill>
            <a:schemeClr val="accent6">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ro-RO" altLang="en-US" sz="1200" b="1" i="0" u="none" strike="noStrike" cap="none" normalizeH="0" baseline="0" dirty="0">
              <a:ln>
                <a:noFill/>
              </a:ln>
              <a:solidFill>
                <a:srgbClr val="000000"/>
              </a:solidFill>
              <a:effectLst/>
              <a:latin typeface="Calibri" panose="020F050202020403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o-RO" altLang="en-US" sz="1400" b="1" i="0" u="none" strike="noStrike" cap="none" baseline="0" dirty="0">
                <a:ln>
                  <a:noFill/>
                </a:ln>
                <a:solidFill>
                  <a:srgbClr val="000000"/>
                </a:solidFill>
                <a:effectLst/>
                <a:latin typeface="Calibri" panose="020F0502020204030204" pitchFamily="34" charset="0"/>
              </a:rPr>
              <a:t>Biroul central de coordonare (CCO)</a:t>
            </a:r>
          </a:p>
          <a:p>
            <a:pPr marL="0" marR="0" lvl="0" indent="0" algn="ctr" defTabSz="914400" rtl="0" eaLnBrk="0" fontAlgn="base" latinLnBrk="0" hangingPunct="0">
              <a:lnSpc>
                <a:spcPct val="100000"/>
              </a:lnSpc>
              <a:spcBef>
                <a:spcPct val="0"/>
              </a:spcBef>
              <a:spcAft>
                <a:spcPct val="0"/>
              </a:spcAft>
              <a:buClrTx/>
              <a:buSzTx/>
              <a:buFontTx/>
              <a:buNone/>
              <a:tabLst/>
            </a:pPr>
            <a:r>
              <a:rPr kumimoji="0" lang="ro-RO" altLang="en-US" sz="1400" b="1" i="0" u="none" strike="noStrike" cap="none" baseline="0" dirty="0">
                <a:ln>
                  <a:noFill/>
                </a:ln>
                <a:solidFill>
                  <a:srgbClr val="000000"/>
                </a:solidFill>
                <a:effectLst/>
                <a:latin typeface="Calibri" panose="020F0502020204030204" pitchFamily="34" charset="0"/>
              </a:rPr>
              <a:t>Universitatea</a:t>
            </a:r>
            <a:r>
              <a:rPr kumimoji="0" lang="ro-RO" altLang="en-US" sz="1400" b="1" i="0" u="none" strike="noStrike" cap="none" dirty="0">
                <a:ln>
                  <a:noFill/>
                </a:ln>
                <a:solidFill>
                  <a:srgbClr val="000000"/>
                </a:solidFill>
                <a:effectLst/>
                <a:latin typeface="Calibri" panose="020F0502020204030204" pitchFamily="34" charset="0"/>
              </a:rPr>
              <a:t> Oxford</a:t>
            </a:r>
          </a:p>
          <a:p>
            <a:pPr marL="0" marR="0" lvl="0" indent="0" algn="ctr" defTabSz="914400" rtl="0" eaLnBrk="0" fontAlgn="base" latinLnBrk="0" hangingPunct="0">
              <a:lnSpc>
                <a:spcPct val="100000"/>
              </a:lnSpc>
              <a:spcBef>
                <a:spcPct val="0"/>
              </a:spcBef>
              <a:spcAft>
                <a:spcPct val="0"/>
              </a:spcAft>
              <a:buClrTx/>
              <a:buSzTx/>
              <a:buFontTx/>
              <a:buNone/>
              <a:tabLst/>
            </a:pPr>
            <a:endParaRPr kumimoji="0" lang="ro-RO" altLang="en-US" sz="1800" b="0" i="0" u="none" strike="noStrike" cap="none" normalizeH="0" baseline="0" dirty="0">
              <a:ln>
                <a:noFill/>
              </a:ln>
              <a:solidFill>
                <a:schemeClr val="tx1"/>
              </a:solidFill>
              <a:effectLst/>
              <a:latin typeface="Arial" panose="020B0604020202020204" pitchFamily="34" charset="0"/>
            </a:endParaRPr>
          </a:p>
        </p:txBody>
      </p:sp>
      <p:cxnSp>
        <p:nvCxnSpPr>
          <p:cNvPr id="161" name="Elbow Connector 160"/>
          <p:cNvCxnSpPr/>
          <p:nvPr/>
        </p:nvCxnSpPr>
        <p:spPr>
          <a:xfrm rot="10800000" flipV="1">
            <a:off x="7525697" y="2438993"/>
            <a:ext cx="872521" cy="736380"/>
          </a:xfrm>
          <a:prstGeom prst="bentConnector3">
            <a:avLst>
              <a:gd name="adj1" fmla="val -1330"/>
            </a:avLst>
          </a:prstGeom>
          <a:ln w="12700"/>
        </p:spPr>
        <p:style>
          <a:lnRef idx="1">
            <a:schemeClr val="dk1"/>
          </a:lnRef>
          <a:fillRef idx="0">
            <a:schemeClr val="dk1"/>
          </a:fillRef>
          <a:effectRef idx="0">
            <a:schemeClr val="dk1"/>
          </a:effectRef>
          <a:fontRef idx="minor">
            <a:schemeClr val="tx1"/>
          </a:fontRef>
        </p:style>
      </p:cxnSp>
      <p:cxnSp>
        <p:nvCxnSpPr>
          <p:cNvPr id="166" name="Straight Connector 165"/>
          <p:cNvCxnSpPr/>
          <p:nvPr/>
        </p:nvCxnSpPr>
        <p:spPr>
          <a:xfrm flipV="1">
            <a:off x="6268701" y="3635074"/>
            <a:ext cx="0" cy="278246"/>
          </a:xfrm>
          <a:prstGeom prst="line">
            <a:avLst/>
          </a:prstGeom>
          <a:ln w="12700"/>
        </p:spPr>
        <p:style>
          <a:lnRef idx="1">
            <a:schemeClr val="dk1"/>
          </a:lnRef>
          <a:fillRef idx="0">
            <a:schemeClr val="dk1"/>
          </a:fillRef>
          <a:effectRef idx="0">
            <a:schemeClr val="dk1"/>
          </a:effectRef>
          <a:fontRef idx="minor">
            <a:schemeClr val="tx1"/>
          </a:fontRef>
        </p:style>
      </p:cxnSp>
      <p:cxnSp>
        <p:nvCxnSpPr>
          <p:cNvPr id="167" name="Straight Connector 166"/>
          <p:cNvCxnSpPr/>
          <p:nvPr/>
        </p:nvCxnSpPr>
        <p:spPr>
          <a:xfrm flipV="1">
            <a:off x="3457279" y="3913320"/>
            <a:ext cx="5442881"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170" name="Straight Connector 169"/>
          <p:cNvCxnSpPr>
            <a:stCxn id="41" idx="0"/>
          </p:cNvCxnSpPr>
          <p:nvPr/>
        </p:nvCxnSpPr>
        <p:spPr>
          <a:xfrm flipV="1">
            <a:off x="3457279" y="3907155"/>
            <a:ext cx="0" cy="307140"/>
          </a:xfrm>
          <a:prstGeom prst="line">
            <a:avLst/>
          </a:prstGeom>
          <a:ln w="12700"/>
        </p:spPr>
        <p:style>
          <a:lnRef idx="1">
            <a:schemeClr val="dk1"/>
          </a:lnRef>
          <a:fillRef idx="0">
            <a:schemeClr val="dk1"/>
          </a:fillRef>
          <a:effectRef idx="0">
            <a:schemeClr val="dk1"/>
          </a:effectRef>
          <a:fontRef idx="minor">
            <a:schemeClr val="tx1"/>
          </a:fontRef>
        </p:style>
      </p:cxnSp>
      <p:cxnSp>
        <p:nvCxnSpPr>
          <p:cNvPr id="173" name="Straight Connector 172"/>
          <p:cNvCxnSpPr/>
          <p:nvPr/>
        </p:nvCxnSpPr>
        <p:spPr>
          <a:xfrm flipV="1">
            <a:off x="5632482" y="3916680"/>
            <a:ext cx="0" cy="291395"/>
          </a:xfrm>
          <a:prstGeom prst="line">
            <a:avLst/>
          </a:prstGeom>
          <a:ln w="12700"/>
        </p:spPr>
        <p:style>
          <a:lnRef idx="1">
            <a:schemeClr val="dk1"/>
          </a:lnRef>
          <a:fillRef idx="0">
            <a:schemeClr val="dk1"/>
          </a:fillRef>
          <a:effectRef idx="0">
            <a:schemeClr val="dk1"/>
          </a:effectRef>
          <a:fontRef idx="minor">
            <a:schemeClr val="tx1"/>
          </a:fontRef>
        </p:style>
      </p:cxnSp>
      <p:cxnSp>
        <p:nvCxnSpPr>
          <p:cNvPr id="174" name="Straight Connector 173"/>
          <p:cNvCxnSpPr>
            <a:stCxn id="178" idx="0"/>
          </p:cNvCxnSpPr>
          <p:nvPr/>
        </p:nvCxnSpPr>
        <p:spPr>
          <a:xfrm flipV="1">
            <a:off x="6993187" y="3918399"/>
            <a:ext cx="191" cy="295896"/>
          </a:xfrm>
          <a:prstGeom prst="line">
            <a:avLst/>
          </a:prstGeom>
          <a:ln w="12700"/>
        </p:spPr>
        <p:style>
          <a:lnRef idx="1">
            <a:schemeClr val="dk1"/>
          </a:lnRef>
          <a:fillRef idx="0">
            <a:schemeClr val="dk1"/>
          </a:fillRef>
          <a:effectRef idx="0">
            <a:schemeClr val="dk1"/>
          </a:effectRef>
          <a:fontRef idx="minor">
            <a:schemeClr val="tx1"/>
          </a:fontRef>
        </p:style>
      </p:cxnSp>
      <p:cxnSp>
        <p:nvCxnSpPr>
          <p:cNvPr id="175" name="Straight Connector 174"/>
          <p:cNvCxnSpPr/>
          <p:nvPr/>
        </p:nvCxnSpPr>
        <p:spPr>
          <a:xfrm flipV="1">
            <a:off x="8296243" y="3913320"/>
            <a:ext cx="0" cy="290097"/>
          </a:xfrm>
          <a:prstGeom prst="line">
            <a:avLst/>
          </a:prstGeom>
          <a:ln w="12700"/>
        </p:spPr>
        <p:style>
          <a:lnRef idx="1">
            <a:schemeClr val="dk1"/>
          </a:lnRef>
          <a:fillRef idx="0">
            <a:schemeClr val="dk1"/>
          </a:fillRef>
          <a:effectRef idx="0">
            <a:schemeClr val="dk1"/>
          </a:effectRef>
          <a:fontRef idx="minor">
            <a:schemeClr val="tx1"/>
          </a:fontRef>
        </p:style>
      </p:cxnSp>
      <p:sp>
        <p:nvSpPr>
          <p:cNvPr id="176" name="Rectangle 73"/>
          <p:cNvSpPr>
            <a:spLocks noChangeArrowheads="1"/>
          </p:cNvSpPr>
          <p:nvPr/>
        </p:nvSpPr>
        <p:spPr bwMode="auto">
          <a:xfrm>
            <a:off x="237021" y="1713750"/>
            <a:ext cx="1549268" cy="720000"/>
          </a:xfrm>
          <a:prstGeom prst="roundRect">
            <a:avLst/>
          </a:prstGeom>
          <a:solidFill>
            <a:schemeClr val="bg1">
              <a:lumMod val="65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o-RO" altLang="en-US" sz="1100" b="1" i="0" u="none" strike="noStrike" cap="none" baseline="0" dirty="0">
                <a:ln>
                  <a:noFill/>
                </a:ln>
                <a:solidFill>
                  <a:srgbClr val="000000"/>
                </a:solidFill>
                <a:effectLst/>
                <a:latin typeface="Calibri" panose="020F0502020204030204" pitchFamily="34" charset="0"/>
              </a:rPr>
              <a:t>Furnizor IMP </a:t>
            </a:r>
          </a:p>
          <a:p>
            <a:pPr marL="0" marR="0" lvl="0" indent="0" algn="ctr" defTabSz="914400" rtl="0" eaLnBrk="0" fontAlgn="base" latinLnBrk="0" hangingPunct="0">
              <a:lnSpc>
                <a:spcPct val="100000"/>
              </a:lnSpc>
              <a:spcBef>
                <a:spcPct val="0"/>
              </a:spcBef>
              <a:spcAft>
                <a:spcPct val="0"/>
              </a:spcAft>
              <a:buClrTx/>
              <a:buSzTx/>
              <a:buFontTx/>
              <a:buNone/>
              <a:tabLst/>
            </a:pPr>
            <a:r>
              <a:rPr kumimoji="0" lang="ro-RO" altLang="en-US" sz="1100" b="1" i="0" u="none" strike="noStrike" cap="none" baseline="0" dirty="0">
                <a:ln>
                  <a:noFill/>
                </a:ln>
                <a:solidFill>
                  <a:srgbClr val="000000"/>
                </a:solidFill>
                <a:effectLst/>
                <a:latin typeface="Calibri" panose="020F0502020204030204" pitchFamily="34" charset="0"/>
              </a:rPr>
              <a:t>(pentru IMP care nu sunt</a:t>
            </a:r>
            <a:r>
              <a:rPr lang="ro-RO" sz="1600" dirty="0" smtClean="0"/>
              <a:t> </a:t>
            </a:r>
          </a:p>
          <a:p>
            <a:pPr marL="0" marR="0" lvl="0" indent="0" algn="ctr" defTabSz="914400" rtl="0" eaLnBrk="0" fontAlgn="base" latinLnBrk="0" hangingPunct="0">
              <a:lnSpc>
                <a:spcPct val="100000"/>
              </a:lnSpc>
              <a:spcBef>
                <a:spcPct val="0"/>
              </a:spcBef>
              <a:spcAft>
                <a:spcPct val="0"/>
              </a:spcAft>
              <a:buClrTx/>
              <a:buSzTx/>
              <a:buFontTx/>
              <a:buNone/>
              <a:tabLst/>
            </a:pPr>
            <a:r>
              <a:rPr kumimoji="0" lang="ro-RO" altLang="en-US" sz="1100" b="1" i="0" u="none" strike="noStrike" cap="none" baseline="0" dirty="0">
                <a:ln>
                  <a:noFill/>
                </a:ln>
                <a:solidFill>
                  <a:srgbClr val="000000"/>
                </a:solidFill>
                <a:effectLst/>
                <a:latin typeface="Calibri" panose="020F0502020204030204" pitchFamily="34" charset="0"/>
              </a:rPr>
              <a:t>furnizate de</a:t>
            </a:r>
            <a:r>
              <a:rPr kumimoji="0" lang="ro-RO" altLang="en-US" sz="1100" b="1" i="0" u="none" strike="noStrike" cap="none" dirty="0">
                <a:ln>
                  <a:noFill/>
                </a:ln>
                <a:solidFill>
                  <a:srgbClr val="000000"/>
                </a:solidFill>
                <a:effectLst/>
                <a:latin typeface="Calibri" panose="020F0502020204030204" pitchFamily="34" charset="0"/>
              </a:rPr>
              <a:t> LCC)</a:t>
            </a:r>
          </a:p>
        </p:txBody>
      </p:sp>
      <p:sp>
        <p:nvSpPr>
          <p:cNvPr id="177" name="Rectangle 73"/>
          <p:cNvSpPr>
            <a:spLocks noChangeArrowheads="1"/>
          </p:cNvSpPr>
          <p:nvPr/>
        </p:nvSpPr>
        <p:spPr bwMode="auto">
          <a:xfrm>
            <a:off x="5092482" y="4208341"/>
            <a:ext cx="1080000" cy="720000"/>
          </a:xfrm>
          <a:prstGeom prst="roundRect">
            <a:avLst/>
          </a:prstGeom>
          <a:solidFill>
            <a:schemeClr val="accent2">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o-RO" altLang="en-US" sz="1400" b="1" i="0" u="none" strike="noStrike" cap="none" baseline="0" dirty="0">
                <a:ln>
                  <a:noFill/>
                </a:ln>
                <a:solidFill>
                  <a:srgbClr val="000000"/>
                </a:solidFill>
                <a:effectLst/>
                <a:latin typeface="Calibri" panose="020F0502020204030204" pitchFamily="34" charset="0"/>
              </a:rPr>
              <a:t>RCC</a:t>
            </a:r>
            <a:endParaRPr kumimoji="0" lang="ro-RO" altLang="en-US" sz="1200" b="1" i="0" u="none" strike="noStrike" cap="none" normalizeH="0" dirty="0">
              <a:ln>
                <a:noFill/>
              </a:ln>
              <a:solidFill>
                <a:srgbClr val="000000"/>
              </a:solidFill>
              <a:effectLst/>
              <a:latin typeface="Calibri" panose="020F0502020204030204" pitchFamily="34" charset="0"/>
            </a:endParaRPr>
          </a:p>
        </p:txBody>
      </p:sp>
      <p:sp>
        <p:nvSpPr>
          <p:cNvPr id="178" name="Rectangle 73"/>
          <p:cNvSpPr>
            <a:spLocks noChangeArrowheads="1"/>
          </p:cNvSpPr>
          <p:nvPr/>
        </p:nvSpPr>
        <p:spPr bwMode="auto">
          <a:xfrm>
            <a:off x="6453187" y="4214295"/>
            <a:ext cx="1080000" cy="720000"/>
          </a:xfrm>
          <a:prstGeom prst="roundRect">
            <a:avLst/>
          </a:prstGeom>
          <a:solidFill>
            <a:schemeClr val="accent2">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o-RO" altLang="en-US" sz="1400" b="1" i="0" u="none" strike="noStrike" cap="none" baseline="0" dirty="0">
                <a:ln>
                  <a:noFill/>
                </a:ln>
                <a:solidFill>
                  <a:srgbClr val="000000"/>
                </a:solidFill>
                <a:effectLst/>
                <a:latin typeface="Calibri" panose="020F0502020204030204" pitchFamily="34" charset="0"/>
              </a:rPr>
              <a:t>RCC</a:t>
            </a:r>
            <a:endParaRPr kumimoji="0" lang="ro-RO" altLang="en-US" sz="1200" b="1" i="0" u="none" strike="noStrike" cap="none" normalizeH="0" dirty="0">
              <a:ln>
                <a:noFill/>
              </a:ln>
              <a:solidFill>
                <a:srgbClr val="000000"/>
              </a:solidFill>
              <a:effectLst/>
              <a:latin typeface="Calibri" panose="020F0502020204030204" pitchFamily="34" charset="0"/>
            </a:endParaRPr>
          </a:p>
        </p:txBody>
      </p:sp>
      <p:sp>
        <p:nvSpPr>
          <p:cNvPr id="179" name="Rectangle 73"/>
          <p:cNvSpPr>
            <a:spLocks noChangeArrowheads="1"/>
          </p:cNvSpPr>
          <p:nvPr/>
        </p:nvSpPr>
        <p:spPr bwMode="auto">
          <a:xfrm>
            <a:off x="7756243" y="4203417"/>
            <a:ext cx="1080000" cy="720000"/>
          </a:xfrm>
          <a:prstGeom prst="roundRect">
            <a:avLst/>
          </a:prstGeom>
          <a:solidFill>
            <a:schemeClr val="accent2">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o-RO" altLang="en-US" sz="1400" b="1" i="0" u="none" strike="noStrike" cap="none" baseline="0" dirty="0">
                <a:ln>
                  <a:noFill/>
                </a:ln>
                <a:solidFill>
                  <a:srgbClr val="000000"/>
                </a:solidFill>
                <a:effectLst/>
                <a:latin typeface="Calibri" panose="020F0502020204030204" pitchFamily="34" charset="0"/>
              </a:rPr>
              <a:t>RCC</a:t>
            </a:r>
            <a:endParaRPr kumimoji="0" lang="ro-RO" altLang="en-US" sz="1200" b="1" i="0" u="none" strike="noStrike" cap="none" normalizeH="0" dirty="0">
              <a:ln>
                <a:noFill/>
              </a:ln>
              <a:solidFill>
                <a:srgbClr val="000000"/>
              </a:solidFill>
              <a:effectLst/>
              <a:latin typeface="Calibri" panose="020F0502020204030204" pitchFamily="34" charset="0"/>
            </a:endParaRPr>
          </a:p>
        </p:txBody>
      </p:sp>
      <p:cxnSp>
        <p:nvCxnSpPr>
          <p:cNvPr id="181" name="Straight Connector 180"/>
          <p:cNvCxnSpPr/>
          <p:nvPr/>
        </p:nvCxnSpPr>
        <p:spPr>
          <a:xfrm flipV="1">
            <a:off x="3463290" y="4931591"/>
            <a:ext cx="0" cy="278246"/>
          </a:xfrm>
          <a:prstGeom prst="line">
            <a:avLst/>
          </a:prstGeom>
          <a:ln w="12700"/>
        </p:spPr>
        <p:style>
          <a:lnRef idx="1">
            <a:schemeClr val="dk1"/>
          </a:lnRef>
          <a:fillRef idx="0">
            <a:schemeClr val="dk1"/>
          </a:fillRef>
          <a:effectRef idx="0">
            <a:schemeClr val="dk1"/>
          </a:effectRef>
          <a:fontRef idx="minor">
            <a:schemeClr val="tx1"/>
          </a:fontRef>
        </p:style>
      </p:cxnSp>
      <p:cxnSp>
        <p:nvCxnSpPr>
          <p:cNvPr id="182" name="Straight Connector 181"/>
          <p:cNvCxnSpPr/>
          <p:nvPr/>
        </p:nvCxnSpPr>
        <p:spPr>
          <a:xfrm>
            <a:off x="2813685" y="5213985"/>
            <a:ext cx="7580460"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183" name="Straight Connector 182"/>
          <p:cNvCxnSpPr/>
          <p:nvPr/>
        </p:nvCxnSpPr>
        <p:spPr>
          <a:xfrm flipH="1" flipV="1">
            <a:off x="2813685" y="5209837"/>
            <a:ext cx="3302" cy="294755"/>
          </a:xfrm>
          <a:prstGeom prst="line">
            <a:avLst/>
          </a:prstGeom>
          <a:ln w="12700"/>
        </p:spPr>
        <p:style>
          <a:lnRef idx="1">
            <a:schemeClr val="dk1"/>
          </a:lnRef>
          <a:fillRef idx="0">
            <a:schemeClr val="dk1"/>
          </a:fillRef>
          <a:effectRef idx="0">
            <a:schemeClr val="dk1"/>
          </a:effectRef>
          <a:fontRef idx="minor">
            <a:schemeClr val="tx1"/>
          </a:fontRef>
        </p:style>
      </p:cxnSp>
      <p:cxnSp>
        <p:nvCxnSpPr>
          <p:cNvPr id="184" name="Straight Connector 183"/>
          <p:cNvCxnSpPr>
            <a:stCxn id="189" idx="0"/>
          </p:cNvCxnSpPr>
          <p:nvPr/>
        </p:nvCxnSpPr>
        <p:spPr>
          <a:xfrm flipH="1" flipV="1">
            <a:off x="4798695" y="5219783"/>
            <a:ext cx="0" cy="291753"/>
          </a:xfrm>
          <a:prstGeom prst="line">
            <a:avLst/>
          </a:prstGeom>
          <a:ln w="12700"/>
        </p:spPr>
        <p:style>
          <a:lnRef idx="1">
            <a:schemeClr val="dk1"/>
          </a:lnRef>
          <a:fillRef idx="0">
            <a:schemeClr val="dk1"/>
          </a:fillRef>
          <a:effectRef idx="0">
            <a:schemeClr val="dk1"/>
          </a:effectRef>
          <a:fontRef idx="minor">
            <a:schemeClr val="tx1"/>
          </a:fontRef>
        </p:style>
      </p:cxnSp>
      <p:cxnSp>
        <p:nvCxnSpPr>
          <p:cNvPr id="185" name="Straight Connector 184"/>
          <p:cNvCxnSpPr>
            <a:stCxn id="190" idx="0"/>
          </p:cNvCxnSpPr>
          <p:nvPr/>
        </p:nvCxnSpPr>
        <p:spPr>
          <a:xfrm flipV="1">
            <a:off x="6064265" y="5213906"/>
            <a:ext cx="0" cy="290355"/>
          </a:xfrm>
          <a:prstGeom prst="line">
            <a:avLst/>
          </a:prstGeom>
          <a:ln w="12700"/>
        </p:spPr>
        <p:style>
          <a:lnRef idx="1">
            <a:schemeClr val="dk1"/>
          </a:lnRef>
          <a:fillRef idx="0">
            <a:schemeClr val="dk1"/>
          </a:fillRef>
          <a:effectRef idx="0">
            <a:schemeClr val="dk1"/>
          </a:effectRef>
          <a:fontRef idx="minor">
            <a:schemeClr val="tx1"/>
          </a:fontRef>
        </p:style>
      </p:cxnSp>
      <p:cxnSp>
        <p:nvCxnSpPr>
          <p:cNvPr id="186" name="Straight Connector 185"/>
          <p:cNvCxnSpPr/>
          <p:nvPr/>
        </p:nvCxnSpPr>
        <p:spPr>
          <a:xfrm flipV="1">
            <a:off x="7328941" y="5219783"/>
            <a:ext cx="0" cy="271082"/>
          </a:xfrm>
          <a:prstGeom prst="line">
            <a:avLst/>
          </a:prstGeom>
          <a:ln w="12700"/>
        </p:spPr>
        <p:style>
          <a:lnRef idx="1">
            <a:schemeClr val="dk1"/>
          </a:lnRef>
          <a:fillRef idx="0">
            <a:schemeClr val="dk1"/>
          </a:fillRef>
          <a:effectRef idx="0">
            <a:schemeClr val="dk1"/>
          </a:effectRef>
          <a:fontRef idx="minor">
            <a:schemeClr val="tx1"/>
          </a:fontRef>
        </p:style>
      </p:cxnSp>
      <p:sp>
        <p:nvSpPr>
          <p:cNvPr id="188" name="Rectangle 73"/>
          <p:cNvSpPr>
            <a:spLocks noChangeArrowheads="1"/>
          </p:cNvSpPr>
          <p:nvPr/>
        </p:nvSpPr>
        <p:spPr bwMode="auto">
          <a:xfrm>
            <a:off x="1563207" y="5504261"/>
            <a:ext cx="2520000" cy="540000"/>
          </a:xfrm>
          <a:prstGeom prst="roundRect">
            <a:avLst/>
          </a:prstGeom>
          <a:solidFill>
            <a:schemeClr val="accent4">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o-RO" altLang="en-US" sz="1400" b="1" i="0" u="none" strike="noStrike" cap="none" baseline="0" dirty="0">
                <a:ln>
                  <a:noFill/>
                </a:ln>
                <a:solidFill>
                  <a:srgbClr val="000000"/>
                </a:solidFill>
                <a:effectLst/>
                <a:latin typeface="Calibri" panose="020F0502020204030204" pitchFamily="34" charset="0"/>
              </a:rPr>
              <a:t>Centrul clinic local (LCC, </a:t>
            </a:r>
            <a:r>
              <a:rPr lang="ro-RO" altLang="en-US" sz="1400" b="1" dirty="0">
                <a:solidFill>
                  <a:srgbClr val="000000"/>
                </a:solidFill>
                <a:latin typeface="Calibri" panose="020F0502020204030204" pitchFamily="34" charset="0"/>
              </a:rPr>
              <a:t>„l</a:t>
            </a:r>
            <a:r>
              <a:rPr kumimoji="0" lang="ro-RO" altLang="en-US" sz="1400" b="1" i="0" u="none" strike="noStrike" cap="none" baseline="0" dirty="0">
                <a:ln>
                  <a:noFill/>
                </a:ln>
                <a:solidFill>
                  <a:srgbClr val="000000"/>
                </a:solidFill>
                <a:effectLst/>
                <a:latin typeface="Calibri" panose="020F0502020204030204" pitchFamily="34" charset="0"/>
              </a:rPr>
              <a:t>ocația”)</a:t>
            </a:r>
          </a:p>
        </p:txBody>
      </p:sp>
      <p:sp>
        <p:nvSpPr>
          <p:cNvPr id="189" name="Rectangle 73"/>
          <p:cNvSpPr>
            <a:spLocks noChangeArrowheads="1"/>
          </p:cNvSpPr>
          <p:nvPr/>
        </p:nvSpPr>
        <p:spPr bwMode="auto">
          <a:xfrm>
            <a:off x="4260626" y="5511536"/>
            <a:ext cx="1080000" cy="540000"/>
          </a:xfrm>
          <a:prstGeom prst="roundRect">
            <a:avLst/>
          </a:prstGeom>
          <a:solidFill>
            <a:schemeClr val="accent4">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o-RO" altLang="en-US" sz="1400" b="1" i="0" u="none" strike="noStrike" cap="none" baseline="0" dirty="0">
                <a:ln>
                  <a:noFill/>
                </a:ln>
                <a:solidFill>
                  <a:srgbClr val="000000"/>
                </a:solidFill>
                <a:effectLst/>
                <a:latin typeface="Calibri" panose="020F0502020204030204" pitchFamily="34" charset="0"/>
              </a:rPr>
              <a:t>LCC</a:t>
            </a:r>
            <a:endParaRPr kumimoji="0" lang="ro-RO" altLang="en-US" sz="1200" b="1" i="0" u="none" strike="noStrike" cap="none" normalizeH="0" dirty="0">
              <a:ln>
                <a:noFill/>
              </a:ln>
              <a:solidFill>
                <a:srgbClr val="000000"/>
              </a:solidFill>
              <a:effectLst/>
              <a:latin typeface="Calibri" panose="020F0502020204030204" pitchFamily="34" charset="0"/>
            </a:endParaRPr>
          </a:p>
        </p:txBody>
      </p:sp>
      <p:sp>
        <p:nvSpPr>
          <p:cNvPr id="190" name="Rectangle 73"/>
          <p:cNvSpPr>
            <a:spLocks noChangeArrowheads="1"/>
          </p:cNvSpPr>
          <p:nvPr/>
        </p:nvSpPr>
        <p:spPr bwMode="auto">
          <a:xfrm>
            <a:off x="5524265" y="5504261"/>
            <a:ext cx="1080000" cy="540000"/>
          </a:xfrm>
          <a:prstGeom prst="roundRect">
            <a:avLst/>
          </a:prstGeom>
          <a:solidFill>
            <a:schemeClr val="accent4">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o-RO" altLang="en-US" sz="1400" b="1" i="0" u="none" strike="noStrike" cap="none" baseline="0" dirty="0">
                <a:ln>
                  <a:noFill/>
                </a:ln>
                <a:solidFill>
                  <a:srgbClr val="000000"/>
                </a:solidFill>
                <a:effectLst/>
                <a:latin typeface="Calibri" panose="020F0502020204030204" pitchFamily="34" charset="0"/>
              </a:rPr>
              <a:t>LCC</a:t>
            </a:r>
            <a:endParaRPr kumimoji="0" lang="ro-RO" altLang="en-US" sz="1200" b="1" i="0" u="none" strike="noStrike" cap="none" normalizeH="0" dirty="0">
              <a:ln>
                <a:noFill/>
              </a:ln>
              <a:solidFill>
                <a:srgbClr val="000000"/>
              </a:solidFill>
              <a:effectLst/>
              <a:latin typeface="Calibri" panose="020F0502020204030204" pitchFamily="34" charset="0"/>
            </a:endParaRPr>
          </a:p>
        </p:txBody>
      </p:sp>
      <p:sp>
        <p:nvSpPr>
          <p:cNvPr id="191" name="Rectangle 73"/>
          <p:cNvSpPr>
            <a:spLocks noChangeArrowheads="1"/>
          </p:cNvSpPr>
          <p:nvPr/>
        </p:nvSpPr>
        <p:spPr bwMode="auto">
          <a:xfrm>
            <a:off x="6788941" y="5492770"/>
            <a:ext cx="1080000" cy="540000"/>
          </a:xfrm>
          <a:prstGeom prst="roundRect">
            <a:avLst/>
          </a:prstGeom>
          <a:solidFill>
            <a:schemeClr val="accent4">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o-RO" altLang="en-US" sz="1400" b="1" i="0" u="none" strike="noStrike" cap="none" baseline="0" dirty="0">
                <a:ln>
                  <a:noFill/>
                </a:ln>
                <a:solidFill>
                  <a:srgbClr val="000000"/>
                </a:solidFill>
                <a:effectLst/>
                <a:latin typeface="Calibri" panose="020F0502020204030204" pitchFamily="34" charset="0"/>
              </a:rPr>
              <a:t>LCC</a:t>
            </a:r>
            <a:endParaRPr kumimoji="0" lang="ro-RO" altLang="en-US" sz="1200" b="1" i="0" u="none" strike="noStrike" cap="none" normalizeH="0" dirty="0">
              <a:ln>
                <a:noFill/>
              </a:ln>
              <a:solidFill>
                <a:srgbClr val="000000"/>
              </a:solidFill>
              <a:effectLst/>
              <a:latin typeface="Calibri" panose="020F0502020204030204" pitchFamily="34" charset="0"/>
            </a:endParaRPr>
          </a:p>
        </p:txBody>
      </p:sp>
      <p:sp>
        <p:nvSpPr>
          <p:cNvPr id="192" name="Rectangle 73"/>
          <p:cNvSpPr>
            <a:spLocks noChangeArrowheads="1"/>
          </p:cNvSpPr>
          <p:nvPr/>
        </p:nvSpPr>
        <p:spPr bwMode="auto">
          <a:xfrm>
            <a:off x="8051543" y="5486550"/>
            <a:ext cx="1080000" cy="540000"/>
          </a:xfrm>
          <a:prstGeom prst="roundRect">
            <a:avLst/>
          </a:prstGeom>
          <a:solidFill>
            <a:schemeClr val="accent4">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o-RO" altLang="en-US" sz="1400" b="1" i="0" u="none" strike="noStrike" cap="none" baseline="0" dirty="0">
                <a:ln>
                  <a:noFill/>
                </a:ln>
                <a:solidFill>
                  <a:srgbClr val="000000"/>
                </a:solidFill>
                <a:effectLst/>
                <a:latin typeface="Calibri" panose="020F0502020204030204" pitchFamily="34" charset="0"/>
              </a:rPr>
              <a:t>LCC</a:t>
            </a:r>
            <a:endParaRPr kumimoji="0" lang="ro-RO" altLang="en-US" sz="1400" b="1" i="0" u="none" strike="noStrike" cap="none" normalizeH="0" dirty="0">
              <a:ln>
                <a:noFill/>
              </a:ln>
              <a:solidFill>
                <a:srgbClr val="000000"/>
              </a:solidFill>
              <a:effectLst/>
              <a:latin typeface="Calibri" panose="020F0502020204030204" pitchFamily="34" charset="0"/>
            </a:endParaRPr>
          </a:p>
        </p:txBody>
      </p:sp>
      <p:sp>
        <p:nvSpPr>
          <p:cNvPr id="193" name="Rectangle 73"/>
          <p:cNvSpPr>
            <a:spLocks noChangeArrowheads="1"/>
          </p:cNvSpPr>
          <p:nvPr/>
        </p:nvSpPr>
        <p:spPr bwMode="auto">
          <a:xfrm>
            <a:off x="9314145" y="5486550"/>
            <a:ext cx="1080000" cy="540000"/>
          </a:xfrm>
          <a:prstGeom prst="roundRect">
            <a:avLst/>
          </a:prstGeom>
          <a:solidFill>
            <a:schemeClr val="accent4">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o-RO" altLang="en-US" sz="1400" b="1" i="0" u="none" strike="noStrike" cap="none" baseline="0" dirty="0">
                <a:ln>
                  <a:noFill/>
                </a:ln>
                <a:solidFill>
                  <a:srgbClr val="000000"/>
                </a:solidFill>
                <a:effectLst/>
                <a:latin typeface="Calibri" panose="020F0502020204030204" pitchFamily="34" charset="0"/>
              </a:rPr>
              <a:t>LCC</a:t>
            </a:r>
            <a:endParaRPr kumimoji="0" lang="ro-RO" altLang="en-US" sz="1200" b="1" i="0" u="none" strike="noStrike" cap="none" normalizeH="0" dirty="0">
              <a:ln>
                <a:noFill/>
              </a:ln>
              <a:solidFill>
                <a:srgbClr val="000000"/>
              </a:solidFill>
              <a:effectLst/>
              <a:latin typeface="Calibri" panose="020F0502020204030204" pitchFamily="34" charset="0"/>
            </a:endParaRPr>
          </a:p>
        </p:txBody>
      </p:sp>
      <p:cxnSp>
        <p:nvCxnSpPr>
          <p:cNvPr id="197" name="Straight Connector 196"/>
          <p:cNvCxnSpPr>
            <a:stCxn id="193" idx="0"/>
          </p:cNvCxnSpPr>
          <p:nvPr/>
        </p:nvCxnSpPr>
        <p:spPr>
          <a:xfrm flipH="1" flipV="1">
            <a:off x="9852660" y="5213985"/>
            <a:ext cx="1485" cy="272565"/>
          </a:xfrm>
          <a:prstGeom prst="line">
            <a:avLst/>
          </a:prstGeom>
          <a:ln w="12700"/>
        </p:spPr>
        <p:style>
          <a:lnRef idx="1">
            <a:schemeClr val="dk1"/>
          </a:lnRef>
          <a:fillRef idx="0">
            <a:schemeClr val="dk1"/>
          </a:fillRef>
          <a:effectRef idx="0">
            <a:schemeClr val="dk1"/>
          </a:effectRef>
          <a:fontRef idx="minor">
            <a:schemeClr val="tx1"/>
          </a:fontRef>
        </p:style>
      </p:cxnSp>
      <p:cxnSp>
        <p:nvCxnSpPr>
          <p:cNvPr id="198" name="Straight Connector 197"/>
          <p:cNvCxnSpPr>
            <a:endCxn id="192" idx="0"/>
          </p:cNvCxnSpPr>
          <p:nvPr/>
        </p:nvCxnSpPr>
        <p:spPr>
          <a:xfrm flipH="1">
            <a:off x="8591543" y="5209837"/>
            <a:ext cx="0" cy="276713"/>
          </a:xfrm>
          <a:prstGeom prst="line">
            <a:avLst/>
          </a:prstGeom>
          <a:ln w="12700"/>
        </p:spPr>
        <p:style>
          <a:lnRef idx="1">
            <a:schemeClr val="dk1"/>
          </a:lnRef>
          <a:fillRef idx="0">
            <a:schemeClr val="dk1"/>
          </a:fillRef>
          <a:effectRef idx="0">
            <a:schemeClr val="dk1"/>
          </a:effectRef>
          <a:fontRef idx="minor">
            <a:schemeClr val="tx1"/>
          </a:fontRef>
        </p:style>
      </p:cxnSp>
      <p:sp>
        <p:nvSpPr>
          <p:cNvPr id="41" name="Rectangle 73"/>
          <p:cNvSpPr>
            <a:spLocks noChangeArrowheads="1"/>
          </p:cNvSpPr>
          <p:nvPr/>
        </p:nvSpPr>
        <p:spPr bwMode="auto">
          <a:xfrm>
            <a:off x="2197279" y="4214295"/>
            <a:ext cx="2520000" cy="720000"/>
          </a:xfrm>
          <a:prstGeom prst="roundRect">
            <a:avLst/>
          </a:prstGeom>
          <a:solidFill>
            <a:schemeClr val="accent2">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o-RO" altLang="en-US" sz="1200" b="1" i="0" u="none" strike="noStrike" cap="none" baseline="0" dirty="0">
                <a:ln>
                  <a:noFill/>
                </a:ln>
                <a:solidFill>
                  <a:srgbClr val="000000"/>
                </a:solidFill>
                <a:effectLst/>
                <a:latin typeface="Calibri" panose="020F0502020204030204" pitchFamily="34" charset="0"/>
              </a:rPr>
              <a:t>Centrul Regional de Coordonare </a:t>
            </a:r>
          </a:p>
          <a:p>
            <a:pPr marL="0" marR="0" lvl="0" indent="0" algn="ctr" defTabSz="914400" rtl="0" eaLnBrk="0" fontAlgn="base" latinLnBrk="0" hangingPunct="0">
              <a:lnSpc>
                <a:spcPct val="100000"/>
              </a:lnSpc>
              <a:spcBef>
                <a:spcPct val="0"/>
              </a:spcBef>
              <a:spcAft>
                <a:spcPct val="0"/>
              </a:spcAft>
              <a:buClrTx/>
              <a:buSzTx/>
              <a:buFontTx/>
              <a:buNone/>
              <a:tabLst/>
            </a:pPr>
            <a:r>
              <a:rPr kumimoji="0" lang="ro-RO" altLang="en-US" sz="1200" b="1" i="0" u="none" strike="noStrike" cap="none" baseline="0" dirty="0">
                <a:ln>
                  <a:noFill/>
                </a:ln>
                <a:solidFill>
                  <a:srgbClr val="000000"/>
                </a:solidFill>
                <a:effectLst/>
                <a:latin typeface="Calibri" panose="020F0502020204030204" pitchFamily="34" charset="0"/>
              </a:rPr>
              <a:t>(RCC, câte unu</a:t>
            </a:r>
            <a:r>
              <a:rPr kumimoji="0" lang="ro-RO" altLang="en-US" sz="1200" b="1" i="0" u="none" strike="noStrike" cap="none" dirty="0">
                <a:ln>
                  <a:noFill/>
                </a:ln>
                <a:solidFill>
                  <a:srgbClr val="000000"/>
                </a:solidFill>
                <a:effectLst/>
                <a:latin typeface="Calibri" panose="020F0502020204030204" pitchFamily="34" charset="0"/>
              </a:rPr>
              <a:t> pentru fiecare regiune)</a:t>
            </a:r>
          </a:p>
          <a:p>
            <a:pPr marL="0" marR="0" lvl="0" indent="0" algn="ctr" defTabSz="914400" rtl="0" eaLnBrk="0" fontAlgn="base" latinLnBrk="0" hangingPunct="0">
              <a:lnSpc>
                <a:spcPct val="100000"/>
              </a:lnSpc>
              <a:spcBef>
                <a:spcPct val="0"/>
              </a:spcBef>
              <a:spcAft>
                <a:spcPct val="0"/>
              </a:spcAft>
              <a:buClrTx/>
              <a:buSzTx/>
              <a:buFontTx/>
              <a:buNone/>
              <a:tabLst/>
            </a:pPr>
            <a:r>
              <a:rPr lang="ro-RO" sz="1600" dirty="0" smtClean="0"/>
              <a:t> </a:t>
            </a:r>
            <a:r>
              <a:rPr lang="ro-RO" altLang="en-US" sz="1400" b="1" dirty="0">
                <a:latin typeface="Calibri" panose="020F0502020204030204" pitchFamily="34" charset="0"/>
              </a:rPr>
              <a:t>EU RCC = Ecraid</a:t>
            </a:r>
            <a:endParaRPr kumimoji="0" lang="ro-RO" altLang="en-US" sz="1400" b="1" i="0" strike="noStrike" cap="none" normalizeH="0" dirty="0">
              <a:ln>
                <a:noFill/>
              </a:ln>
              <a:effectLst/>
              <a:latin typeface="Calibri" panose="020F0502020204030204" pitchFamily="34" charset="0"/>
            </a:endParaRPr>
          </a:p>
        </p:txBody>
      </p:sp>
      <p:cxnSp>
        <p:nvCxnSpPr>
          <p:cNvPr id="42" name="Elbow Connector 41"/>
          <p:cNvCxnSpPr>
            <a:endCxn id="188" idx="1"/>
          </p:cNvCxnSpPr>
          <p:nvPr/>
        </p:nvCxnSpPr>
        <p:spPr>
          <a:xfrm rot="16200000" flipH="1">
            <a:off x="-412303" y="3798751"/>
            <a:ext cx="3340512" cy="610507"/>
          </a:xfrm>
          <a:prstGeom prst="bentConnector2">
            <a:avLst/>
          </a:prstGeom>
          <a:ln w="12700"/>
        </p:spPr>
        <p:style>
          <a:lnRef idx="1">
            <a:schemeClr val="dk1"/>
          </a:lnRef>
          <a:fillRef idx="0">
            <a:schemeClr val="dk1"/>
          </a:fillRef>
          <a:effectRef idx="0">
            <a:schemeClr val="dk1"/>
          </a:effectRef>
          <a:fontRef idx="minor">
            <a:schemeClr val="tx1"/>
          </a:fontRef>
        </p:style>
      </p:cxnSp>
      <p:cxnSp>
        <p:nvCxnSpPr>
          <p:cNvPr id="50" name="Straight Connector 49"/>
          <p:cNvCxnSpPr/>
          <p:nvPr/>
        </p:nvCxnSpPr>
        <p:spPr>
          <a:xfrm flipV="1">
            <a:off x="5645784" y="4931590"/>
            <a:ext cx="0" cy="180000"/>
          </a:xfrm>
          <a:prstGeom prst="line">
            <a:avLst/>
          </a:prstGeom>
          <a:ln w="12700">
            <a:prstDash val="dash"/>
          </a:ln>
        </p:spPr>
        <p:style>
          <a:lnRef idx="1">
            <a:schemeClr val="dk1"/>
          </a:lnRef>
          <a:fillRef idx="0">
            <a:schemeClr val="dk1"/>
          </a:fillRef>
          <a:effectRef idx="0">
            <a:schemeClr val="dk1"/>
          </a:effectRef>
          <a:fontRef idx="minor">
            <a:schemeClr val="tx1"/>
          </a:fontRef>
        </p:style>
      </p:cxnSp>
      <p:cxnSp>
        <p:nvCxnSpPr>
          <p:cNvPr id="52" name="Straight Connector 51"/>
          <p:cNvCxnSpPr/>
          <p:nvPr/>
        </p:nvCxnSpPr>
        <p:spPr>
          <a:xfrm flipV="1">
            <a:off x="7033737" y="4931589"/>
            <a:ext cx="0" cy="180000"/>
          </a:xfrm>
          <a:prstGeom prst="line">
            <a:avLst/>
          </a:prstGeom>
          <a:ln w="12700">
            <a:prstDash val="dash"/>
          </a:ln>
        </p:spPr>
        <p:style>
          <a:lnRef idx="1">
            <a:schemeClr val="dk1"/>
          </a:lnRef>
          <a:fillRef idx="0">
            <a:schemeClr val="dk1"/>
          </a:fillRef>
          <a:effectRef idx="0">
            <a:schemeClr val="dk1"/>
          </a:effectRef>
          <a:fontRef idx="minor">
            <a:schemeClr val="tx1"/>
          </a:fontRef>
        </p:style>
      </p:cxnSp>
      <p:cxnSp>
        <p:nvCxnSpPr>
          <p:cNvPr id="53" name="Straight Connector 52"/>
          <p:cNvCxnSpPr/>
          <p:nvPr/>
        </p:nvCxnSpPr>
        <p:spPr>
          <a:xfrm flipV="1">
            <a:off x="8306584" y="4923416"/>
            <a:ext cx="0" cy="180000"/>
          </a:xfrm>
          <a:prstGeom prst="line">
            <a:avLst/>
          </a:prstGeom>
          <a:ln w="12700">
            <a:prstDash val="dash"/>
          </a:ln>
        </p:spPr>
        <p:style>
          <a:lnRef idx="1">
            <a:schemeClr val="dk1"/>
          </a:lnRef>
          <a:fillRef idx="0">
            <a:schemeClr val="dk1"/>
          </a:fillRef>
          <a:effectRef idx="0">
            <a:schemeClr val="dk1"/>
          </a:effectRef>
          <a:fontRef idx="minor">
            <a:schemeClr val="tx1"/>
          </a:fontRef>
        </p:style>
      </p:cxnSp>
      <p:cxnSp>
        <p:nvCxnSpPr>
          <p:cNvPr id="43" name="Straight Connector 42"/>
          <p:cNvCxnSpPr/>
          <p:nvPr/>
        </p:nvCxnSpPr>
        <p:spPr>
          <a:xfrm flipH="1">
            <a:off x="8895080" y="3913200"/>
            <a:ext cx="375920" cy="1"/>
          </a:xfrm>
          <a:prstGeom prst="line">
            <a:avLst/>
          </a:prstGeom>
          <a:ln w="12700">
            <a:prstDash val="dash"/>
          </a:ln>
        </p:spPr>
        <p:style>
          <a:lnRef idx="1">
            <a:schemeClr val="dk1"/>
          </a:lnRef>
          <a:fillRef idx="0">
            <a:schemeClr val="dk1"/>
          </a:fillRef>
          <a:effectRef idx="0">
            <a:schemeClr val="dk1"/>
          </a:effectRef>
          <a:fontRef idx="minor">
            <a:schemeClr val="tx1"/>
          </a:fontRef>
        </p:style>
      </p:cxnSp>
      <p:cxnSp>
        <p:nvCxnSpPr>
          <p:cNvPr id="47" name="Straight Connector 46"/>
          <p:cNvCxnSpPr/>
          <p:nvPr/>
        </p:nvCxnSpPr>
        <p:spPr>
          <a:xfrm flipH="1">
            <a:off x="10377364" y="5212800"/>
            <a:ext cx="375920" cy="1"/>
          </a:xfrm>
          <a:prstGeom prst="line">
            <a:avLst/>
          </a:prstGeom>
          <a:ln w="12700">
            <a:prstDash val="dash"/>
          </a:ln>
        </p:spPr>
        <p:style>
          <a:lnRef idx="1">
            <a:schemeClr val="dk1"/>
          </a:lnRef>
          <a:fillRef idx="0">
            <a:schemeClr val="dk1"/>
          </a:fillRef>
          <a:effectRef idx="0">
            <a:schemeClr val="dk1"/>
          </a:effectRef>
          <a:fontRef idx="minor">
            <a:schemeClr val="tx1"/>
          </a:fontRef>
        </p:style>
      </p:cxnSp>
      <p:sp>
        <p:nvSpPr>
          <p:cNvPr id="44" name="Title 1"/>
          <p:cNvSpPr>
            <a:spLocks noGrp="1"/>
          </p:cNvSpPr>
          <p:nvPr>
            <p:ph type="title"/>
          </p:nvPr>
        </p:nvSpPr>
        <p:spPr>
          <a:xfrm>
            <a:off x="838200" y="14741"/>
            <a:ext cx="10515600" cy="1325563"/>
          </a:xfrm>
        </p:spPr>
        <p:txBody>
          <a:bodyPr/>
          <a:lstStyle/>
          <a:p>
            <a:r>
              <a:rPr lang="ro-RO" smtClean="0"/>
              <a:t>Structura studiului RECOVERY</a:t>
            </a:r>
          </a:p>
        </p:txBody>
      </p:sp>
    </p:spTree>
    <p:extLst>
      <p:ext uri="{BB962C8B-B14F-4D97-AF65-F5344CB8AC3E}">
        <p14:creationId xmlns:p14="http://schemas.microsoft.com/office/powerpoint/2010/main" val="32950615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smtClean="0"/>
              <a:t>Rolul PI al centrului clinic local</a:t>
            </a:r>
          </a:p>
        </p:txBody>
      </p:sp>
      <p:sp>
        <p:nvSpPr>
          <p:cNvPr id="3" name="Content Placeholder 2"/>
          <p:cNvSpPr>
            <a:spLocks noGrp="1"/>
          </p:cNvSpPr>
          <p:nvPr>
            <p:ph idx="1"/>
          </p:nvPr>
        </p:nvSpPr>
        <p:spPr/>
        <p:txBody>
          <a:bodyPr>
            <a:normAutofit fontScale="92500" lnSpcReduction="20000"/>
          </a:bodyPr>
          <a:lstStyle/>
          <a:p>
            <a:r>
              <a:rPr lang="ro-RO" smtClean="0"/>
              <a:t>Trebuie să fie calificat prin studii, instruire și experiență pentru a-și asuma responsabilitatea pentru buna desfășurare a procesului</a:t>
            </a:r>
          </a:p>
          <a:p>
            <a:endParaRPr lang="ro-RO" dirty="0"/>
          </a:p>
          <a:p>
            <a:r>
              <a:rPr lang="ro-RO" smtClean="0"/>
              <a:t>Este responsabil de desfășurarea studiului în conformitate cu protocolul la locația sa, inclusiv de supravegherea celorlalți membri ai echipei de studiu</a:t>
            </a:r>
          </a:p>
          <a:p>
            <a:endParaRPr lang="ro-RO" dirty="0"/>
          </a:p>
          <a:p>
            <a:r>
              <a:rPr lang="ro-RO" smtClean="0"/>
              <a:t>Trebuie să cunoască și să respecte bunele practici clinice și reglementările aplicabile (în UE: </a:t>
            </a:r>
            <a:r>
              <a:rPr lang="ro-RO" dirty="0">
                <a:hlinkClick r:id="rId2"/>
              </a:rPr>
              <a:t>Regulamentul privind studiile clinice [Regulamentul (UE) nr. 536/2014</a:t>
            </a:r>
            <a:r>
              <a:rPr lang="ro-RO" smtClean="0"/>
              <a:t>]</a:t>
            </a:r>
          </a:p>
          <a:p>
            <a:endParaRPr lang="ro-RO" dirty="0"/>
          </a:p>
          <a:p>
            <a:r>
              <a:rPr lang="ro-RO" smtClean="0"/>
              <a:t>Conform specificațiilor din protocol, RECOVERY se desfășoară în conformitate cu principiile ICH-GCP</a:t>
            </a:r>
          </a:p>
        </p:txBody>
      </p:sp>
      <p:sp>
        <p:nvSpPr>
          <p:cNvPr id="5" name="Slide Number Placeholder 4"/>
          <p:cNvSpPr>
            <a:spLocks noGrp="1"/>
          </p:cNvSpPr>
          <p:nvPr>
            <p:ph type="sldNum" sz="quarter" idx="12"/>
          </p:nvPr>
        </p:nvSpPr>
        <p:spPr/>
        <p:txBody>
          <a:bodyPr/>
          <a:lstStyle/>
          <a:p>
            <a:fld id="{42C0CA23-4D8D-4670-B5DD-ACC4E2457EF3}" type="slidenum">
              <a:rPr lang="en-GB" smtClean="0"/>
              <a:t>4</a:t>
            </a:fld>
            <a:endParaRPr lang="ro-RO"/>
          </a:p>
        </p:txBody>
      </p:sp>
    </p:spTree>
    <p:extLst>
      <p:ext uri="{BB962C8B-B14F-4D97-AF65-F5344CB8AC3E}">
        <p14:creationId xmlns:p14="http://schemas.microsoft.com/office/powerpoint/2010/main" val="14792593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smtClean="0"/>
              <a:t>Principiile ICH-GCP</a:t>
            </a:r>
          </a:p>
        </p:txBody>
      </p:sp>
      <p:sp>
        <p:nvSpPr>
          <p:cNvPr id="3" name="Content Placeholder 2"/>
          <p:cNvSpPr>
            <a:spLocks noGrp="1"/>
          </p:cNvSpPr>
          <p:nvPr>
            <p:ph idx="1"/>
          </p:nvPr>
        </p:nvSpPr>
        <p:spPr>
          <a:xfrm>
            <a:off x="0" y="1370784"/>
            <a:ext cx="12131458" cy="5430217"/>
          </a:xfrm>
        </p:spPr>
        <p:txBody>
          <a:bodyPr>
            <a:noAutofit/>
          </a:bodyPr>
          <a:lstStyle/>
          <a:p>
            <a:pPr marL="514350" indent="-514350">
              <a:spcBef>
                <a:spcPts val="600"/>
              </a:spcBef>
              <a:buFont typeface="+mj-lt"/>
              <a:buAutoNum type="arabicPeriod"/>
            </a:pPr>
            <a:r>
              <a:rPr lang="ro-RO" sz="1400" dirty="0"/>
              <a:t>Studiile clinice trebuie efectuate în conformitate cu principiile etice care își au originea în Declarația de la Helsinki și care sunt conforme cu GCP și cu cerințele de reglementare aplicabile.</a:t>
            </a:r>
          </a:p>
          <a:p>
            <a:pPr marL="514350" indent="-514350">
              <a:spcBef>
                <a:spcPts val="600"/>
              </a:spcBef>
              <a:buFont typeface="+mj-lt"/>
              <a:buAutoNum type="arabicPeriod"/>
            </a:pPr>
            <a:r>
              <a:rPr lang="ro-RO" sz="1400" dirty="0"/>
              <a:t>Înainte de demararea unui studiu, trebuie să se evalueze riscurile și inconvenientele previzibile în raport cu beneficiile preconizate pentru fiecare subiect al studiului și pentru societate. Un studiu trebuie inițiat și continuat numai dacă beneficiile preconizate justifică riscurile.</a:t>
            </a:r>
          </a:p>
          <a:p>
            <a:pPr marL="514350" indent="-514350">
              <a:spcBef>
                <a:spcPts val="600"/>
              </a:spcBef>
              <a:buFont typeface="+mj-lt"/>
              <a:buAutoNum type="arabicPeriod"/>
            </a:pPr>
            <a:r>
              <a:rPr lang="ro-RO" sz="1400" dirty="0"/>
              <a:t>Drepturile, siguranța și starea de bine a subiecților studiului sunt cele mai importante considerente, acestea trebuind să prevaleze asupra intereselor științei și ale societății.</a:t>
            </a:r>
          </a:p>
          <a:p>
            <a:pPr marL="514350" indent="-514350">
              <a:spcBef>
                <a:spcPts val="600"/>
              </a:spcBef>
              <a:buFont typeface="+mj-lt"/>
              <a:buAutoNum type="arabicPeriod"/>
            </a:pPr>
            <a:r>
              <a:rPr lang="ro-RO" sz="1400" dirty="0"/>
              <a:t>Informațiile neclinice și clinice disponibile privind un produs experimental trebuie să fie adecvate pentru a susține studiul clinic propus.</a:t>
            </a:r>
          </a:p>
          <a:p>
            <a:pPr marL="514350" indent="-514350">
              <a:spcBef>
                <a:spcPts val="600"/>
              </a:spcBef>
              <a:buFont typeface="+mj-lt"/>
              <a:buAutoNum type="arabicPeriod"/>
            </a:pPr>
            <a:r>
              <a:rPr lang="ro-RO" sz="1400" dirty="0"/>
              <a:t>Studiile clinice trebuie să fie riguroase din punct de vedere științific și descrise într-un protocol clar și detaliat.</a:t>
            </a:r>
          </a:p>
          <a:p>
            <a:pPr marL="514350" indent="-514350">
              <a:spcBef>
                <a:spcPts val="600"/>
              </a:spcBef>
              <a:buFont typeface="+mj-lt"/>
              <a:buAutoNum type="arabicPeriod"/>
            </a:pPr>
            <a:r>
              <a:rPr lang="ro-RO" sz="1400" dirty="0"/>
              <a:t>Un studiu trebuie efectuat în conformitate cu protocolul pentru care s-a acordat în prealabil aprobarea/avizul favorabil al comisiei de evaluare instituțională (IRB)/al comitetului independent de etică (IEC).</a:t>
            </a:r>
          </a:p>
          <a:p>
            <a:pPr marL="514350" indent="-514350">
              <a:spcBef>
                <a:spcPts val="600"/>
              </a:spcBef>
              <a:buFont typeface="+mj-lt"/>
              <a:buAutoNum type="arabicPeriod"/>
            </a:pPr>
            <a:r>
              <a:rPr lang="ro-RO" sz="1400" dirty="0"/>
              <a:t>Îngrijirea medicală acordată subiecților și deciziile medicale luate în numele acestora trebuie să fie întotdeauna responsabilitatea unui medic calificat sau, când este cazul, a unui medic stomatolog calificat.</a:t>
            </a:r>
          </a:p>
          <a:p>
            <a:pPr marL="514350" indent="-514350">
              <a:spcBef>
                <a:spcPts val="600"/>
              </a:spcBef>
              <a:buFont typeface="+mj-lt"/>
              <a:buAutoNum type="arabicPeriod"/>
            </a:pPr>
            <a:r>
              <a:rPr lang="ro-RO" sz="1400" dirty="0"/>
              <a:t>Fiecare persoană implicată în desfășurarea unui proces trebuie să fie calificată prin studii, instruire și experiență pentru a îndeplini sarcina respectivă (sarcinile respective).</a:t>
            </a:r>
          </a:p>
          <a:p>
            <a:pPr marL="514350" indent="-514350">
              <a:spcBef>
                <a:spcPts val="600"/>
              </a:spcBef>
              <a:buFont typeface="+mj-lt"/>
              <a:buAutoNum type="arabicPeriod"/>
            </a:pPr>
            <a:r>
              <a:rPr lang="ro-RO" sz="1400" dirty="0"/>
              <a:t>Trebuie să se obțină consimțământul liber exprimat în cunoștință de cauză din partea fiecărui subiect înainte de participarea la studiul clinic.</a:t>
            </a:r>
          </a:p>
          <a:p>
            <a:pPr marL="514350" indent="-514350">
              <a:spcBef>
                <a:spcPts val="600"/>
              </a:spcBef>
              <a:buFont typeface="+mj-lt"/>
              <a:buAutoNum type="arabicPeriod"/>
            </a:pPr>
            <a:r>
              <a:rPr lang="ro-RO" sz="1400" dirty="0"/>
              <a:t>Toate informațiile privind studiile clinice trebuie înregistrate, prelucrate și stocate într-un mod care să permită raportarea, interpretarea și verificarea exactă a acestora. Acest principiu se aplică tuturor evidențelor la care se face referire în prezentul ghid, indiferent de tipul de suport de stocare utilizat.</a:t>
            </a:r>
          </a:p>
          <a:p>
            <a:pPr marL="514350" indent="-514350">
              <a:spcBef>
                <a:spcPts val="600"/>
              </a:spcBef>
              <a:buFont typeface="+mj-lt"/>
              <a:buAutoNum type="arabicPeriod"/>
            </a:pPr>
            <a:r>
              <a:rPr lang="ro-RO" sz="1400" dirty="0"/>
              <a:t>Confidențialitatea evidențelor care ar putea identifica subiecții trebuie protejată, respectând normele privind viața privată și confidențialitatea în conformitate cu cerințele de reglementare aplicabile.</a:t>
            </a:r>
          </a:p>
          <a:p>
            <a:pPr marL="514350" indent="-514350">
              <a:spcBef>
                <a:spcPts val="600"/>
              </a:spcBef>
              <a:buFont typeface="+mj-lt"/>
              <a:buAutoNum type="arabicPeriod"/>
            </a:pPr>
            <a:r>
              <a:rPr lang="ro-RO" sz="1400" dirty="0"/>
              <a:t>Produsele experimentale trebuie să fie fabricate, manipulate și depozitate respectând bunele practici de fabricație (GMP) aplicabile. Acestea trebuie utilizate în conformitate cu protocolul aprobat. </a:t>
            </a:r>
          </a:p>
          <a:p>
            <a:pPr marL="514350" indent="-514350">
              <a:spcBef>
                <a:spcPts val="600"/>
              </a:spcBef>
              <a:buFont typeface="+mj-lt"/>
              <a:buAutoNum type="arabicPeriod"/>
            </a:pPr>
            <a:r>
              <a:rPr lang="ro-RO" sz="1400" dirty="0"/>
              <a:t>Trebuie puse în aplicare sisteme cu proceduri care să garanteze calitatea fiecărui aspect al studiului. Aceste sisteme ar trebui să se concentreze asupra acelor aspecte ale studiului care sunt esențiale pentru a asigura protecția subiecților umani și fiabilitatea rezultatelor studiului. </a:t>
            </a:r>
          </a:p>
        </p:txBody>
      </p:sp>
      <p:sp>
        <p:nvSpPr>
          <p:cNvPr id="4" name="Slide Number Placeholder 3"/>
          <p:cNvSpPr>
            <a:spLocks noGrp="1"/>
          </p:cNvSpPr>
          <p:nvPr>
            <p:ph type="sldNum" sz="quarter" idx="12"/>
          </p:nvPr>
        </p:nvSpPr>
        <p:spPr/>
        <p:txBody>
          <a:bodyPr/>
          <a:lstStyle/>
          <a:p>
            <a:fld id="{42C0CA23-4D8D-4670-B5DD-ACC4E2457EF3}" type="slidenum">
              <a:rPr lang="en-GB" smtClean="0"/>
              <a:t>5</a:t>
            </a:fld>
            <a:endParaRPr lang="ro-RO"/>
          </a:p>
        </p:txBody>
      </p:sp>
    </p:spTree>
    <p:extLst>
      <p:ext uri="{BB962C8B-B14F-4D97-AF65-F5344CB8AC3E}">
        <p14:creationId xmlns:p14="http://schemas.microsoft.com/office/powerpoint/2010/main" val="24182097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smtClean="0"/>
              <a:t>Instruirea și delegarea</a:t>
            </a:r>
          </a:p>
        </p:txBody>
      </p:sp>
      <p:sp>
        <p:nvSpPr>
          <p:cNvPr id="3" name="Content Placeholder 2"/>
          <p:cNvSpPr>
            <a:spLocks noGrp="1"/>
          </p:cNvSpPr>
          <p:nvPr>
            <p:ph idx="1"/>
          </p:nvPr>
        </p:nvSpPr>
        <p:spPr/>
        <p:txBody>
          <a:bodyPr>
            <a:normAutofit fontScale="92500" lnSpcReduction="10000"/>
          </a:bodyPr>
          <a:lstStyle/>
          <a:p>
            <a:r>
              <a:rPr lang="ro-RO" smtClean="0"/>
              <a:t>PI trebuie să fie instruit în aspectele relevante ale GCP</a:t>
            </a:r>
          </a:p>
          <a:p>
            <a:endParaRPr lang="ro-RO" dirty="0"/>
          </a:p>
          <a:p>
            <a:r>
              <a:rPr lang="ro-RO" smtClean="0"/>
              <a:t>În plus față de acest instructaj al PI, PI trebuie să urmeze un instructaj pe următoarele subiecte:</a:t>
            </a:r>
          </a:p>
          <a:p>
            <a:pPr lvl="1"/>
            <a:r>
              <a:rPr lang="ro-RO" smtClean="0"/>
              <a:t>Contextul și argumentul studiului</a:t>
            </a:r>
          </a:p>
          <a:p>
            <a:pPr lvl="1"/>
            <a:r>
              <a:rPr lang="ro-RO" smtClean="0"/>
              <a:t>Obținerea consimțământului în cunoștință de cauză</a:t>
            </a:r>
          </a:p>
          <a:p>
            <a:pPr lvl="1"/>
            <a:r>
              <a:rPr lang="ro-RO" smtClean="0"/>
              <a:t>Randomizare</a:t>
            </a:r>
          </a:p>
          <a:p>
            <a:pPr lvl="1"/>
            <a:r>
              <a:rPr lang="ro-RO" smtClean="0"/>
              <a:t>Module de instruire specifice IMP (în UE: Tratamentul pentru gripă și tratamentul pentru CAP)</a:t>
            </a:r>
          </a:p>
          <a:p>
            <a:pPr lvl="1"/>
            <a:endParaRPr lang="ro-RO" dirty="0"/>
          </a:p>
          <a:p>
            <a:r>
              <a:rPr lang="ro-RO" smtClean="0"/>
              <a:t>Deși PI este </a:t>
            </a:r>
            <a:r>
              <a:rPr lang="ro-RO" u="sng" dirty="0"/>
              <a:t>responsabil</a:t>
            </a:r>
            <a:r>
              <a:rPr lang="ro-RO" smtClean="0"/>
              <a:t> pentru toate activitățile legate de studiu la sediul său, acesta nu are obligația să realizeze toate aceste activități</a:t>
            </a:r>
          </a:p>
        </p:txBody>
      </p:sp>
      <p:sp>
        <p:nvSpPr>
          <p:cNvPr id="4" name="Slide Number Placeholder 3"/>
          <p:cNvSpPr>
            <a:spLocks noGrp="1"/>
          </p:cNvSpPr>
          <p:nvPr>
            <p:ph type="sldNum" sz="quarter" idx="12"/>
          </p:nvPr>
        </p:nvSpPr>
        <p:spPr/>
        <p:txBody>
          <a:bodyPr/>
          <a:lstStyle/>
          <a:p>
            <a:fld id="{42C0CA23-4D8D-4670-B5DD-ACC4E2457EF3}" type="slidenum">
              <a:rPr lang="en-GB" smtClean="0"/>
              <a:t>6</a:t>
            </a:fld>
            <a:endParaRPr lang="ro-RO"/>
          </a:p>
        </p:txBody>
      </p:sp>
    </p:spTree>
    <p:extLst>
      <p:ext uri="{BB962C8B-B14F-4D97-AF65-F5344CB8AC3E}">
        <p14:creationId xmlns:p14="http://schemas.microsoft.com/office/powerpoint/2010/main" val="39454617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smtClean="0"/>
              <a:t>Evidențele instructajelor</a:t>
            </a:r>
          </a:p>
        </p:txBody>
      </p:sp>
      <p:sp>
        <p:nvSpPr>
          <p:cNvPr id="3" name="Content Placeholder 2"/>
          <p:cNvSpPr>
            <a:spLocks noGrp="1"/>
          </p:cNvSpPr>
          <p:nvPr>
            <p:ph idx="1"/>
          </p:nvPr>
        </p:nvSpPr>
        <p:spPr>
          <a:xfrm>
            <a:off x="628491" y="1532657"/>
            <a:ext cx="5315110" cy="3253900"/>
          </a:xfrm>
        </p:spPr>
        <p:txBody>
          <a:bodyPr vert="horz" lIns="91440" tIns="45720" rIns="91440" bIns="45720" rtlCol="0" anchor="t">
            <a:normAutofit fontScale="92500" lnSpcReduction="20000"/>
          </a:bodyPr>
          <a:lstStyle/>
          <a:p>
            <a:r>
              <a:rPr lang="ro-RO" sz="2400" dirty="0"/>
              <a:t>Modulele de instruire pot fi livrate în cadrul unei vizite de inițiere a locației sau vizualizând materialele de instruire pe site-ul web al studiului</a:t>
            </a:r>
          </a:p>
          <a:p>
            <a:r>
              <a:rPr lang="ro-RO" sz="2400" dirty="0"/>
              <a:t>Dacă personalul participă la un SIV, evidențele privind instruirea acestuia vor fi actualizate de către echipa de evaluare</a:t>
            </a:r>
          </a:p>
          <a:p>
            <a:r>
              <a:rPr lang="ro-RO" sz="2400" dirty="0"/>
              <a:t>Dacă personalul urmează un instructaj online, acesta trebuie să documenteze acest lucru completând formularul relevant de confirmare a instructajului de pe site</a:t>
            </a:r>
            <a:endParaRPr lang="ro-RO" sz="2400" dirty="0">
              <a:ea typeface="Calibri"/>
              <a:cs typeface="Calibri"/>
            </a:endParaRPr>
          </a:p>
          <a:p>
            <a:endParaRPr lang="ro-RO" sz="2400" dirty="0"/>
          </a:p>
          <a:p>
            <a:endParaRPr lang="ro-RO" sz="2400" dirty="0"/>
          </a:p>
        </p:txBody>
      </p:sp>
      <p:sp>
        <p:nvSpPr>
          <p:cNvPr id="4" name="Slide Number Placeholder 3"/>
          <p:cNvSpPr>
            <a:spLocks noGrp="1"/>
          </p:cNvSpPr>
          <p:nvPr>
            <p:ph type="sldNum" sz="quarter" idx="12"/>
          </p:nvPr>
        </p:nvSpPr>
        <p:spPr/>
        <p:txBody>
          <a:bodyPr/>
          <a:lstStyle/>
          <a:p>
            <a:fld id="{42C0CA23-4D8D-4670-B5DD-ACC4E2457EF3}" type="slidenum">
              <a:rPr lang="en-GB" smtClean="0"/>
              <a:t>7</a:t>
            </a:fld>
            <a:endParaRPr lang="ro-RO"/>
          </a:p>
        </p:txBody>
      </p:sp>
      <p:pic>
        <p:nvPicPr>
          <p:cNvPr id="5" name="Picture 4"/>
          <p:cNvPicPr>
            <a:picLocks noChangeAspect="1"/>
          </p:cNvPicPr>
          <p:nvPr/>
        </p:nvPicPr>
        <p:blipFill>
          <a:blip r:embed="rId2"/>
          <a:stretch>
            <a:fillRect/>
          </a:stretch>
        </p:blipFill>
        <p:spPr>
          <a:xfrm>
            <a:off x="6111241" y="1477177"/>
            <a:ext cx="5775960" cy="3228653"/>
          </a:xfrm>
          <a:prstGeom prst="rect">
            <a:avLst/>
          </a:prstGeom>
          <a:ln>
            <a:solidFill>
              <a:schemeClr val="tx1"/>
            </a:solidFill>
          </a:ln>
        </p:spPr>
      </p:pic>
      <p:sp>
        <p:nvSpPr>
          <p:cNvPr id="6" name="Content Placeholder 2"/>
          <p:cNvSpPr txBox="1">
            <a:spLocks/>
          </p:cNvSpPr>
          <p:nvPr/>
        </p:nvSpPr>
        <p:spPr>
          <a:xfrm>
            <a:off x="628491" y="4772447"/>
            <a:ext cx="11258710" cy="2163108"/>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ro-RO" sz="2400" dirty="0"/>
              <a:t>Membrului personalului și PI-ului acestuia li se trimite prin e-mail o înregistrare a instructajului</a:t>
            </a:r>
          </a:p>
          <a:p>
            <a:r>
              <a:rPr lang="ro-RO" sz="2400" dirty="0"/>
              <a:t>Acest lucru se înregistrează și în sistemul de administrare a studiului, care este utilizat de echipa Ecraid pentru a crea un jurnal de formare pentru fiecare locație</a:t>
            </a:r>
          </a:p>
          <a:p>
            <a:r>
              <a:rPr lang="ro-RO" sz="2400" dirty="0"/>
              <a:t>Jurnalele de formare vor fi trimise periodic către PI și se pot trimite și la cerere </a:t>
            </a:r>
          </a:p>
          <a:p>
            <a:endParaRPr lang="ro-RO" sz="2400" dirty="0"/>
          </a:p>
          <a:p>
            <a:endParaRPr lang="ro-RO" sz="2400" dirty="0"/>
          </a:p>
        </p:txBody>
      </p:sp>
    </p:spTree>
    <p:extLst>
      <p:ext uri="{BB962C8B-B14F-4D97-AF65-F5344CB8AC3E}">
        <p14:creationId xmlns:p14="http://schemas.microsoft.com/office/powerpoint/2010/main" val="4015006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smtClean="0"/>
              <a:t>Jurnalul delegărilor</a:t>
            </a:r>
          </a:p>
        </p:txBody>
      </p:sp>
      <p:sp>
        <p:nvSpPr>
          <p:cNvPr id="3" name="Content Placeholder 2"/>
          <p:cNvSpPr>
            <a:spLocks noGrp="1"/>
          </p:cNvSpPr>
          <p:nvPr>
            <p:ph idx="1"/>
          </p:nvPr>
        </p:nvSpPr>
        <p:spPr>
          <a:xfrm>
            <a:off x="504201" y="1596885"/>
            <a:ext cx="11533311" cy="4580078"/>
          </a:xfrm>
        </p:spPr>
        <p:txBody>
          <a:bodyPr>
            <a:normAutofit/>
          </a:bodyPr>
          <a:lstStyle/>
          <a:p>
            <a:r>
              <a:rPr lang="ro-RO" sz="2400" dirty="0"/>
              <a:t>PI are responsabilitatea de a se asigura că membrii echipei sale de cercetare au parcurs instructajul relevant pentru rolul lor</a:t>
            </a:r>
          </a:p>
          <a:p>
            <a:r>
              <a:rPr lang="ro-RO" sz="2400" dirty="0"/>
              <a:t>Sarcinile delegate trebuie înregistrate în jurnalul de delegare a sarcinilor, păstrat în ISF</a:t>
            </a:r>
          </a:p>
          <a:p>
            <a:r>
              <a:rPr lang="ro-RO" sz="2400" dirty="0"/>
              <a:t>Sunt definite 6 sarcini, fiecare dintre acestea necesitând module de instruire specifice:</a:t>
            </a:r>
          </a:p>
          <a:p>
            <a:endParaRPr lang="ro-RO" dirty="0"/>
          </a:p>
          <a:p>
            <a:endParaRPr lang="ro-RO" dirty="0"/>
          </a:p>
        </p:txBody>
      </p:sp>
      <p:sp>
        <p:nvSpPr>
          <p:cNvPr id="4" name="Slide Number Placeholder 3"/>
          <p:cNvSpPr>
            <a:spLocks noGrp="1"/>
          </p:cNvSpPr>
          <p:nvPr>
            <p:ph type="sldNum" sz="quarter" idx="12"/>
          </p:nvPr>
        </p:nvSpPr>
        <p:spPr/>
        <p:txBody>
          <a:bodyPr/>
          <a:lstStyle/>
          <a:p>
            <a:fld id="{42C0CA23-4D8D-4670-B5DD-ACC4E2457EF3}" type="slidenum">
              <a:rPr lang="en-GB" smtClean="0"/>
              <a:t>8</a:t>
            </a:fld>
            <a:endParaRPr lang="ro-RO"/>
          </a:p>
        </p:txBody>
      </p:sp>
      <p:graphicFrame>
        <p:nvGraphicFramePr>
          <p:cNvPr id="6" name="Table 5"/>
          <p:cNvGraphicFramePr>
            <a:graphicFrameLocks noGrp="1"/>
          </p:cNvGraphicFramePr>
          <p:nvPr>
            <p:extLst>
              <p:ext uri="{D42A27DB-BD31-4B8C-83A1-F6EECF244321}">
                <p14:modId xmlns:p14="http://schemas.microsoft.com/office/powerpoint/2010/main" val="4142409842"/>
              </p:ext>
            </p:extLst>
          </p:nvPr>
        </p:nvGraphicFramePr>
        <p:xfrm>
          <a:off x="325200" y="3414462"/>
          <a:ext cx="11565879" cy="3108960"/>
        </p:xfrm>
        <a:graphic>
          <a:graphicData uri="http://schemas.openxmlformats.org/drawingml/2006/table">
            <a:tbl>
              <a:tblPr firstRow="1" bandRow="1">
                <a:tableStyleId>{5940675A-B579-460E-94D1-54222C63F5DA}</a:tableStyleId>
              </a:tblPr>
              <a:tblGrid>
                <a:gridCol w="3855293">
                  <a:extLst>
                    <a:ext uri="{9D8B030D-6E8A-4147-A177-3AD203B41FA5}">
                      <a16:colId xmlns:a16="http://schemas.microsoft.com/office/drawing/2014/main" val="2439025495"/>
                    </a:ext>
                  </a:extLst>
                </a:gridCol>
                <a:gridCol w="4176796">
                  <a:extLst>
                    <a:ext uri="{9D8B030D-6E8A-4147-A177-3AD203B41FA5}">
                      <a16:colId xmlns:a16="http://schemas.microsoft.com/office/drawing/2014/main" val="2483301948"/>
                    </a:ext>
                  </a:extLst>
                </a:gridCol>
                <a:gridCol w="3533790">
                  <a:extLst>
                    <a:ext uri="{9D8B030D-6E8A-4147-A177-3AD203B41FA5}">
                      <a16:colId xmlns:a16="http://schemas.microsoft.com/office/drawing/2014/main" val="2446217726"/>
                    </a:ext>
                  </a:extLst>
                </a:gridCol>
              </a:tblGrid>
              <a:tr h="3092450">
                <a:tc>
                  <a:txBody>
                    <a:bodyPr/>
                    <a:lstStyle/>
                    <a:p>
                      <a:r>
                        <a:rPr lang="ro-RO" sz="1800" u="sng" dirty="0">
                          <a:solidFill>
                            <a:schemeClr val="tx1"/>
                          </a:solidFill>
                          <a:effectLst/>
                          <a:latin typeface="+mn-lt"/>
                        </a:rPr>
                        <a:t>Eligibilitatea</a:t>
                      </a:r>
                      <a:r>
                        <a:rPr lang="ro-RO" sz="1800" dirty="0">
                          <a:solidFill>
                            <a:schemeClr val="tx1"/>
                          </a:solidFill>
                          <a:effectLst/>
                          <a:latin typeface="+mn-lt"/>
                        </a:rPr>
                        <a:t> – evaluarea eligibilității pacientului pentru studiu (în consultare cu medicul curant al pacientului)</a:t>
                      </a:r>
                    </a:p>
                    <a:p>
                      <a:pPr lvl="0"/>
                      <a:r>
                        <a:rPr lang="ro-RO" sz="1800" dirty="0">
                          <a:solidFill>
                            <a:schemeClr val="tx1"/>
                          </a:solidFill>
                          <a:effectLst/>
                          <a:latin typeface="+mn-lt"/>
                        </a:rPr>
                        <a:t>1) </a:t>
                      </a:r>
                      <a:r>
                        <a:rPr lang="ro-RO" sz="1800" b="1" dirty="0">
                          <a:solidFill>
                            <a:schemeClr val="tx1"/>
                          </a:solidFill>
                          <a:effectLst/>
                          <a:latin typeface="+mn-lt"/>
                        </a:rPr>
                        <a:t>Eligibilitatea pentru comparații în cazul gripei </a:t>
                      </a:r>
                      <a:r>
                        <a:rPr lang="ro-RO" sz="1800" dirty="0">
                          <a:solidFill>
                            <a:schemeClr val="tx1"/>
                          </a:solidFill>
                          <a:effectLst/>
                          <a:latin typeface="+mn-lt"/>
                        </a:rPr>
                        <a:t>necesită instructajul </a:t>
                      </a:r>
                      <a:r>
                        <a:rPr lang="ro-RO" sz="1800" i="1" dirty="0">
                          <a:solidFill>
                            <a:schemeClr val="tx1"/>
                          </a:solidFill>
                          <a:effectLst/>
                          <a:latin typeface="+mn-lt"/>
                        </a:rPr>
                        <a:t>Tratarea gripei</a:t>
                      </a:r>
                    </a:p>
                    <a:p>
                      <a:r>
                        <a:rPr lang="ro-RO" sz="1800" dirty="0">
                          <a:solidFill>
                            <a:schemeClr val="tx1"/>
                          </a:solidFill>
                          <a:effectLst/>
                          <a:latin typeface="+mn-lt"/>
                        </a:rPr>
                        <a:t>2) </a:t>
                      </a:r>
                      <a:r>
                        <a:rPr lang="ro-RO" sz="1800" b="1" dirty="0">
                          <a:solidFill>
                            <a:schemeClr val="tx1"/>
                          </a:solidFill>
                          <a:effectLst/>
                          <a:latin typeface="+mn-lt"/>
                        </a:rPr>
                        <a:t>Eligibilitatea pentru comparații în cazul CAP </a:t>
                      </a:r>
                      <a:r>
                        <a:rPr lang="ro-RO" sz="1800" dirty="0">
                          <a:solidFill>
                            <a:schemeClr val="tx1"/>
                          </a:solidFill>
                          <a:effectLst/>
                          <a:latin typeface="+mn-lt"/>
                        </a:rPr>
                        <a:t>necesită instructajul </a:t>
                      </a:r>
                      <a:r>
                        <a:rPr lang="ro-RO" sz="1800" i="1" dirty="0">
                          <a:solidFill>
                            <a:schemeClr val="tx1"/>
                          </a:solidFill>
                          <a:effectLst/>
                          <a:latin typeface="+mn-lt"/>
                        </a:rPr>
                        <a:t>Tratarea CAP</a:t>
                      </a:r>
                      <a:endParaRPr lang="ro-RO" sz="1800" dirty="0"/>
                    </a:p>
                  </a:txBody>
                  <a:tcPr/>
                </a:tc>
                <a:tc>
                  <a:txBody>
                    <a:bodyPr/>
                    <a:lstStyle/>
                    <a:p>
                      <a:r>
                        <a:rPr lang="ro-RO" sz="1800" u="sng" dirty="0">
                          <a:solidFill>
                            <a:schemeClr val="tx1"/>
                          </a:solidFill>
                          <a:effectLst/>
                          <a:latin typeface="+mn-lt"/>
                        </a:rPr>
                        <a:t>Consimțământul</a:t>
                      </a:r>
                      <a:r>
                        <a:rPr lang="ro-RO" sz="1800" dirty="0">
                          <a:solidFill>
                            <a:schemeClr val="tx1"/>
                          </a:solidFill>
                          <a:effectLst/>
                          <a:latin typeface="+mn-lt"/>
                        </a:rPr>
                        <a:t> – Explicarea studiului, răspunsul la întrebări și completarea formularului de consimțământ în cunoștință de cauză împreună cu participantul sau reprezentantul acestuia</a:t>
                      </a:r>
                    </a:p>
                    <a:p>
                      <a:pPr lvl="0"/>
                      <a:r>
                        <a:rPr lang="ro-RO" sz="1800" dirty="0">
                          <a:solidFill>
                            <a:schemeClr val="tx1"/>
                          </a:solidFill>
                          <a:effectLst/>
                          <a:latin typeface="+mn-lt"/>
                        </a:rPr>
                        <a:t>3) </a:t>
                      </a:r>
                      <a:r>
                        <a:rPr lang="ro-RO" sz="1800" b="1" dirty="0">
                          <a:solidFill>
                            <a:schemeClr val="tx1"/>
                          </a:solidFill>
                          <a:effectLst/>
                          <a:latin typeface="+mn-lt"/>
                        </a:rPr>
                        <a:t>Consimțământul pentru comparațiile în cazul gripei </a:t>
                      </a:r>
                      <a:r>
                        <a:rPr lang="ro-RO" sz="1800" dirty="0">
                          <a:solidFill>
                            <a:schemeClr val="tx1"/>
                          </a:solidFill>
                          <a:effectLst/>
                          <a:latin typeface="+mn-lt"/>
                        </a:rPr>
                        <a:t>necesită instructajul </a:t>
                      </a:r>
                      <a:r>
                        <a:rPr lang="ro-RO" sz="1800" i="1" dirty="0">
                          <a:solidFill>
                            <a:schemeClr val="tx1"/>
                          </a:solidFill>
                          <a:effectLst/>
                          <a:latin typeface="+mn-lt"/>
                        </a:rPr>
                        <a:t>Context, consimțământ și tratarea gripei</a:t>
                      </a:r>
                      <a:r>
                        <a:rPr lang="ro-RO" sz="1800" dirty="0">
                          <a:solidFill>
                            <a:schemeClr val="tx1"/>
                          </a:solidFill>
                          <a:effectLst/>
                          <a:latin typeface="+mn-lt"/>
                        </a:rPr>
                        <a:t> </a:t>
                      </a:r>
                    </a:p>
                    <a:p>
                      <a:r>
                        <a:rPr lang="ro-RO" sz="1800" dirty="0">
                          <a:solidFill>
                            <a:schemeClr val="tx1"/>
                          </a:solidFill>
                          <a:effectLst/>
                          <a:latin typeface="+mn-lt"/>
                        </a:rPr>
                        <a:t>4) </a:t>
                      </a:r>
                      <a:r>
                        <a:rPr lang="ro-RO" sz="1800" b="1" dirty="0">
                          <a:solidFill>
                            <a:schemeClr val="tx1"/>
                          </a:solidFill>
                          <a:effectLst/>
                          <a:latin typeface="+mn-lt"/>
                        </a:rPr>
                        <a:t>Consimțământul pentru comparațiile în cazul CAP</a:t>
                      </a:r>
                      <a:r>
                        <a:rPr lang="ro-RO" sz="1800" dirty="0">
                          <a:solidFill>
                            <a:schemeClr val="tx1"/>
                          </a:solidFill>
                          <a:effectLst/>
                          <a:latin typeface="+mn-lt"/>
                        </a:rPr>
                        <a:t> necesită instructajul </a:t>
                      </a:r>
                      <a:r>
                        <a:rPr lang="ro-RO" sz="1800" i="1" dirty="0">
                          <a:solidFill>
                            <a:schemeClr val="tx1"/>
                          </a:solidFill>
                          <a:effectLst/>
                          <a:latin typeface="+mn-lt"/>
                        </a:rPr>
                        <a:t>Context, consimțământ</a:t>
                      </a:r>
                      <a:r>
                        <a:rPr sz="1600"/>
                        <a:t> </a:t>
                      </a:r>
                      <a:r>
                        <a:rPr lang="ro-RO" sz="1800" i="1" dirty="0">
                          <a:solidFill>
                            <a:schemeClr val="tx1"/>
                          </a:solidFill>
                          <a:effectLst/>
                          <a:latin typeface="+mn-lt"/>
                        </a:rPr>
                        <a:t>și tratarea CAP</a:t>
                      </a:r>
                      <a:r>
                        <a:rPr lang="ro-RO" sz="1800" dirty="0">
                          <a:solidFill>
                            <a:schemeClr val="tx1"/>
                          </a:solidFill>
                          <a:effectLst/>
                          <a:latin typeface="+mn-lt"/>
                        </a:rPr>
                        <a:t> </a:t>
                      </a:r>
                      <a:endParaRPr lang="ro-RO" sz="1800" dirty="0"/>
                    </a:p>
                  </a:txBody>
                  <a:tcPr/>
                </a:tc>
                <a:tc>
                  <a:txBody>
                    <a:bodyPr/>
                    <a:lstStyle/>
                    <a:p>
                      <a:pPr lvl="0"/>
                      <a:r>
                        <a:rPr lang="ro-RO" sz="1800" u="sng" dirty="0">
                          <a:solidFill>
                            <a:schemeClr val="tx1"/>
                          </a:solidFill>
                          <a:effectLst/>
                          <a:latin typeface="+mn-lt"/>
                        </a:rPr>
                        <a:t>5</a:t>
                      </a:r>
                      <a:r>
                        <a:rPr lang="ro-RO" sz="1800" b="1" u="sng" dirty="0">
                          <a:solidFill>
                            <a:schemeClr val="tx1"/>
                          </a:solidFill>
                          <a:effectLst/>
                          <a:latin typeface="+mn-lt"/>
                        </a:rPr>
                        <a:t>) Randomizare</a:t>
                      </a:r>
                      <a:r>
                        <a:rPr sz="1600" dirty="0"/>
                        <a:t> </a:t>
                      </a:r>
                      <a:r>
                        <a:rPr lang="ro-RO" sz="1800" dirty="0">
                          <a:solidFill>
                            <a:schemeClr val="tx1"/>
                          </a:solidFill>
                          <a:effectLst/>
                          <a:latin typeface="+mn-lt"/>
                        </a:rPr>
                        <a:t>– Introducerea datelor participantului în sistemul de randomizare și randomizarea participantului. Necesită instructajul </a:t>
                      </a:r>
                      <a:r>
                        <a:rPr lang="ro-RO" sz="1800" i="1" dirty="0">
                          <a:solidFill>
                            <a:schemeClr val="tx1"/>
                          </a:solidFill>
                          <a:effectLst/>
                          <a:latin typeface="+mn-lt"/>
                        </a:rPr>
                        <a:t>Randomizare</a:t>
                      </a:r>
                    </a:p>
                    <a:p>
                      <a:r>
                        <a:rPr lang="ro-RO" sz="1800" u="sng" dirty="0">
                          <a:solidFill>
                            <a:schemeClr val="tx1"/>
                          </a:solidFill>
                          <a:effectLst/>
                          <a:latin typeface="+mn-lt"/>
                        </a:rPr>
                        <a:t>6) </a:t>
                      </a:r>
                      <a:r>
                        <a:rPr lang="ro-RO" sz="1800" b="1" u="sng" dirty="0">
                          <a:solidFill>
                            <a:schemeClr val="tx1"/>
                          </a:solidFill>
                          <a:effectLst/>
                          <a:latin typeface="+mn-lt"/>
                        </a:rPr>
                        <a:t>Monitorizare</a:t>
                      </a:r>
                      <a:r>
                        <a:rPr lang="ro-RO" sz="1800" dirty="0">
                          <a:solidFill>
                            <a:schemeClr val="tx1"/>
                          </a:solidFill>
                          <a:effectLst/>
                          <a:latin typeface="+mn-lt"/>
                        </a:rPr>
                        <a:t> – Completarea formularelor de monitorizare eCRF și a formularelor privind evenimentele adverse. Necesită instructajul </a:t>
                      </a:r>
                      <a:r>
                        <a:rPr lang="ro-RO" sz="1800" i="1" dirty="0">
                          <a:solidFill>
                            <a:schemeClr val="tx1"/>
                          </a:solidFill>
                          <a:effectLst/>
                          <a:latin typeface="+mn-lt"/>
                        </a:rPr>
                        <a:t>Monitorizare</a:t>
                      </a:r>
                      <a:endParaRPr lang="ro-RO" sz="1800" dirty="0"/>
                    </a:p>
                  </a:txBody>
                  <a:tcPr/>
                </a:tc>
                <a:extLst>
                  <a:ext uri="{0D108BD9-81ED-4DB2-BD59-A6C34878D82A}">
                    <a16:rowId xmlns:a16="http://schemas.microsoft.com/office/drawing/2014/main" val="232373932"/>
                  </a:ext>
                </a:extLst>
              </a:tr>
            </a:tbl>
          </a:graphicData>
        </a:graphic>
      </p:graphicFrame>
    </p:spTree>
    <p:extLst>
      <p:ext uri="{BB962C8B-B14F-4D97-AF65-F5344CB8AC3E}">
        <p14:creationId xmlns:p14="http://schemas.microsoft.com/office/powerpoint/2010/main" val="12283227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smtClean="0"/>
              <a:t>Jurnalul delegărilor</a:t>
            </a:r>
          </a:p>
        </p:txBody>
      </p:sp>
      <p:sp>
        <p:nvSpPr>
          <p:cNvPr id="4" name="Slide Number Placeholder 3"/>
          <p:cNvSpPr>
            <a:spLocks noGrp="1"/>
          </p:cNvSpPr>
          <p:nvPr>
            <p:ph type="sldNum" sz="quarter" idx="12"/>
          </p:nvPr>
        </p:nvSpPr>
        <p:spPr/>
        <p:txBody>
          <a:bodyPr/>
          <a:lstStyle/>
          <a:p>
            <a:fld id="{42C0CA23-4D8D-4670-B5DD-ACC4E2457EF3}" type="slidenum">
              <a:rPr lang="en-GB" smtClean="0"/>
              <a:t>9</a:t>
            </a:fld>
            <a:endParaRPr lang="ro-RO"/>
          </a:p>
        </p:txBody>
      </p:sp>
      <p:sp>
        <p:nvSpPr>
          <p:cNvPr id="3" name="TextBox 2"/>
          <p:cNvSpPr txBox="1"/>
          <p:nvPr/>
        </p:nvSpPr>
        <p:spPr>
          <a:xfrm>
            <a:off x="8342334" y="1572016"/>
            <a:ext cx="3594969" cy="3693319"/>
          </a:xfrm>
          <a:prstGeom prst="rect">
            <a:avLst/>
          </a:prstGeom>
          <a:noFill/>
        </p:spPr>
        <p:txBody>
          <a:bodyPr wrap="square" rtlCol="0">
            <a:spAutoFit/>
          </a:bodyPr>
          <a:lstStyle/>
          <a:p>
            <a:pPr marL="285750" indent="-285750">
              <a:buFont typeface="Arial" panose="020B0604020202020204" pitchFamily="34" charset="0"/>
              <a:buChar char="•"/>
            </a:pPr>
            <a:r>
              <a:rPr lang="ro-RO" smtClean="0"/>
              <a:t>Personalul trebuie adăugat în jurnalul delegărilor înainte de îndeplinirea sarcinilor relevante </a:t>
            </a:r>
          </a:p>
          <a:p>
            <a:pPr marL="285750" indent="-285750">
              <a:buFont typeface="Arial" panose="020B0604020202020204" pitchFamily="34" charset="0"/>
              <a:buChar char="•"/>
            </a:pPr>
            <a:endParaRPr lang="ro-RO" dirty="0"/>
          </a:p>
          <a:p>
            <a:pPr marL="285750" indent="-285750">
              <a:buFont typeface="Arial" panose="020B0604020202020204" pitchFamily="34" charset="0"/>
              <a:buChar char="•"/>
            </a:pPr>
            <a:r>
              <a:rPr lang="ro-RO" smtClean="0"/>
              <a:t>Înainte de activarea locației trebuie transmisă o copie către Ecraid, iar jurnalul va fi verificat la vizitele de monitorizare</a:t>
            </a:r>
          </a:p>
          <a:p>
            <a:pPr marL="285750" indent="-285750">
              <a:buFont typeface="Arial" panose="020B0604020202020204" pitchFamily="34" charset="0"/>
              <a:buChar char="•"/>
            </a:pPr>
            <a:endParaRPr lang="ro-RO" dirty="0"/>
          </a:p>
          <a:p>
            <a:pPr marL="285750" indent="-285750">
              <a:buFont typeface="Arial" panose="020B0604020202020204" pitchFamily="34" charset="0"/>
              <a:buChar char="•"/>
            </a:pPr>
            <a:r>
              <a:rPr lang="ro-RO" smtClean="0"/>
              <a:t>După inițierea locației, nu trebuie să fie informat Ecraid cu privire la modificările aduse jurnalului și nici să i se trimită versiuni actualizate</a:t>
            </a:r>
          </a:p>
        </p:txBody>
      </p:sp>
      <p:pic>
        <p:nvPicPr>
          <p:cNvPr id="6" name="Picture 5">
            <a:extLst>
              <a:ext uri="{FF2B5EF4-FFF2-40B4-BE49-F238E27FC236}">
                <a16:creationId xmlns:a16="http://schemas.microsoft.com/office/drawing/2014/main" id="{142FF996-C3FE-DE32-5AB3-09FDCA6D9C01}"/>
              </a:ext>
            </a:extLst>
          </p:cNvPr>
          <p:cNvPicPr>
            <a:picLocks noChangeAspect="1"/>
          </p:cNvPicPr>
          <p:nvPr/>
        </p:nvPicPr>
        <p:blipFill>
          <a:blip r:embed="rId2"/>
          <a:stretch>
            <a:fillRect/>
          </a:stretch>
        </p:blipFill>
        <p:spPr>
          <a:xfrm>
            <a:off x="254697" y="1219686"/>
            <a:ext cx="7936402" cy="5385901"/>
          </a:xfrm>
          <a:prstGeom prst="rect">
            <a:avLst/>
          </a:prstGeom>
        </p:spPr>
      </p:pic>
    </p:spTree>
    <p:extLst>
      <p:ext uri="{BB962C8B-B14F-4D97-AF65-F5344CB8AC3E}">
        <p14:creationId xmlns:p14="http://schemas.microsoft.com/office/powerpoint/2010/main" val="274670717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ESGUID" val="a8c1d937-a8d7-405e-9343-2035c5dc78d7"/>
</p:tagLst>
</file>

<file path=ppt/theme/theme1.xml><?xml version="1.0" encoding="utf-8"?>
<a:theme xmlns:a="http://schemas.openxmlformats.org/drawingml/2006/main" name="Office Theme">
  <a:themeElements>
    <a:clrScheme name="Custom 1">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E3159"/>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6916FEED5D5053469AFB61F4CDE271DB" ma:contentTypeVersion="18" ma:contentTypeDescription="Create a new document." ma:contentTypeScope="" ma:versionID="3abab5b2bfc8b550b6a7c0fb3096d50d">
  <xsd:schema xmlns:xsd="http://www.w3.org/2001/XMLSchema" xmlns:xs="http://www.w3.org/2001/XMLSchema" xmlns:p="http://schemas.microsoft.com/office/2006/metadata/properties" xmlns:ns2="137f62fc-0309-469d-96f8-244e1f51aa13" xmlns:ns3="aca37e2d-a12b-47b7-9c3c-40d22df3b50a" targetNamespace="http://schemas.microsoft.com/office/2006/metadata/properties" ma:root="true" ma:fieldsID="2a0fc1677ac5988bc095db029d83c96f" ns2:_="" ns3:_="">
    <xsd:import namespace="137f62fc-0309-469d-96f8-244e1f51aa13"/>
    <xsd:import namespace="aca37e2d-a12b-47b7-9c3c-40d22df3b50a"/>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ServiceLocation" minOccurs="0"/>
                <xsd:element ref="ns2:MediaLengthInSeconds" minOccurs="0"/>
                <xsd:element ref="ns2:lcf76f155ced4ddcb4097134ff3c332f" minOccurs="0"/>
                <xsd:element ref="ns3:TaxCatchAll" minOccurs="0"/>
                <xsd:element ref="ns3:SharedWithUsers" minOccurs="0"/>
                <xsd:element ref="ns3:SharedWithDetail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37f62fc-0309-469d-96f8-244e1f51aa1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18" nillable="true" ma:displayName="Length (seconds)"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1eeb44a9-b924-44d0-8ed9-f8b504a4bac6"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aca37e2d-a12b-47b7-9c3c-40d22df3b50a" elementFormDefault="qualified">
    <xsd:import namespace="http://schemas.microsoft.com/office/2006/documentManagement/types"/>
    <xsd:import namespace="http://schemas.microsoft.com/office/infopath/2007/PartnerControls"/>
    <xsd:element name="TaxCatchAll" ma:index="21" nillable="true" ma:displayName="Taxonomy Catch All Column" ma:hidden="true" ma:list="{bf63c6bd-ffe2-4ed4-86e9-cbc11843f189}" ma:internalName="TaxCatchAll" ma:showField="CatchAllData" ma:web="aca37e2d-a12b-47b7-9c3c-40d22df3b50a">
      <xsd:complexType>
        <xsd:complexContent>
          <xsd:extension base="dms:MultiChoiceLookup">
            <xsd:sequence>
              <xsd:element name="Value" type="dms:Lookup" maxOccurs="unbounded" minOccurs="0" nillable="true"/>
            </xsd:sequence>
          </xsd:extension>
        </xsd:complexContent>
      </xsd:complexType>
    </xsd:element>
    <xsd:element name="SharedWithUsers" ma:index="2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aca37e2d-a12b-47b7-9c3c-40d22df3b50a" xsi:nil="true"/>
    <lcf76f155ced4ddcb4097134ff3c332f xmlns="137f62fc-0309-469d-96f8-244e1f51aa13">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3E5D9499-0AD5-4890-8D95-3A4AE7D17676}">
  <ds:schemaRefs>
    <ds:schemaRef ds:uri="http://schemas.microsoft.com/sharepoint/v3/contenttype/forms"/>
  </ds:schemaRefs>
</ds:datastoreItem>
</file>

<file path=customXml/itemProps2.xml><?xml version="1.0" encoding="utf-8"?>
<ds:datastoreItem xmlns:ds="http://schemas.openxmlformats.org/officeDocument/2006/customXml" ds:itemID="{E61BB619-B64D-4B37-B06B-5EC8EECB0DA7}"/>
</file>

<file path=customXml/itemProps3.xml><?xml version="1.0" encoding="utf-8"?>
<ds:datastoreItem xmlns:ds="http://schemas.openxmlformats.org/officeDocument/2006/customXml" ds:itemID="{F8E8C06E-0423-4EC0-9BC7-4ACD2ED20B20}">
  <ds:schemaRefs>
    <ds:schemaRef ds:uri="http://purl.org/dc/elements/1.1/"/>
    <ds:schemaRef ds:uri="http://schemas.openxmlformats.org/package/2006/metadata/core-properties"/>
    <ds:schemaRef ds:uri="http://schemas.microsoft.com/office/infopath/2007/PartnerControls"/>
    <ds:schemaRef ds:uri="8c2ad8f4-5414-4cfe-b16c-4e06a8f6e355"/>
    <ds:schemaRef ds:uri="http://schemas.microsoft.com/office/2006/documentManagement/types"/>
    <ds:schemaRef ds:uri="http://purl.org/dc/dcmitype/"/>
    <ds:schemaRef ds:uri="http://purl.org/dc/terms/"/>
    <ds:schemaRef ds:uri="http://schemas.microsoft.com/office/2006/metadata/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18426</TotalTime>
  <Words>1755</Words>
  <Application>Microsoft Office PowerPoint</Application>
  <PresentationFormat>Widescreen</PresentationFormat>
  <Paragraphs>177</Paragraphs>
  <Slides>19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19</vt:i4>
      </vt:variant>
    </vt:vector>
  </HeadingPairs>
  <TitlesOfParts>
    <vt:vector size="22" baseType="lpstr">
      <vt:lpstr>Arial</vt:lpstr>
      <vt:lpstr>Calibri</vt:lpstr>
      <vt:lpstr>Office Theme</vt:lpstr>
      <vt:lpstr>Studiul RECOVERY</vt:lpstr>
      <vt:lpstr>Subiecte</vt:lpstr>
      <vt:lpstr>Structura studiului RECOVERY</vt:lpstr>
      <vt:lpstr>Rolul PI al centrului clinic local</vt:lpstr>
      <vt:lpstr>Principiile ICH-GCP</vt:lpstr>
      <vt:lpstr>Instruirea și delegarea</vt:lpstr>
      <vt:lpstr>Evidențele instructajelor</vt:lpstr>
      <vt:lpstr>Jurnalul delegărilor</vt:lpstr>
      <vt:lpstr>Jurnalul delegărilor</vt:lpstr>
      <vt:lpstr>Identificarea și invitarea</vt:lpstr>
      <vt:lpstr>Consimțământul în cunoștință de cauză</vt:lpstr>
      <vt:lpstr>Randomizare</vt:lpstr>
      <vt:lpstr>Verificarea ulterioară</vt:lpstr>
      <vt:lpstr>Rapoartele de siguranță</vt:lpstr>
      <vt:lpstr>Rapoartele de siguranță</vt:lpstr>
      <vt:lpstr>Rapoartele de siguranță</vt:lpstr>
      <vt:lpstr>Abateri de la protocol</vt:lpstr>
      <vt:lpstr>Dosarul locației investigatorului</vt:lpstr>
      <vt:lpstr>Vă mulțumim!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Randomised Evaluation of COVID-19 Therapies: the RECOVERY trial</dc:title>
  <dc:creator>Richard Haynes</dc:creator>
  <cp:lastModifiedBy>Nicolette van Neer</cp:lastModifiedBy>
  <cp:revision>386</cp:revision>
  <cp:lastPrinted>2020-03-18T19:42:16Z</cp:lastPrinted>
  <dcterms:created xsi:type="dcterms:W3CDTF">2020-03-14T13:47:38Z</dcterms:created>
  <dcterms:modified xsi:type="dcterms:W3CDTF">2024-12-09T18:41:49Z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0x0101006916FEED5D5053469AFB61F4CDE271DB</vt:lpwstr>
  </property>
</Properties>
</file>