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72" r:id="rId6"/>
    <p:sldId id="274" r:id="rId7"/>
    <p:sldId id="275" r:id="rId8"/>
    <p:sldId id="276" r:id="rId9"/>
    <p:sldId id="277" r:id="rId10"/>
    <p:sldId id="286" r:id="rId11"/>
    <p:sldId id="279" r:id="rId12"/>
    <p:sldId id="287" r:id="rId13"/>
    <p:sldId id="280" r:id="rId14"/>
    <p:sldId id="281" r:id="rId15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 Peto" initials="LP" lastIdx="0" clrIdx="0">
    <p:extLst>
      <p:ext uri="{19B8F6BF-5375-455C-9EA6-DF929625EA0E}">
        <p15:presenceInfo xmlns:p15="http://schemas.microsoft.com/office/powerpoint/2012/main" userId="S-1-5-21-944046252-2799899743-1142484129-101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864B5C-A8BA-4A35-82E5-1E250537F6AB}" v="182" dt="2024-12-03T15:33:33.837"/>
    <p1510:client id="{7528226F-4491-4761-B3F9-FBEB42DD5996}" v="6" dt="2024-12-03T15:34:48.721"/>
    <p1510:client id="{D18CA4D5-D44C-4433-82BC-0B14697F03F4}" v="4" dt="2024-12-03T16:10:48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423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82"/>
          <a:stretch/>
        </p:blipFill>
        <p:spPr>
          <a:xfrm>
            <a:off x="9008339" y="312681"/>
            <a:ext cx="2880360" cy="6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covery@ecraid.eu" TargetMode="External"/><Relationship Id="rId2" Type="http://schemas.openxmlformats.org/officeDocument/2006/relationships/hyperlink" Target="http://www.recoverytrial.net/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coverytrial,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2868"/>
            <a:ext cx="9144000" cy="1301630"/>
          </a:xfrm>
        </p:spPr>
        <p:txBody>
          <a:bodyPr>
            <a:normAutofit/>
          </a:bodyPr>
          <a:lstStyle/>
          <a:p>
            <a:r>
              <a:rPr lang="ro-RO" b="1" dirty="0">
                <a:solidFill>
                  <a:srgbClr val="9E3159"/>
                </a:solidFill>
                <a:latin typeface="+mn-lt"/>
              </a:rPr>
              <a:t>Studiul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476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 sz="3200" b="1" dirty="0"/>
              <a:t>Instructaj privind randomizarea în UE</a:t>
            </a:r>
          </a:p>
          <a:p>
            <a:endParaRPr lang="ro-RO" b="1" dirty="0"/>
          </a:p>
          <a:p>
            <a:r>
              <a:rPr lang="ro-RO" sz="2000" b="1" dirty="0">
                <a:solidFill>
                  <a:schemeClr val="bg2">
                    <a:lumMod val="50000"/>
                  </a:schemeClr>
                </a:solidFill>
              </a:rPr>
              <a:t>V2.0 2024-12-03</a:t>
            </a:r>
            <a:endParaRPr lang="ro-RO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0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Randomizare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1" y="1496942"/>
            <a:ext cx="5906764" cy="518852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613804" y="5581291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  <a:endCxn id="22" idx="1"/>
          </p:cNvCxnSpPr>
          <p:nvPr/>
        </p:nvCxnSpPr>
        <p:spPr>
          <a:xfrm>
            <a:off x="3427011" y="5749506"/>
            <a:ext cx="3137490" cy="138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613804" y="4500833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23" idx="1"/>
          </p:cNvCxnSpPr>
          <p:nvPr/>
        </p:nvCxnSpPr>
        <p:spPr>
          <a:xfrm>
            <a:off x="3427011" y="4669048"/>
            <a:ext cx="3137489" cy="986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13804" y="3145767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21" idx="1"/>
          </p:cNvCxnSpPr>
          <p:nvPr/>
        </p:nvCxnSpPr>
        <p:spPr>
          <a:xfrm flipV="1">
            <a:off x="3427011" y="3024428"/>
            <a:ext cx="3137489" cy="2895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613804" y="3860326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7" idx="6"/>
            <a:endCxn id="21" idx="1"/>
          </p:cNvCxnSpPr>
          <p:nvPr/>
        </p:nvCxnSpPr>
        <p:spPr>
          <a:xfrm flipV="1">
            <a:off x="3427011" y="3024428"/>
            <a:ext cx="3137489" cy="10041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64500" y="1870266"/>
            <a:ext cx="5627499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o-RO" dirty="0" smtClean="0"/>
              <a:t>Pentru fiecare comparație, alocarea va fi ori pentru tratamentul experimental, ori pentru îngrijirea obișnuită (fără tratamentul experimental)</a:t>
            </a:r>
          </a:p>
          <a:p>
            <a:endParaRPr lang="ro-RO" dirty="0"/>
          </a:p>
          <a:p>
            <a:r>
              <a:rPr lang="ro-RO" dirty="0" smtClean="0"/>
              <a:t>Dacă pacientului i se alocă un tratament de studiu, asigurați-vă că acesta este prescris (ca o rețetă normală pentru pacienții internați scrisă de către unul dintre membrii echipei medicale a pacientului)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64501" y="5426312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O copie a alocării tratamentului, a numărului de studiu și a datelor din formularul de randomizare poate fi salvată sau printată ca PDF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64500" y="4444503"/>
            <a:ext cx="50828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Înregistrați numărul de studiu în evidențele medicale și pe formularul de consimțământ</a:t>
            </a:r>
          </a:p>
        </p:txBody>
      </p:sp>
    </p:spTree>
    <p:extLst>
      <p:ext uri="{BB962C8B-B14F-4D97-AF65-F5344CB8AC3E}">
        <p14:creationId xmlns:p14="http://schemas.microsoft.com/office/powerpoint/2010/main" val="56360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Probleme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26" y="1714415"/>
            <a:ext cx="11811900" cy="45625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o-RO" smtClean="0"/>
              <a:t>Dacă aveți întrebări cu privire la proces sau întâmpinați probleme cu site-ul, urmați una dintre indicațiile de mai jos:</a:t>
            </a:r>
          </a:p>
          <a:p>
            <a:endParaRPr lang="ro-RO" dirty="0"/>
          </a:p>
          <a:p>
            <a:pPr lvl="1"/>
            <a:r>
              <a:rPr lang="ro-RO" smtClean="0"/>
              <a:t>Consultați întrebările noastre frecvente de pe site-ul web al studiului </a:t>
            </a:r>
            <a:r>
              <a:rPr lang="ro-RO" b="1" dirty="0">
                <a:solidFill>
                  <a:srgbClr val="9E3159"/>
                </a:solidFill>
                <a:hlinkClick r:id="rId2"/>
              </a:rPr>
              <a:t>www.recoverytrial.net/eu</a:t>
            </a:r>
            <a:endParaRPr lang="ro-RO" dirty="0">
              <a:solidFill>
                <a:srgbClr val="9E3159"/>
              </a:solidFill>
            </a:endParaRPr>
          </a:p>
          <a:p>
            <a:pPr lvl="1"/>
            <a:endParaRPr lang="ro-RO" dirty="0"/>
          </a:p>
          <a:p>
            <a:pPr lvl="1"/>
            <a:r>
              <a:rPr lang="ro-RO" smtClean="0"/>
              <a:t>Trimiteți un e-mail echipei de studiu la </a:t>
            </a:r>
            <a:r>
              <a:rPr lang="ro-RO" b="1" dirty="0">
                <a:solidFill>
                  <a:srgbClr val="9E3159"/>
                </a:solidFill>
                <a:hlinkClick r:id="rId3"/>
              </a:rPr>
              <a:t>recovery@ecraid.eu</a:t>
            </a:r>
            <a:r>
              <a:rPr lang="ro-RO" smtClean="0"/>
              <a:t> (în limba engleză)</a:t>
            </a:r>
          </a:p>
          <a:p>
            <a:pPr lvl="1"/>
            <a:endParaRPr lang="ro-RO" dirty="0"/>
          </a:p>
          <a:p>
            <a:pPr lvl="1"/>
            <a:r>
              <a:rPr lang="ro-RO" smtClean="0"/>
              <a:t>Contactați telefonic echipa de studiu la numărul +44 800 138 5451 (în limba engleză – doar în situații urgente)</a:t>
            </a:r>
          </a:p>
        </p:txBody>
      </p:sp>
    </p:spTree>
    <p:extLst>
      <p:ext uri="{BB962C8B-B14F-4D97-AF65-F5344CB8AC3E}">
        <p14:creationId xmlns:p14="http://schemas.microsoft.com/office/powerpoint/2010/main" val="125806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Randomizare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 b="1" dirty="0"/>
              <a:t>Nu</a:t>
            </a:r>
            <a:r>
              <a:rPr lang="ro-RO" sz="2400" dirty="0"/>
              <a:t> este obligatoriu ca randomizarea să fie efectuată de către persoana care a obținut consimțământul</a:t>
            </a:r>
          </a:p>
          <a:p>
            <a:endParaRPr lang="ro-RO" sz="2400" dirty="0"/>
          </a:p>
          <a:p>
            <a:r>
              <a:rPr lang="ro-RO" sz="2400" dirty="0"/>
              <a:t>Randomizarea </a:t>
            </a:r>
            <a:r>
              <a:rPr lang="ro-RO" sz="2400" b="1" dirty="0"/>
              <a:t>trebuie</a:t>
            </a:r>
            <a:r>
              <a:rPr lang="ro-RO" sz="2400" dirty="0"/>
              <a:t> efectuată online și se poate accesa prin intermediul paginii naționale relevante pe</a:t>
            </a:r>
            <a:r>
              <a:rPr lang="ro-RO" smtClean="0"/>
              <a:t> </a:t>
            </a:r>
            <a:r>
              <a:rPr lang="ro-RO" b="1" dirty="0">
                <a:solidFill>
                  <a:srgbClr val="9E3159"/>
                </a:solidFill>
                <a:hlinkClick r:id="rId2"/>
              </a:rPr>
              <a:t>www.recoverytrial.net</a:t>
            </a:r>
            <a:endParaRPr lang="ro-RO" b="1" dirty="0">
              <a:solidFill>
                <a:srgbClr val="9E3159"/>
              </a:solidFill>
            </a:endParaRPr>
          </a:p>
          <a:p>
            <a:pPr marL="0" indent="0" algn="ctr">
              <a:buNone/>
            </a:pPr>
            <a:endParaRPr lang="ro-RO" sz="2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o-RO" sz="2400" dirty="0"/>
              <a:t>Urmați linkurile pentru „Randomizare” și conectați-vă la sistem</a:t>
            </a:r>
          </a:p>
          <a:p>
            <a:endParaRPr lang="ro-RO" sz="2400" dirty="0"/>
          </a:p>
          <a:p>
            <a:r>
              <a:rPr lang="ro-RO" sz="2400" dirty="0"/>
              <a:t>Dacă este necesar, broșura de informare a participanților și formularul de consimțământ pot fi descărcate și ele de pe pagina națională</a:t>
            </a:r>
          </a:p>
          <a:p>
            <a:pPr lvl="1"/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406819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Randomizare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4201" y="4589253"/>
            <a:ext cx="11177899" cy="19830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o-RO" sz="2400" dirty="0"/>
          </a:p>
          <a:p>
            <a:r>
              <a:rPr lang="ro-RO" sz="2400" dirty="0"/>
              <a:t>Pentru a introduce un participant nou, faceți clic pe „Enrol patient into study” (înscrieți pacientul în studiu)</a:t>
            </a:r>
          </a:p>
          <a:p>
            <a:endParaRPr lang="ro-RO" sz="2400" dirty="0"/>
          </a:p>
          <a:p>
            <a:r>
              <a:rPr lang="ro-RO" sz="2400" dirty="0"/>
              <a:t>De pe pagina principală puteți accesa și o listă de recrutare pentru locația dvs.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0" y="3952875"/>
            <a:ext cx="1339850" cy="6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737" y="1628685"/>
            <a:ext cx="6778826" cy="3366009"/>
          </a:xfrm>
          <a:prstGeom prst="rect">
            <a:avLst/>
          </a:prstGeom>
          <a:ln>
            <a:solidFill>
              <a:srgbClr val="9E3159"/>
            </a:solidFill>
          </a:ln>
        </p:spPr>
      </p:pic>
    </p:spTree>
    <p:extLst>
      <p:ext uri="{BB962C8B-B14F-4D97-AF65-F5344CB8AC3E}">
        <p14:creationId xmlns:p14="http://schemas.microsoft.com/office/powerpoint/2010/main" val="34329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Randomizare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84" y="1359397"/>
            <a:ext cx="5904858" cy="5498603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052187" y="2989384"/>
            <a:ext cx="1678074" cy="38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7" idx="7"/>
            <a:endCxn id="9" idx="1"/>
          </p:cNvCxnSpPr>
          <p:nvPr/>
        </p:nvCxnSpPr>
        <p:spPr>
          <a:xfrm flipV="1">
            <a:off x="4484513" y="2628090"/>
            <a:ext cx="2382528" cy="4171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67041" y="2443424"/>
            <a:ext cx="50374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o-RO" smtClean="0"/>
              <a:t>Medicul curant al pacientului nu este necesar în UE</a:t>
            </a:r>
          </a:p>
        </p:txBody>
      </p:sp>
      <p:sp>
        <p:nvSpPr>
          <p:cNvPr id="12" name="Oval 11"/>
          <p:cNvSpPr/>
          <p:nvPr/>
        </p:nvSpPr>
        <p:spPr>
          <a:xfrm>
            <a:off x="2923234" y="3903784"/>
            <a:ext cx="795912" cy="23827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12" idx="7"/>
            <a:endCxn id="15" idx="1"/>
          </p:cNvCxnSpPr>
          <p:nvPr/>
        </p:nvCxnSpPr>
        <p:spPr>
          <a:xfrm>
            <a:off x="3602587" y="4252725"/>
            <a:ext cx="2961507" cy="2372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64094" y="4305271"/>
            <a:ext cx="51582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Criteriile de eligibilitate sunt confirmate pe formular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97BED-3E5A-DFF9-EEB7-D16D8DB5F1CE}"/>
              </a:ext>
            </a:extLst>
          </p:cNvPr>
          <p:cNvSpPr txBox="1"/>
          <p:nvPr/>
        </p:nvSpPr>
        <p:spPr>
          <a:xfrm>
            <a:off x="6660437" y="5776718"/>
            <a:ext cx="506187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o-RO" dirty="0" smtClean="0"/>
              <a:t>Întrebările din formular depind de răspunsurile de mai sus, astfel încât formularul de aici este doar un exemplu</a:t>
            </a:r>
          </a:p>
        </p:txBody>
      </p:sp>
    </p:spTree>
    <p:extLst>
      <p:ext uri="{BB962C8B-B14F-4D97-AF65-F5344CB8AC3E}">
        <p14:creationId xmlns:p14="http://schemas.microsoft.com/office/powerpoint/2010/main" val="46942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Randomizare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8407"/>
            <a:ext cx="6562484" cy="5104154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900395" y="3828281"/>
            <a:ext cx="1629965" cy="2453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7"/>
            <a:endCxn id="13" idx="1"/>
          </p:cNvCxnSpPr>
          <p:nvPr/>
        </p:nvCxnSpPr>
        <p:spPr>
          <a:xfrm flipV="1">
            <a:off x="4291657" y="3816375"/>
            <a:ext cx="2681897" cy="3711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73554" y="3216210"/>
            <a:ext cx="504602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 smtClean="0"/>
              <a:t>Rezultatele investigațiilor efectuate pentru îngrijirea de rutină [acestea nu sunt efectuate pentru studiu, prin urmare, dacă nu au fost efectuate, faceți clic pe „</a:t>
            </a:r>
            <a:r>
              <a:rPr lang="ro-RO" dirty="0" err="1" smtClean="0"/>
              <a:t>not</a:t>
            </a:r>
            <a:r>
              <a:rPr lang="ro-RO" dirty="0" smtClean="0"/>
              <a:t> </a:t>
            </a:r>
            <a:r>
              <a:rPr lang="ro-RO" dirty="0" err="1" smtClean="0"/>
              <a:t>measured</a:t>
            </a:r>
            <a:r>
              <a:rPr lang="ro-RO" dirty="0" smtClean="0"/>
              <a:t>/</a:t>
            </a:r>
            <a:r>
              <a:rPr lang="ro-RO" dirty="0" err="1" smtClean="0"/>
              <a:t>not</a:t>
            </a:r>
            <a:r>
              <a:rPr lang="ro-RO" dirty="0" smtClean="0"/>
              <a:t> </a:t>
            </a:r>
            <a:r>
              <a:rPr lang="ro-RO" dirty="0" err="1" smtClean="0"/>
              <a:t>taken</a:t>
            </a:r>
            <a:r>
              <a:rPr lang="ro-RO" dirty="0" smtClean="0"/>
              <a:t>” (nemăsurat/neefectuat)]</a:t>
            </a:r>
          </a:p>
        </p:txBody>
      </p:sp>
      <p:sp>
        <p:nvSpPr>
          <p:cNvPr id="14" name="Oval 13"/>
          <p:cNvSpPr/>
          <p:nvPr/>
        </p:nvSpPr>
        <p:spPr>
          <a:xfrm>
            <a:off x="3552970" y="4377471"/>
            <a:ext cx="324817" cy="3059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877787" y="4530467"/>
            <a:ext cx="3244476" cy="9462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22263" y="5015051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 smtClean="0"/>
              <a:t>Atenție la unitățile de măsură pentru rezultatele de laborator, deoarece acestea variază de la o locație la alta</a:t>
            </a:r>
          </a:p>
        </p:txBody>
      </p:sp>
      <p:sp>
        <p:nvSpPr>
          <p:cNvPr id="24" name="Oval 23"/>
          <p:cNvSpPr/>
          <p:nvPr/>
        </p:nvSpPr>
        <p:spPr>
          <a:xfrm>
            <a:off x="2788418" y="1468406"/>
            <a:ext cx="1423097" cy="22186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stCxn id="24" idx="7"/>
            <a:endCxn id="26" idx="1"/>
          </p:cNvCxnSpPr>
          <p:nvPr/>
        </p:nvCxnSpPr>
        <p:spPr>
          <a:xfrm>
            <a:off x="4003107" y="1793323"/>
            <a:ext cx="2899137" cy="181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02244" y="1652117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Cele mai recente observații clinice efectuate ca parte a îngrijirii de rutină</a:t>
            </a:r>
          </a:p>
        </p:txBody>
      </p:sp>
    </p:spTree>
    <p:extLst>
      <p:ext uri="{BB962C8B-B14F-4D97-AF65-F5344CB8AC3E}">
        <p14:creationId xmlns:p14="http://schemas.microsoft.com/office/powerpoint/2010/main" val="151543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Randomizare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5798"/>
            <a:ext cx="6640707" cy="429755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043394" y="4413737"/>
            <a:ext cx="886767" cy="13803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930161" y="5088933"/>
            <a:ext cx="3043394" cy="1407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73555" y="4767969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Dacă orice tratament este considerat a fi indicat, pacientul nu poate intra în comparația relevantă</a:t>
            </a:r>
          </a:p>
        </p:txBody>
      </p:sp>
      <p:sp>
        <p:nvSpPr>
          <p:cNvPr id="16" name="Oval 15"/>
          <p:cNvSpPr/>
          <p:nvPr/>
        </p:nvSpPr>
        <p:spPr>
          <a:xfrm>
            <a:off x="3109587" y="3293762"/>
            <a:ext cx="820574" cy="2753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3930161" y="3429001"/>
            <a:ext cx="3043394" cy="584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973555" y="3325505"/>
            <a:ext cx="36844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Necesită îngrijire specializată continuă</a:t>
            </a:r>
          </a:p>
        </p:txBody>
      </p:sp>
    </p:spTree>
    <p:extLst>
      <p:ext uri="{BB962C8B-B14F-4D97-AF65-F5344CB8AC3E}">
        <p14:creationId xmlns:p14="http://schemas.microsoft.com/office/powerpoint/2010/main" val="217665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Randomizare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8" y="1883609"/>
            <a:ext cx="6631559" cy="396369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226777" y="2154114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</p:cNvCxnSpPr>
          <p:nvPr/>
        </p:nvCxnSpPr>
        <p:spPr>
          <a:xfrm>
            <a:off x="3780693" y="2475034"/>
            <a:ext cx="3191607" cy="2417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72299" y="1815721"/>
            <a:ext cx="489731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Caracterul adecvat pentru fiecare comparație. Citiți cu atenție formularea:</a:t>
            </a:r>
          </a:p>
          <a:p>
            <a:r>
              <a:rPr lang="ro-RO" smtClean="0"/>
              <a:t>- Dacă pacientul NU este potrivit pentru comparație, răspunsul trebuie să fie „Da” </a:t>
            </a:r>
          </a:p>
          <a:p>
            <a:r>
              <a:rPr lang="ro-RO" smtClean="0"/>
              <a:t>- Dacă pacientul ESTE potrivit pentru comparație, răspunsul trebuie să fie „Nu”</a:t>
            </a:r>
          </a:p>
        </p:txBody>
      </p:sp>
      <p:sp>
        <p:nvSpPr>
          <p:cNvPr id="14" name="Oval 13"/>
          <p:cNvSpPr/>
          <p:nvPr/>
        </p:nvSpPr>
        <p:spPr>
          <a:xfrm>
            <a:off x="3226777" y="2795953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780693" y="3116873"/>
            <a:ext cx="3191607" cy="1244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72300" y="3899750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o-RO" dirty="0" smtClean="0"/>
              <a:t>Disponibilitatea tratamentului de studiu în locația dvs. (selectați „Nu” dacă ați auzit că un anumit tratament nu este disponibil)</a:t>
            </a:r>
          </a:p>
        </p:txBody>
      </p:sp>
      <p:sp>
        <p:nvSpPr>
          <p:cNvPr id="22" name="Oval 21"/>
          <p:cNvSpPr/>
          <p:nvPr/>
        </p:nvSpPr>
        <p:spPr>
          <a:xfrm>
            <a:off x="3314701" y="4914900"/>
            <a:ext cx="465992" cy="2118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>
            <a:stCxn id="22" idx="6"/>
            <a:endCxn id="24" idx="1"/>
          </p:cNvCxnSpPr>
          <p:nvPr/>
        </p:nvCxnSpPr>
        <p:spPr>
          <a:xfrm>
            <a:off x="3780693" y="5020821"/>
            <a:ext cx="3206259" cy="5105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86952" y="5069719"/>
            <a:ext cx="489731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 smtClean="0"/>
              <a:t>Dacă nu ați semnat dvs. formularul de consimțământ, precizați numele persoanei care l-a semnat</a:t>
            </a:r>
          </a:p>
        </p:txBody>
      </p:sp>
      <p:sp>
        <p:nvSpPr>
          <p:cNvPr id="30" name="Oval 29"/>
          <p:cNvSpPr/>
          <p:nvPr/>
        </p:nvSpPr>
        <p:spPr>
          <a:xfrm>
            <a:off x="3314702" y="5126741"/>
            <a:ext cx="465992" cy="214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stCxn id="30" idx="6"/>
            <a:endCxn id="32" idx="1"/>
          </p:cNvCxnSpPr>
          <p:nvPr/>
        </p:nvCxnSpPr>
        <p:spPr>
          <a:xfrm>
            <a:off x="3780694" y="5234035"/>
            <a:ext cx="3206256" cy="11868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986950" y="6097684"/>
            <a:ext cx="48973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Când formularul este gata, faceți clic pe „Continue” (continuare)</a:t>
            </a:r>
          </a:p>
        </p:txBody>
      </p:sp>
    </p:spTree>
    <p:extLst>
      <p:ext uri="{BB962C8B-B14F-4D97-AF65-F5344CB8AC3E}">
        <p14:creationId xmlns:p14="http://schemas.microsoft.com/office/powerpoint/2010/main" val="121379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Randomizare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76" y="1483743"/>
            <a:ext cx="5542166" cy="52707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71102" y="4425971"/>
            <a:ext cx="1390015" cy="508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6"/>
            <a:endCxn id="10" idx="1"/>
          </p:cNvCxnSpPr>
          <p:nvPr/>
        </p:nvCxnSpPr>
        <p:spPr>
          <a:xfrm flipV="1">
            <a:off x="3761117" y="3795947"/>
            <a:ext cx="3025550" cy="8841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86667" y="3472781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Erorile semnalează răspunsuri sau date lipsă care fac imposibilă randomizarea pacientului</a:t>
            </a:r>
          </a:p>
        </p:txBody>
      </p:sp>
      <p:sp>
        <p:nvSpPr>
          <p:cNvPr id="11" name="Oval 10"/>
          <p:cNvSpPr/>
          <p:nvPr/>
        </p:nvSpPr>
        <p:spPr>
          <a:xfrm>
            <a:off x="2276211" y="6292301"/>
            <a:ext cx="2114634" cy="4840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13" idx="1"/>
          </p:cNvCxnSpPr>
          <p:nvPr/>
        </p:nvCxnSpPr>
        <p:spPr>
          <a:xfrm flipV="1">
            <a:off x="4390845" y="5609722"/>
            <a:ext cx="2398667" cy="9246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9512" y="5148057"/>
            <a:ext cx="506770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 smtClean="0"/>
              <a:t>Avertizările semnalează răspunsuri neașteptate – acestea pot fi modificate sau lăsate neschimbate dacă sunt corecte</a:t>
            </a:r>
          </a:p>
        </p:txBody>
      </p:sp>
      <p:sp>
        <p:nvSpPr>
          <p:cNvPr id="14" name="Oval 13"/>
          <p:cNvSpPr/>
          <p:nvPr/>
        </p:nvSpPr>
        <p:spPr>
          <a:xfrm>
            <a:off x="1906991" y="1527763"/>
            <a:ext cx="2173303" cy="416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4080294" y="1736110"/>
            <a:ext cx="2706374" cy="3375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6668" y="161202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După ce faceți clic pe „Continuare”, este posibil să fie evidențiate erori sau avertismente – verificați-le și modificați-le după cum este necesar</a:t>
            </a:r>
          </a:p>
        </p:txBody>
      </p:sp>
    </p:spTree>
    <p:extLst>
      <p:ext uri="{BB962C8B-B14F-4D97-AF65-F5344CB8AC3E}">
        <p14:creationId xmlns:p14="http://schemas.microsoft.com/office/powerpoint/2010/main" val="370999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Randomizare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01" y="1449236"/>
            <a:ext cx="5130509" cy="51068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63638" y="2201031"/>
            <a:ext cx="595224" cy="2452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4"/>
            <a:endCxn id="10" idx="1"/>
          </p:cNvCxnSpPr>
          <p:nvPr/>
        </p:nvCxnSpPr>
        <p:spPr>
          <a:xfrm>
            <a:off x="2661250" y="2446237"/>
            <a:ext cx="3795234" cy="19180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56484" y="4041093"/>
            <a:ext cx="514590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 smtClean="0"/>
              <a:t>Dacă totul este corect, faceți clic pe „</a:t>
            </a:r>
            <a:r>
              <a:rPr lang="ro-RO" dirty="0" err="1" smtClean="0"/>
              <a:t>Randomise</a:t>
            </a:r>
            <a:r>
              <a:rPr lang="ro-RO" dirty="0" smtClean="0"/>
              <a:t> (randomizare)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6483" y="161668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smtClean="0"/>
              <a:t>După ce au fost verificate toate erorile/avertizările, puteți verifica datele introduse înainte de a continua</a:t>
            </a:r>
          </a:p>
        </p:txBody>
      </p:sp>
      <p:sp>
        <p:nvSpPr>
          <p:cNvPr id="20" name="Oval 19"/>
          <p:cNvSpPr/>
          <p:nvPr/>
        </p:nvSpPr>
        <p:spPr>
          <a:xfrm>
            <a:off x="2918452" y="2181988"/>
            <a:ext cx="577968" cy="2832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>
            <a:stCxn id="20" idx="6"/>
            <a:endCxn id="22" idx="1"/>
          </p:cNvCxnSpPr>
          <p:nvPr/>
        </p:nvCxnSpPr>
        <p:spPr>
          <a:xfrm>
            <a:off x="3496420" y="2323634"/>
            <a:ext cx="2960065" cy="11662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56485" y="3166695"/>
            <a:ext cx="51459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 smtClean="0"/>
              <a:t>Dacă trebuie să corectați ceva, faceți clic pe „</a:t>
            </a:r>
            <a:r>
              <a:rPr lang="ro-RO" dirty="0" err="1" smtClean="0"/>
              <a:t>Amend</a:t>
            </a:r>
            <a:r>
              <a:rPr lang="ro-RO" dirty="0" smtClean="0"/>
              <a:t>” (modificare)</a:t>
            </a:r>
          </a:p>
        </p:txBody>
      </p:sp>
    </p:spTree>
    <p:extLst>
      <p:ext uri="{BB962C8B-B14F-4D97-AF65-F5344CB8AC3E}">
        <p14:creationId xmlns:p14="http://schemas.microsoft.com/office/powerpoint/2010/main" val="226816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C428E7-F6B4-4035-AFE8-8A0C1D9644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8C8325-FE9C-484A-9089-6859D6ADA50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DDFEB09-15C9-40FA-BE7E-0D52E26DB4C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2208</TotalTime>
  <Words>562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Studiul RECOVERY</vt:lpstr>
      <vt:lpstr>Randomizare</vt:lpstr>
      <vt:lpstr>Randomizare</vt:lpstr>
      <vt:lpstr>Randomizare</vt:lpstr>
      <vt:lpstr>Randomizare</vt:lpstr>
      <vt:lpstr>Randomizare</vt:lpstr>
      <vt:lpstr>Randomizare</vt:lpstr>
      <vt:lpstr>Randomizare</vt:lpstr>
      <vt:lpstr>Randomizare</vt:lpstr>
      <vt:lpstr>Randomizare</vt:lpstr>
      <vt:lpstr>Probleme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Nicolette van Neer</cp:lastModifiedBy>
  <cp:revision>117</cp:revision>
  <cp:lastPrinted>2020-03-18T19:42:16Z</cp:lastPrinted>
  <dcterms:created xsi:type="dcterms:W3CDTF">2020-03-14T13:47:38Z</dcterms:created>
  <dcterms:modified xsi:type="dcterms:W3CDTF">2024-12-09T18:18:03Z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