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 panose="020B0604020202020204" charset="0"/>
      <p:regular r:id="rId15"/>
      <p:bold r:id="rId16"/>
      <p:italic r:id="rId17"/>
      <p:boldItalic r:id="rId18"/>
    </p:embeddedFon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23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23/12/2024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23/12/2024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r>
              <a:t/>
            </a:r>
            <a:br/>
            <a:r>
              <a:rPr lang="sv-SE" b="1" dirty="0">
                <a:solidFill>
                  <a:srgbClr val="9E3159"/>
                </a:solidFill>
                <a:latin typeface="+mn-lt"/>
              </a:rPr>
              <a:t>RECOVERY-studien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sv-SE" sz="3200" b="1" dirty="0"/>
              <a:t>Prövningens bakgrund och översikt</a:t>
            </a:r>
          </a:p>
          <a:p>
            <a:endParaRPr lang="sv-SE" sz="2800" b="1" dirty="0"/>
          </a:p>
          <a:p>
            <a:r>
              <a:rPr lang="sv-SE" sz="2000" b="1" dirty="0">
                <a:solidFill>
                  <a:schemeClr val="bg1">
                    <a:lumMod val="50000"/>
                  </a:schemeClr>
                </a:solidFill>
              </a:rPr>
              <a:t>V3.0 2024-12-03</a:t>
            </a:r>
          </a:p>
          <a:p>
            <a:endParaRPr lang="sv-SE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sv-SE" smtClean="0"/>
              <a:t>Bakgrund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/>
          </a:bodyPr>
          <a:lstStyle/>
          <a:p>
            <a:r>
              <a:rPr lang="sv-SE" sz="2400" dirty="0"/>
              <a:t>SARS-CoV-2-pandemin orsakade omkring 20 miljoner dödsfall och globala störningar men har nu övergått till en endemisk fas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Covid-19-behandling utvecklades snabbt till följd av den omfattande bedömningen av potentiella behandlingar i stora randomiserade prövningar 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Vi vet mer om behandling av covid-19-pneumoni än om influensa- eller bakteriell pneumoni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Pneumoni kopplad till olika patogener förblir en av de viktigaste orsakerna för inläggning på sjukhus och dödsfall världen över (omkring 2,5 miljoner dödsfall/år)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sv-SE" sz="2400" dirty="0"/>
              <a:t>RECOVERY har varit den absolut största covid-19-behandlingsprövningen med nästan 50 000 sjukhuspatienter</a:t>
            </a:r>
          </a:p>
          <a:p>
            <a:pPr>
              <a:spcBef>
                <a:spcPts val="1800"/>
              </a:spcBef>
            </a:pPr>
            <a:r>
              <a:rPr lang="sv-SE" sz="2400" dirty="0"/>
              <a:t>Den har visat behovet av stora samarbetsprövningar för att identifiera eller utesluta givande behandlingseffekter</a:t>
            </a:r>
          </a:p>
          <a:p>
            <a:pPr>
              <a:spcBef>
                <a:spcPts val="1800"/>
              </a:spcBef>
            </a:pPr>
            <a:r>
              <a:rPr lang="sv-SE" sz="2400" dirty="0"/>
              <a:t>Prövningen har utvärderat &gt;12 covid-19-behandlingar som visar att:</a:t>
            </a:r>
          </a:p>
          <a:p>
            <a:pPr lvl="1">
              <a:spcBef>
                <a:spcPts val="600"/>
              </a:spcBef>
            </a:pPr>
            <a:r>
              <a:rPr lang="sv-SE" sz="2000" dirty="0"/>
              <a:t>Kortikosteroider, IL-6-hämmare, JAK-hämmare och neutraliserande monoklonala antikroppar är effektiva (i kombination minskar de risken för död med nästan hälften).</a:t>
            </a:r>
          </a:p>
          <a:p>
            <a:pPr lvl="1">
              <a:spcBef>
                <a:spcPts val="600"/>
              </a:spcBef>
            </a:pPr>
            <a:r>
              <a:rPr lang="sv-SE" sz="2000" dirty="0"/>
              <a:t>Men många ofta använda behandlingar har ingen givande effekt (t.ex. hydroxiklorokin, lopinavir, azitromycin och konvalescent plasma)</a:t>
            </a:r>
            <a:endParaRPr lang="sv-SE" sz="800" dirty="0"/>
          </a:p>
          <a:p>
            <a:pPr>
              <a:spcBef>
                <a:spcPts val="1800"/>
              </a:spcBef>
            </a:pPr>
            <a:r>
              <a:rPr lang="sv-SE" sz="2400" dirty="0"/>
              <a:t>RECOVERY har nu utvecklat en plattformsprövning som utvärderar behandlingar för andra orsaker av pneumoni, inklusive influensapneumoni och förmodad bakteriell samhällsförvärvad lunginflammation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sv-SE" smtClean="0"/>
              <a:t>Bakgrund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sv-SE" sz="3600" b="1" dirty="0">
                <a:solidFill>
                  <a:schemeClr val="bg1"/>
                </a:solidFill>
                <a:latin typeface="Mulish" pitchFamily="2" charset="0"/>
              </a:rPr>
              <a:t>RECOVERY-studien</a:t>
            </a:r>
            <a:endParaRPr lang="sv-SE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1493078"/>
            <a:ext cx="6975202" cy="3262270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sv-SE" sz="2400" dirty="0">
                <a:latin typeface="+mn-lt"/>
              </a:rPr>
              <a:t>Randomiserad, öppen, plattformsprövning för patienter inlagda på sjukhus med pneumoni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endParaRPr lang="sv-SE" sz="2400" dirty="0">
              <a:latin typeface="+mn-lt"/>
            </a:endParaRPr>
          </a:p>
          <a:p>
            <a:pPr marL="457200" indent="-45720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sv-SE" sz="2400" dirty="0">
                <a:latin typeface="+mn-lt"/>
              </a:rPr>
              <a:t>Startades i Storbritannien, pågår nu i 10 länder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sv-SE" sz="2400" b="1" dirty="0"/>
              <a:t>Strömlinjeformad design</a:t>
            </a:r>
            <a:r>
              <a:rPr lang="sv-SE" sz="2400" dirty="0"/>
              <a:t> – prövningsförfaranden och lämplighet är enkla för att minska bördan på sjukhuspersonalen och tillåta rekrytering av ett stort antal patienter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241764"/>
            <a:ext cx="8076354" cy="201577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sv-SE" sz="10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sv-SE" sz="2400" dirty="0">
                <a:latin typeface="+mn-lt"/>
              </a:rPr>
              <a:t>Primära resultat: </a:t>
            </a:r>
            <a:r>
              <a:rPr lang="en-US" sz="2400" dirty="0">
                <a:latin typeface="+mn-lt"/>
              </a:rPr>
              <a:t>		</a:t>
            </a:r>
            <a:r>
              <a:rPr lang="sv-SE" sz="2400" dirty="0">
                <a:latin typeface="+mn-lt"/>
              </a:rPr>
              <a:t>28-dagars dödlighet av alla orsaker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sv-SE" sz="2400" dirty="0">
                <a:latin typeface="+mn-lt"/>
              </a:rPr>
              <a:t>Sekundära resultat: </a:t>
            </a:r>
            <a:r>
              <a:rPr lang="en-US" sz="2400" dirty="0">
                <a:latin typeface="+mn-lt"/>
              </a:rPr>
              <a:t>	</a:t>
            </a:r>
            <a:r>
              <a:rPr lang="sv-SE" sz="2400" dirty="0">
                <a:latin typeface="+mn-lt"/>
              </a:rPr>
              <a:t>i) Progression till ventilation/död</a:t>
            </a:r>
          </a:p>
          <a:p>
            <a:pPr defTabSz="831850">
              <a:buClr>
                <a:srgbClr val="9E3159"/>
              </a:buClr>
            </a:pPr>
            <a:r>
              <a:rPr lang="en-US" sz="2400" dirty="0">
                <a:latin typeface="+mn-lt"/>
              </a:rPr>
              <a:t>				</a:t>
            </a:r>
            <a:r>
              <a:rPr lang="sv-SE" sz="2400" dirty="0">
                <a:latin typeface="+mn-lt"/>
              </a:rPr>
              <a:t>ii) Tid till utskrivning från sjukhus </a:t>
            </a:r>
          </a:p>
          <a:p>
            <a:pPr defTabSz="831850">
              <a:buClr>
                <a:srgbClr val="9E3159"/>
              </a:buClr>
            </a:pPr>
            <a:r>
              <a:rPr lang="en-US" dirty="0" smtClean="0"/>
              <a:t>				</a:t>
            </a:r>
            <a:r>
              <a:rPr lang="sv-SE" dirty="0" smtClean="0"/>
              <a:t>    </a:t>
            </a:r>
            <a:r>
              <a:rPr lang="sv-SE" sz="2400" dirty="0">
                <a:latin typeface="+mn-lt"/>
              </a:rPr>
              <a:t>(primärt delad för influensa)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sv-SE" sz="4000" dirty="0"/>
              <a:t>Kärnlämplighet för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140711" cy="5365580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v-SE" sz="2000" dirty="0"/>
              <a:t>Inskriven på sjukhus</a:t>
            </a:r>
            <a:endParaRPr lang="sv-SE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v-SE" sz="2000" dirty="0"/>
              <a:t>Symtom på lunginflammation, t.ex.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typiska symtom på en ny luftvägsinfektion (hosta, andnöd, feber osv.) och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objektiva evidens på akut lungsjukdom (t.ex. röntgen/CT/ultraljudsförändringar, hypoxi eller klinisk undersökning) och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alternativa orsaker som anses osannolika eller exkluderade (t.ex. hjärtsvikt)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sv-SE" sz="1800" i="1" dirty="0"/>
              <a:t>Dock är diagnosen klinisk enligt den behandlande läkarens bedömning (dessa kriterier är en vägledning)</a:t>
            </a:r>
            <a:endParaRPr lang="sv-SE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sv-SE" sz="2000" dirty="0"/>
              <a:t>En av följande diagnoser: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Bekräftad SARS-CoV-2-infektion (covid-19-jämförelser är inte öppna i EU)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Bekräftad influensa A- eller B-infektion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sv-SE" sz="1800" dirty="0"/>
              <a:t>Samhällsförvärvad lunginflammation med planerade antibiotika (utan misstänkt covid-19/influensa/PCP/TBC)</a:t>
            </a:r>
            <a:endParaRPr lang="sv-SE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sv-SE" sz="2000" dirty="0"/>
              <a:t>Ingen medicinsk historik som kan utsätta patienten för risk om hen deltar</a:t>
            </a:r>
            <a:endParaRPr lang="sv-SE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sv-SE" sz="2000" dirty="0"/>
              <a:t>Behandlande läkare anser inte att en specifik prövningsbehandling är indicerad eller kontraindicerad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sv-SE" sz="2000" dirty="0"/>
              <a:t>Utanför Storbritannien måste deltagare vara ≥18 år (i Storbritannien är barn lämpliga för vissa jämförelser)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sv-SE" sz="2000" dirty="0"/>
              <a:t>Vissa jämförelser har ytterligare inklusionskriterier – se protokoll och relevant utbildning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93" y="17551"/>
            <a:ext cx="8610976" cy="1325563"/>
          </a:xfrm>
        </p:spPr>
        <p:txBody>
          <a:bodyPr>
            <a:normAutofit fontScale="90000"/>
          </a:bodyPr>
          <a:lstStyle/>
          <a:p>
            <a:r>
              <a:rPr lang="sv-SE" sz="4000" dirty="0"/>
              <a:t>RECOVERY-design</a:t>
            </a:r>
            <a:r>
              <a:rPr dirty="0"/>
              <a:t/>
            </a:r>
            <a:br>
              <a:rPr dirty="0"/>
            </a:br>
            <a:r>
              <a:rPr lang="sv-SE" sz="3200" dirty="0"/>
              <a:t>(jämförelser varierar efter region och kommer att ändras över tid – se aktuellt protokoll på webbplatsen)</a:t>
            </a:r>
            <a:endParaRPr lang="sv-SE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sv-SE" sz="2000" b="1" dirty="0"/>
              <a:t>SJUKHUSPATIENTER MED PNEUMONI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sz="2000" b="1" dirty="0"/>
              <a:t>ANALYS</a:t>
            </a:r>
            <a:endParaRPr lang="sv-S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6600" b="1" dirty="0"/>
              <a:t>R</a:t>
            </a:r>
            <a:endParaRPr lang="sv-SE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Patienter med bekräftad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6" y="1432514"/>
            <a:ext cx="3516455" cy="1433785"/>
            <a:chOff x="4441699" y="1560294"/>
            <a:chExt cx="3485943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Högdos dexametason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76129" y="2252786"/>
              <a:ext cx="1126318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(standarddos kortikosteroider)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9121" y="2408993"/>
              <a:ext cx="475330" cy="27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6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0982" y="1572462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b="1" dirty="0"/>
                <a:t>Covid-19 med högdos kortikosteroidjämförelse (patienter på NIV eller IMV)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Dexametason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kortikosteroider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80325" y="2401880"/>
              <a:ext cx="4898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b="1" dirty="0"/>
                <a:t>Influensakortikosteroidjämförelse (patienter med hypoxi)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16871" y="2403526"/>
              <a:ext cx="6984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Baloxavirjämförelse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199535" y="2431586"/>
              <a:ext cx="5092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Oseltamivirjämförelse</a:t>
              </a:r>
              <a:endParaRPr lang="sv-SE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Patienter med bekräftad INFLUENSA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Sotrovimab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18660" y="2414677"/>
                <a:ext cx="5112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200" b="1" i="1" dirty="0"/>
                  <a:t>eller</a:t>
                </a:r>
                <a:endParaRPr lang="sv-SE" sz="11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600" b="1" dirty="0"/>
                  <a:t>Sotrovimabjämförelse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517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Patienter med samhällsförvärvad lunginflammation (utan misstänkt SARS-CoV-2/influensa/PCP/TBC)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Dexametason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kortikosteroider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70700" y="2435333"/>
                <a:ext cx="56105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200" b="1" i="1" dirty="0"/>
                  <a:t>eller</a:t>
                </a:r>
                <a:endParaRPr lang="sv-SE" sz="11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400" b="1" dirty="0"/>
                  <a:t>Samhällsförvärvad lunginflammation (CAP) med kortikosteroidjämförelse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75655" y="3797815"/>
            <a:ext cx="430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Insamlade baslinjedata, lämplighet fastställd</a:t>
            </a:r>
          </a:p>
          <a:p>
            <a:r>
              <a:rPr lang="sv-SE" sz="1400" b="1" dirty="0"/>
              <a:t>1:1 randomisering i varje lämplig jämförelse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Resultat vid 28 dagar och 6 månader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Dödlighet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Tid till utskrivning av levande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Progression till ventilation eller dödsfall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10515600" cy="1325563"/>
          </a:xfrm>
        </p:spPr>
        <p:txBody>
          <a:bodyPr/>
          <a:lstStyle/>
          <a:p>
            <a:r>
              <a:rPr lang="sv-SE" smtClean="0"/>
              <a:t>Förfaranden för RECOVERY-studien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 fontScale="92500" lnSpcReduction="20000"/>
          </a:bodyPr>
          <a:lstStyle/>
          <a:p>
            <a:r>
              <a:rPr lang="sv-SE" sz="2200" dirty="0"/>
              <a:t>Skriftligt samtycke inhämtas från patienten eller juridiskt ombud</a:t>
            </a:r>
          </a:p>
          <a:p>
            <a:r>
              <a:rPr lang="sv-SE" sz="2200" dirty="0"/>
              <a:t>Baslinjedata anges på randomiseringswebbplatsen, inklusive lämplighet för varje behandlingsjämförelse</a:t>
            </a:r>
          </a:p>
          <a:p>
            <a:r>
              <a:rPr lang="sv-SE" sz="2200" dirty="0"/>
              <a:t>Patienter kan registreras i flera jämförelser samtidigt </a:t>
            </a:r>
          </a:p>
          <a:p>
            <a:r>
              <a:rPr lang="sv-SE" sz="2200" dirty="0"/>
              <a:t>Om patienten är olämplig för en behandling kan hen fortfarande randomiseras i andra jämförelser</a:t>
            </a:r>
          </a:p>
          <a:p>
            <a:pPr>
              <a:spcBef>
                <a:spcPts val="1800"/>
              </a:spcBef>
            </a:pPr>
            <a:r>
              <a:rPr lang="sv-SE" sz="2200" dirty="0"/>
              <a:t>Patienter tilldelas antingen till prövningsbehandlingen eller till vanlig vård utan prövningsbehandling (övrig vård förblir densamma)</a:t>
            </a:r>
          </a:p>
          <a:p>
            <a:r>
              <a:rPr lang="sv-SE" sz="2200" b="1" dirty="0"/>
              <a:t>Tilldelningar är oberoende</a:t>
            </a:r>
            <a:r>
              <a:rPr lang="sv-SE" sz="2200" dirty="0"/>
              <a:t> vilket innebär att en patient kan tilldelas alla, ingen eller en kombination av lämpliga behandlingar</a:t>
            </a:r>
          </a:p>
          <a:p>
            <a:pPr>
              <a:spcBef>
                <a:spcPts val="1800"/>
              </a:spcBef>
            </a:pPr>
            <a:r>
              <a:rPr lang="sv-SE" sz="2200" dirty="0"/>
              <a:t>Uppföljning använder OpenClinica elektroniska försökspersonsformulär (eCRF)</a:t>
            </a:r>
          </a:p>
          <a:p>
            <a:pPr lvl="1"/>
            <a:r>
              <a:rPr lang="sv-SE" sz="1900" dirty="0"/>
              <a:t>Data från journaler, utan prövningsspecifika mätningar (utöver provtagning från andningsvägar för utvalda regioner/jämförelser)</a:t>
            </a:r>
          </a:p>
          <a:p>
            <a:pPr lvl="1"/>
            <a:r>
              <a:rPr lang="sv-SE" sz="1900" dirty="0"/>
              <a:t>Primära/sekundära resultat samlas in vid dag 28 tillsammans med behandlingar som getts och viktiga säkerhetsresultat (t.ex. lever-/njurskada, anfall)</a:t>
            </a:r>
          </a:p>
          <a:p>
            <a:pPr lvl="1"/>
            <a:r>
              <a:rPr lang="sv-SE" sz="1900" dirty="0"/>
              <a:t>I vissa regioner kräver uppföljningen vid 28 dagar/6 månader ett telefonsamtal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0462"/>
          <a:stretch/>
        </p:blipFill>
        <p:spPr>
          <a:xfrm>
            <a:off x="7570737" y="1409700"/>
            <a:ext cx="4621263" cy="51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Sammanfattning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Bättre behandlingar behövs för att minska dödligheten hos patienter inlagda på sjukhus med pneumoni</a:t>
            </a:r>
          </a:p>
          <a:p>
            <a:endParaRPr lang="sv-SE" dirty="0"/>
          </a:p>
          <a:p>
            <a:r>
              <a:rPr lang="sv-SE" dirty="0" smtClean="0"/>
              <a:t>RECOVERY utvärderar för närvarande flera lovande behandlingar</a:t>
            </a:r>
          </a:p>
          <a:p>
            <a:endParaRPr lang="sv-SE" dirty="0"/>
          </a:p>
          <a:p>
            <a:r>
              <a:rPr lang="sv-SE" dirty="0" smtClean="0"/>
              <a:t>Som en adaptiv prövning kommer designen att fortsätta utvecklas när nya behandlingar läggs till och gamla behandlingar tas bort när resultat hittats</a:t>
            </a:r>
          </a:p>
          <a:p>
            <a:endParaRPr lang="sv-SE" dirty="0"/>
          </a:p>
          <a:p>
            <a:r>
              <a:rPr lang="sv-SE" dirty="0" smtClean="0"/>
              <a:t>RECOVERY-samarbetet har varit en stor framgång och inkluderar tusentals samarbetspartner vid hundratals sjukhus</a:t>
            </a:r>
          </a:p>
          <a:p>
            <a:endParaRPr lang="sv-SE" dirty="0"/>
          </a:p>
          <a:p>
            <a:r>
              <a:rPr lang="sv-SE" dirty="0" smtClean="0"/>
              <a:t>Vi hoppas kunna fortsätta välkomna nya samarbetspartner världen över!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9AC3C0-9E6F-4044-B763-7207D770054D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4084</TotalTime>
  <Words>458</Words>
  <Application>Microsoft Office PowerPoint</Application>
  <PresentationFormat>Widescreen</PresentationFormat>
  <Paragraphs>110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Mulish</vt:lpstr>
      <vt:lpstr>Calibri</vt:lpstr>
      <vt:lpstr>Arial</vt:lpstr>
      <vt:lpstr>Wingdings</vt:lpstr>
      <vt:lpstr>Office Theme</vt:lpstr>
      <vt:lpstr> RECOVERY-studien</vt:lpstr>
      <vt:lpstr>Bakgrund</vt:lpstr>
      <vt:lpstr>Bakgrund</vt:lpstr>
      <vt:lpstr>PowerPoint Presentation</vt:lpstr>
      <vt:lpstr>Kärnlämplighet för RECOVERY</vt:lpstr>
      <vt:lpstr>RECOVERY-design (jämförelser varierar efter region och kommer att ändras över tid – se aktuellt protokoll på webbplatsen)</vt:lpstr>
      <vt:lpstr>Förfaranden för RECOVERY-studien</vt:lpstr>
      <vt:lpstr>Sammanfattning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130</cp:revision>
  <cp:lastPrinted>2020-03-18T19:42:16Z</cp:lastPrinted>
  <dcterms:created xsi:type="dcterms:W3CDTF">2020-03-14T13:47:38Z</dcterms:created>
  <dcterms:modified xsi:type="dcterms:W3CDTF">2024-12-23T17:35:29Z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