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352" r:id="rId5"/>
    <p:sldId id="369" r:id="rId6"/>
    <p:sldId id="368" r:id="rId7"/>
    <p:sldId id="372" r:id="rId8"/>
    <p:sldId id="378" r:id="rId9"/>
    <p:sldId id="370" r:id="rId10"/>
    <p:sldId id="371" r:id="rId11"/>
    <p:sldId id="353" r:id="rId12"/>
    <p:sldId id="377" r:id="rId13"/>
    <p:sldId id="373" r:id="rId14"/>
    <p:sldId id="379" r:id="rId15"/>
    <p:sldId id="374" r:id="rId16"/>
    <p:sldId id="331" r:id="rId17"/>
  </p:sldIdLst>
  <p:sldSz cx="12192000" cy="6858000"/>
  <p:notesSz cx="6881813" cy="9661525"/>
  <p:embeddedFontLst>
    <p:embeddedFont>
      <p:font typeface="Calibri" panose="020F0502020204030204" pitchFamily="34" charset="0"/>
      <p:regular r:id="rId18"/>
      <p:bold r:id="rId19"/>
      <p:italic r:id="rId20"/>
      <p:boldItalic r:id="rId21"/>
    </p:embeddedFont>
  </p:embeddedFontLst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elies Gillesen" initials="AG" lastIdx="1" clrIdx="0">
    <p:extLst>
      <p:ext uri="{19B8F6BF-5375-455C-9EA6-DF929625EA0E}">
        <p15:presenceInfo xmlns:p15="http://schemas.microsoft.com/office/powerpoint/2012/main" userId="Annelies Gillese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3159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008" autoAdjust="0"/>
    <p:restoredTop sz="94660"/>
  </p:normalViewPr>
  <p:slideViewPr>
    <p:cSldViewPr snapToGrid="0">
      <p:cViewPr>
        <p:scale>
          <a:sx n="60" d="100"/>
          <a:sy n="60" d="100"/>
        </p:scale>
        <p:origin x="168" y="12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font" Target="fonts/font1.fntdata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font" Target="fonts/font4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font" Target="fonts/font3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font" Target="fonts/font2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gs" Target="tags/tag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01852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386723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9959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6721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1322"/>
            <a:ext cx="10515600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177899" cy="458007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3384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4000" b="1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6543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6927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5957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4164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4225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4022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89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340304"/>
          </a:xfrm>
          <a:prstGeom prst="rect">
            <a:avLst/>
          </a:prstGeom>
          <a:solidFill>
            <a:srgbClr val="9E3159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737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66DB40D0-4D2B-47FB-81BB-D6B0222AF52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228"/>
          <a:stretch/>
        </p:blipFill>
        <p:spPr>
          <a:xfrm>
            <a:off x="8610600" y="301160"/>
            <a:ext cx="2880360" cy="690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535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690947"/>
            <a:ext cx="9144000" cy="1008743"/>
          </a:xfrm>
        </p:spPr>
        <p:txBody>
          <a:bodyPr>
            <a:normAutofit/>
          </a:bodyPr>
          <a:lstStyle/>
          <a:p>
            <a:r>
              <a:rPr lang="sv-SE" b="1" dirty="0">
                <a:solidFill>
                  <a:srgbClr val="9E3159"/>
                </a:solidFill>
                <a:latin typeface="+mn-lt"/>
              </a:rPr>
              <a:t>RECOVERY-studien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6378" y="4036473"/>
            <a:ext cx="10394830" cy="2252184"/>
          </a:xfrm>
        </p:spPr>
        <p:txBody>
          <a:bodyPr>
            <a:normAutofit fontScale="92500" lnSpcReduction="10000"/>
          </a:bodyPr>
          <a:lstStyle/>
          <a:p>
            <a:r>
              <a:rPr lang="sv-SE" sz="3500" b="1" dirty="0"/>
              <a:t>Utbildning för kortikosteroider för samhällsförvärvad lunginflammation (CAP) </a:t>
            </a:r>
          </a:p>
          <a:p>
            <a:r>
              <a:rPr lang="sv-SE" sz="3500" b="1" dirty="0"/>
              <a:t>Utbildning</a:t>
            </a:r>
          </a:p>
          <a:p>
            <a:endParaRPr lang="sv-SE" sz="2800" b="1" dirty="0"/>
          </a:p>
          <a:p>
            <a:r>
              <a:rPr lang="sv-SE" sz="2000" b="1" dirty="0">
                <a:solidFill>
                  <a:schemeClr val="bg1">
                    <a:lumMod val="50000"/>
                  </a:schemeClr>
                </a:solidFill>
              </a:rPr>
              <a:t>V1.0 2024-01-08</a:t>
            </a:r>
          </a:p>
          <a:p>
            <a:endParaRPr lang="sv-SE" b="1" dirty="0"/>
          </a:p>
        </p:txBody>
      </p:sp>
    </p:spTree>
    <p:extLst>
      <p:ext uri="{BB962C8B-B14F-4D97-AF65-F5344CB8AC3E}">
        <p14:creationId xmlns:p14="http://schemas.microsoft.com/office/powerpoint/2010/main" val="29850207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9007" y="1457987"/>
            <a:ext cx="8026340" cy="4155733"/>
          </a:xfrm>
        </p:spPr>
        <p:txBody>
          <a:bodyPr>
            <a:noAutofit/>
          </a:bodyPr>
          <a:lstStyle/>
          <a:p>
            <a:r>
              <a:rPr lang="sv-SE" sz="2200" dirty="0"/>
              <a:t>Öppen för vuxna ≥18 år</a:t>
            </a:r>
          </a:p>
          <a:p>
            <a:r>
              <a:rPr lang="sv-SE" sz="2200" dirty="0"/>
              <a:t>Inget krav på hypoxi (till skillnad från influensakortikosteroidjämförelsen)</a:t>
            </a:r>
          </a:p>
          <a:p>
            <a:pPr marL="0" indent="0">
              <a:buNone/>
            </a:pPr>
            <a:endParaRPr lang="sv-SE" sz="2200" dirty="0"/>
          </a:p>
          <a:p>
            <a:r>
              <a:rPr lang="sv-SE" sz="2200" dirty="0"/>
              <a:t>Gravida och ammande kvinnor är lämpliga (men använd prednisolon/hydrokortison istället för dexametason – se protokoll för dosering) </a:t>
            </a:r>
          </a:p>
          <a:p>
            <a:r>
              <a:rPr lang="sv-SE" sz="2200" dirty="0"/>
              <a:t>Patienter med lever- eller njursvikt är lämpliga</a:t>
            </a:r>
          </a:p>
          <a:p>
            <a:r>
              <a:rPr lang="sv-SE" sz="2200" dirty="0" smtClean="0"/>
              <a:t>Patienter </a:t>
            </a:r>
            <a:r>
              <a:rPr lang="sv-SE" sz="2200" dirty="0"/>
              <a:t>är inte lämpliga om den behandlande läkaren anser att systemiska kortikosteroider av någon anledning är </a:t>
            </a:r>
            <a:r>
              <a:rPr lang="sv-SE" sz="2200" i="1" dirty="0"/>
              <a:t>indicerade</a:t>
            </a:r>
            <a:r>
              <a:rPr lang="sv-SE" sz="2200" dirty="0"/>
              <a:t> eller </a:t>
            </a:r>
            <a:r>
              <a:rPr lang="sv-SE" sz="2200" i="1" dirty="0"/>
              <a:t>kontraindicerade</a:t>
            </a:r>
          </a:p>
          <a:p>
            <a:endParaRPr lang="sv-SE" sz="2200" dirty="0"/>
          </a:p>
          <a:p>
            <a:endParaRPr lang="sv-SE" sz="2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91958" y="132424"/>
            <a:ext cx="8764337" cy="1325563"/>
          </a:xfrm>
        </p:spPr>
        <p:txBody>
          <a:bodyPr/>
          <a:lstStyle/>
          <a:p>
            <a:r>
              <a:rPr lang="sv-SE" dirty="0" err="1" smtClean="0"/>
              <a:t>Kortikosteroidjämförelse</a:t>
            </a:r>
            <a:r>
              <a:rPr lang="sv-SE" dirty="0" smtClean="0"/>
              <a:t> för samhällsförvärvad lunginflammation</a:t>
            </a:r>
          </a:p>
        </p:txBody>
      </p:sp>
      <p:pic>
        <p:nvPicPr>
          <p:cNvPr id="5" name="Picture 2" descr="Skeletal formula of dexamethaso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6452" y="1596885"/>
            <a:ext cx="3096027" cy="24486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319007" y="5371124"/>
            <a:ext cx="11301975" cy="123512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v-SE" sz="2200" dirty="0"/>
          </a:p>
          <a:p>
            <a:r>
              <a:rPr lang="sv-SE" sz="2200" dirty="0"/>
              <a:t>Om, efter randomisering, kortikosterioder blir indicerade för en patient som tilldelats standardvård ska dessa ges (detta </a:t>
            </a:r>
            <a:r>
              <a:rPr lang="sv-SE" sz="2200" i="1" dirty="0"/>
              <a:t>bör</a:t>
            </a:r>
            <a:r>
              <a:rPr lang="sv-SE" sz="2200" dirty="0"/>
              <a:t> endast ske på grund av förändring av kliniskt tillstånd)</a:t>
            </a:r>
          </a:p>
          <a:p>
            <a:endParaRPr lang="sv-SE" sz="2200" dirty="0"/>
          </a:p>
        </p:txBody>
      </p:sp>
    </p:spTree>
    <p:extLst>
      <p:ext uri="{BB962C8B-B14F-4D97-AF65-F5344CB8AC3E}">
        <p14:creationId xmlns:p14="http://schemas.microsoft.com/office/powerpoint/2010/main" val="13084972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120" y="1755523"/>
            <a:ext cx="7505480" cy="4580078"/>
          </a:xfrm>
        </p:spPr>
        <p:txBody>
          <a:bodyPr>
            <a:noAutofit/>
          </a:bodyPr>
          <a:lstStyle/>
          <a:p>
            <a:r>
              <a:rPr lang="sv-SE" sz="2200" dirty="0"/>
              <a:t>Dexametason är ett CYP3A4-substrat, vilket innebär en risk för ökad exponering och biverkning om det ges tillsammans med potenta CYP3A4-hämmare, t.ex. </a:t>
            </a:r>
          </a:p>
          <a:p>
            <a:pPr lvl="1"/>
            <a:r>
              <a:rPr lang="sv-SE" sz="2200" dirty="0"/>
              <a:t>Claritromycin/erytromycin (</a:t>
            </a:r>
            <a:r>
              <a:rPr lang="sv-SE" sz="2200" u="sng" dirty="0"/>
              <a:t>men inte azitromycin</a:t>
            </a:r>
            <a:r>
              <a:rPr lang="sv-SE" sz="2200" dirty="0"/>
              <a:t>)</a:t>
            </a:r>
          </a:p>
          <a:p>
            <a:pPr lvl="1"/>
            <a:r>
              <a:rPr lang="sv-SE" sz="2200" dirty="0"/>
              <a:t>Ritonavir/kobicistat</a:t>
            </a:r>
          </a:p>
          <a:p>
            <a:pPr lvl="1"/>
            <a:r>
              <a:rPr lang="sv-SE" sz="2200" dirty="0"/>
              <a:t>Azol antimykotika </a:t>
            </a:r>
          </a:p>
          <a:p>
            <a:endParaRPr lang="sv-SE" sz="2400" dirty="0"/>
          </a:p>
        </p:txBody>
      </p:sp>
      <p:pic>
        <p:nvPicPr>
          <p:cNvPr id="5" name="Picture 2" descr="Skeletal formula of dexamethaso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6452" y="1596885"/>
            <a:ext cx="3096027" cy="24486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3"/>
          <p:cNvSpPr txBox="1">
            <a:spLocks/>
          </p:cNvSpPr>
          <p:nvPr/>
        </p:nvSpPr>
        <p:spPr>
          <a:xfrm>
            <a:off x="508000" y="9689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sv-SE" dirty="0" err="1" smtClean="0"/>
              <a:t>Kortikosteroidjämförelse</a:t>
            </a:r>
            <a:r>
              <a:rPr lang="sv-SE" dirty="0" smtClean="0"/>
              <a:t> för samhällsförvärvad lunginflammation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293225" y="3747224"/>
            <a:ext cx="10730375" cy="18575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v-SE" sz="2400" dirty="0"/>
          </a:p>
          <a:p>
            <a:r>
              <a:rPr lang="sv-SE" sz="2200" dirty="0"/>
              <a:t>Överväg om en potent CYP3A4-hämmare säkert kan avbrytas temporärt/ersättas, eller om ökad övervakning för steroidbiverkningar krävs</a:t>
            </a:r>
          </a:p>
          <a:p>
            <a:endParaRPr lang="sv-SE" sz="2200" dirty="0"/>
          </a:p>
          <a:p>
            <a:r>
              <a:rPr lang="sv-SE" sz="2200" dirty="0"/>
              <a:t>Om potent CYP3A4-hämmare inte kan undvikas kanske det inte är lämpligt att registrera patienten i kortikosteroidjämförelsen, men det är inte förbjudet enligt protokollet eftersom hantering ska baseras på en individuell bedömning av risk-nytta</a:t>
            </a:r>
          </a:p>
          <a:p>
            <a:endParaRPr lang="sv-SE" sz="2400" dirty="0"/>
          </a:p>
          <a:p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13612478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275" y="1482585"/>
            <a:ext cx="8458167" cy="4580078"/>
          </a:xfrm>
        </p:spPr>
        <p:txBody>
          <a:bodyPr>
            <a:noAutofit/>
          </a:bodyPr>
          <a:lstStyle/>
          <a:p>
            <a:r>
              <a:rPr lang="sv-SE" sz="2200" dirty="0"/>
              <a:t>Dexametason 6 mg en gång dagligen, oralt/nasogastriskt eller intravenöst </a:t>
            </a:r>
          </a:p>
          <a:p>
            <a:r>
              <a:rPr lang="sv-SE" sz="2200" dirty="0"/>
              <a:t>Behandla i 10 dagar eller tills utskrivning, det som sker först</a:t>
            </a:r>
          </a:p>
          <a:p>
            <a:r>
              <a:rPr lang="sv-SE" sz="2200" dirty="0"/>
              <a:t>Inga baslinje- eller uppföljningsprover</a:t>
            </a:r>
          </a:p>
          <a:p>
            <a:pPr marL="0" indent="0">
              <a:buNone/>
            </a:pPr>
            <a:endParaRPr lang="sv-SE" sz="1000" dirty="0"/>
          </a:p>
          <a:p>
            <a:r>
              <a:rPr lang="sv-SE" sz="2200" dirty="0"/>
              <a:t>Viktiga biverkningar av kortikosteroider ska övervägas och förväntas på samma sätt som vid normal praxis, t.ex.</a:t>
            </a:r>
          </a:p>
          <a:p>
            <a:pPr lvl="1"/>
            <a:r>
              <a:rPr lang="sv-SE" sz="2200" dirty="0"/>
              <a:t>Risk för hyperglykemi (överväg behov av ökad övervakning)</a:t>
            </a:r>
          </a:p>
          <a:p>
            <a:pPr lvl="1"/>
            <a:r>
              <a:rPr lang="sv-SE" sz="2200" dirty="0"/>
              <a:t>Peptiskt sår (överväg behov av gastriskt skydd vid hög risk)</a:t>
            </a:r>
          </a:p>
          <a:p>
            <a:pPr lvl="1"/>
            <a:r>
              <a:rPr lang="sv-SE" sz="2200" dirty="0"/>
              <a:t>Infektion (i synnerhet om andra orsaker för immunsuppression)</a:t>
            </a:r>
          </a:p>
          <a:p>
            <a:pPr lvl="1"/>
            <a:r>
              <a:rPr lang="sv-SE" sz="2200" dirty="0"/>
              <a:t>Psykiska reaktioner</a:t>
            </a:r>
          </a:p>
          <a:p>
            <a:pPr lvl="1"/>
            <a:r>
              <a:rPr lang="sv-SE" sz="2200" dirty="0"/>
              <a:t>Vätskeretention</a:t>
            </a:r>
          </a:p>
        </p:txBody>
      </p:sp>
      <p:pic>
        <p:nvPicPr>
          <p:cNvPr id="5" name="Picture 2" descr="Skeletal formula of dexamethaso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6452" y="1596885"/>
            <a:ext cx="3096027" cy="24486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293224" y="4797124"/>
            <a:ext cx="11898775" cy="15147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en-GB" sz="2000" dirty="0"/>
          </a:p>
          <a:p>
            <a:endParaRPr lang="en-GB" sz="2400" i="1" dirty="0"/>
          </a:p>
        </p:txBody>
      </p:sp>
      <p:sp>
        <p:nvSpPr>
          <p:cNvPr id="7" name="Title 3"/>
          <p:cNvSpPr>
            <a:spLocks noGrp="1"/>
          </p:cNvSpPr>
          <p:nvPr>
            <p:ph type="title"/>
          </p:nvPr>
        </p:nvSpPr>
        <p:spPr>
          <a:xfrm>
            <a:off x="508000" y="124938"/>
            <a:ext cx="10515600" cy="1325563"/>
          </a:xfrm>
        </p:spPr>
        <p:txBody>
          <a:bodyPr/>
          <a:lstStyle/>
          <a:p>
            <a:r>
              <a:rPr lang="sv-SE" dirty="0" err="1" smtClean="0"/>
              <a:t>Kortikosteroidjämförelse</a:t>
            </a:r>
            <a:r>
              <a:rPr lang="sv-SE" dirty="0" smtClean="0"/>
              <a:t> för samhällsförvärvad lunginflammation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92275" y="5774132"/>
            <a:ext cx="12099723" cy="12893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sv-SE" sz="2200" dirty="0"/>
              <a:t>Risk för binjurebarksvikt vid plötslig utsättning hos vissa patienter, t.ex. betydande föregående användning av kortikosteroider, eller andra anledningar för binjurebarksvikt (överväg gradvis utsättning enligt normal praxis)</a:t>
            </a:r>
          </a:p>
          <a:p>
            <a:pPr lvl="1"/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36876192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425B38-4503-6E45-9E3F-977751B9E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1342" y="142985"/>
            <a:ext cx="8809121" cy="1325563"/>
          </a:xfrm>
        </p:spPr>
        <p:txBody>
          <a:bodyPr/>
          <a:lstStyle/>
          <a:p>
            <a:r>
              <a:rPr lang="sv-SE" dirty="0" smtClean="0"/>
              <a:t>Sammanfattning – samhällsförvärvad lunginflammation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0DC997-BAB2-E147-9D89-FE2082913C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4502" y="1596885"/>
            <a:ext cx="10375833" cy="4580078"/>
          </a:xfrm>
        </p:spPr>
        <p:txBody>
          <a:bodyPr>
            <a:normAutofit/>
          </a:bodyPr>
          <a:lstStyle/>
          <a:p>
            <a:r>
              <a:rPr lang="sv-SE" sz="2400" dirty="0"/>
              <a:t>Samhällsförvärvad lunginflammation är en viktig orsak till sjukhusinläggning och dödsfall världen över</a:t>
            </a:r>
          </a:p>
          <a:p>
            <a:endParaRPr lang="sv-SE" sz="2400" dirty="0"/>
          </a:p>
          <a:p>
            <a:r>
              <a:rPr lang="sv-SE" sz="2400" dirty="0"/>
              <a:t>Om kortikosteroider endast måttligt (t.ex. 10–20 %) minskar risken för död kan detta rädda tiotals eller hundratusentals liv</a:t>
            </a:r>
          </a:p>
          <a:p>
            <a:endParaRPr lang="sv-SE" sz="2400" dirty="0"/>
          </a:p>
          <a:p>
            <a:r>
              <a:rPr lang="sv-SE" sz="2400" dirty="0"/>
              <a:t>Att identifiera eller utesluta en givande fördel med steroider kommer kräva att många fler patienter randomiseras än i tidigare prövningar</a:t>
            </a:r>
          </a:p>
          <a:p>
            <a:endParaRPr lang="sv-SE" sz="2400" dirty="0"/>
          </a:p>
          <a:p>
            <a:r>
              <a:rPr lang="sv-SE" sz="2400" dirty="0"/>
              <a:t>Överväg RECOVERY för så många av dina patienter som möjligt</a:t>
            </a:r>
          </a:p>
          <a:p>
            <a:endParaRPr lang="sv-SE" sz="2400" dirty="0"/>
          </a:p>
          <a:p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1605732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7835537" cy="1325563"/>
          </a:xfrm>
        </p:spPr>
        <p:txBody>
          <a:bodyPr>
            <a:normAutofit/>
          </a:bodyPr>
          <a:lstStyle/>
          <a:p>
            <a:r>
              <a:rPr lang="sv-SE" sz="3600" dirty="0"/>
              <a:t>Samhällsförvärvad lunginflammation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79" y="1493052"/>
            <a:ext cx="7630933" cy="5195671"/>
          </a:xfrm>
        </p:spPr>
        <p:txBody>
          <a:bodyPr>
            <a:normAutofit/>
          </a:bodyPr>
          <a:lstStyle/>
          <a:p>
            <a:r>
              <a:rPr lang="sv-SE" sz="2200" dirty="0"/>
              <a:t>I en icke-pandemisk kontext orsakas samhällsförvärvad lunginflammation av bakterier från de övre luftvägarna</a:t>
            </a:r>
          </a:p>
          <a:p>
            <a:r>
              <a:rPr lang="sv-SE" sz="2200" dirty="0" smtClean="0"/>
              <a:t>Den </a:t>
            </a:r>
            <a:r>
              <a:rPr lang="sv-SE" sz="2200" dirty="0"/>
              <a:t>sjukdomsorsakande patogenen identifieras vanligtvis inte, varför diagnosen baseras på typiska symtom och radiologi, och behandlingen består av empiriska antibiotika och stödjande vård</a:t>
            </a:r>
          </a:p>
          <a:p>
            <a:r>
              <a:rPr lang="sv-SE" sz="2200" dirty="0" smtClean="0"/>
              <a:t>RECOVERY-jämförelsen </a:t>
            </a:r>
            <a:r>
              <a:rPr lang="sv-SE" sz="2200" dirty="0"/>
              <a:t>för samhällsförvärvad lunginflammation rekryterar dessa patienter, med samhällsförvärvad lunginflammation kopplad till misstänkt eller bekräftad bakteriell infektion</a:t>
            </a:r>
          </a:p>
          <a:p>
            <a:r>
              <a:rPr lang="sv-SE" sz="2200" dirty="0" smtClean="0"/>
              <a:t>Samhällsförvärvad </a:t>
            </a:r>
            <a:r>
              <a:rPr lang="sv-SE" sz="2200" dirty="0"/>
              <a:t>lunginflammation är en av de vanligaste orsakerna för akut sjukhusinläggning världen över och uppskattas döda omkring 2 500 000 människor årligen</a:t>
            </a:r>
          </a:p>
          <a:p>
            <a:endParaRPr lang="sv-SE" sz="2200" dirty="0"/>
          </a:p>
          <a:p>
            <a:pPr marL="0" indent="0">
              <a:buNone/>
            </a:pPr>
            <a:endParaRPr lang="sv-SE" sz="2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7213" y="1527481"/>
            <a:ext cx="4295790" cy="3524127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8109531" y="6519446"/>
            <a:ext cx="415761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1600" dirty="0"/>
              <a:t>Fall med tillstånd av Jeremy Jones, Radiopaedia.org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6279" y="5853297"/>
            <a:ext cx="11926723" cy="10226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2200" dirty="0"/>
              <a:t>Viral pneumoni orsakad av SARS-CoV-2 och influensa har distinkta patologier och behandlingar, och kan lätt diagnostiseras med hjälp av PCR-test från halsen, varför dessa behandlas som separata kategorier av pneumoni i RECOVERY </a:t>
            </a:r>
          </a:p>
          <a:p>
            <a:endParaRPr lang="sv-SE" sz="1000" dirty="0"/>
          </a:p>
          <a:p>
            <a:endParaRPr lang="sv-SE" sz="2200" dirty="0"/>
          </a:p>
          <a:p>
            <a:pPr marL="0" indent="0">
              <a:buFont typeface="Arial" panose="020B0604020202020204" pitchFamily="34" charset="0"/>
              <a:buNone/>
            </a:pPr>
            <a:endParaRPr lang="sv-SE" sz="2200" dirty="0"/>
          </a:p>
        </p:txBody>
      </p:sp>
    </p:spTree>
    <p:extLst>
      <p:ext uri="{BB962C8B-B14F-4D97-AF65-F5344CB8AC3E}">
        <p14:creationId xmlns:p14="http://schemas.microsoft.com/office/powerpoint/2010/main" val="1322309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67937" y="0"/>
            <a:ext cx="10515600" cy="1325563"/>
          </a:xfrm>
        </p:spPr>
        <p:txBody>
          <a:bodyPr>
            <a:normAutofit/>
          </a:bodyPr>
          <a:lstStyle/>
          <a:p>
            <a:r>
              <a:rPr lang="sv-SE" sz="4000" dirty="0"/>
              <a:t>Lämplighet för RECOVERY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1289" y="1584246"/>
            <a:ext cx="12140711" cy="5428243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sv-SE" sz="2000" dirty="0"/>
              <a:t>Inskriven på sjukhus</a:t>
            </a:r>
            <a:endParaRPr lang="sv-SE" sz="700" dirty="0"/>
          </a:p>
          <a:p>
            <a:pPr marL="514350" indent="-514350">
              <a:spcBef>
                <a:spcPts val="1800"/>
              </a:spcBef>
              <a:buFont typeface="+mj-lt"/>
              <a:buAutoNum type="arabicPeriod"/>
            </a:pPr>
            <a:r>
              <a:rPr lang="sv-SE" sz="2000" dirty="0"/>
              <a:t>Symtom på lunginflammation, t.ex.</a:t>
            </a:r>
          </a:p>
          <a:p>
            <a:pPr marL="914400" lvl="1" indent="-457200">
              <a:buFont typeface="+mj-lt"/>
              <a:buAutoNum type="alphaLcPeriod"/>
            </a:pPr>
            <a:r>
              <a:rPr lang="sv-SE" sz="1800" dirty="0"/>
              <a:t>typiska symtom på en ny luftvägsinfektion (hosta, andnöd, feber osv.) och</a:t>
            </a:r>
          </a:p>
          <a:p>
            <a:pPr marL="914400" lvl="1" indent="-457200">
              <a:buFont typeface="+mj-lt"/>
              <a:buAutoNum type="alphaLcPeriod"/>
            </a:pPr>
            <a:r>
              <a:rPr lang="sv-SE" sz="1800" dirty="0"/>
              <a:t>objektiva evidens på akut lungsjukdom (t.ex. röntgen/CT/ultraljudsförändringar, hypoxi eller klinisk undersökning) och</a:t>
            </a:r>
          </a:p>
          <a:p>
            <a:pPr marL="914400" lvl="1" indent="-457200">
              <a:buFont typeface="+mj-lt"/>
              <a:buAutoNum type="alphaLcPeriod"/>
            </a:pPr>
            <a:r>
              <a:rPr lang="sv-SE" sz="1800" dirty="0"/>
              <a:t>alternativa orsaker som anses osannolika eller exkluderade (t.ex. hjärtsvikt)</a:t>
            </a:r>
          </a:p>
          <a:p>
            <a:pPr marL="457200" lvl="1" indent="0">
              <a:buNone/>
            </a:pPr>
            <a:r>
              <a:rPr lang="sv-SE" sz="1800" i="1" dirty="0"/>
              <a:t>Dock är diagnosen klinisk enligt den behandlande läkarens bedömning (dessa kriterier är en vägledning)</a:t>
            </a:r>
            <a:endParaRPr lang="sv-SE" sz="700" i="1" dirty="0"/>
          </a:p>
          <a:p>
            <a:pPr marL="514350" indent="-514350">
              <a:spcBef>
                <a:spcPts val="1800"/>
              </a:spcBef>
              <a:buFont typeface="+mj-lt"/>
              <a:buAutoNum type="arabicPeriod"/>
            </a:pPr>
            <a:r>
              <a:rPr lang="sv-SE" sz="2000" dirty="0"/>
              <a:t>En av följande diagnoser:</a:t>
            </a:r>
          </a:p>
          <a:p>
            <a:pPr marL="914400" lvl="1" indent="-457200">
              <a:buFont typeface="+mj-lt"/>
              <a:buAutoNum type="alphaLcPeriod"/>
            </a:pPr>
            <a:r>
              <a:rPr lang="sv-SE" sz="1800" dirty="0">
                <a:solidFill>
                  <a:schemeClr val="bg1">
                    <a:lumMod val="85000"/>
                  </a:schemeClr>
                </a:solidFill>
              </a:rPr>
              <a:t>Bekräftad SARS-CoV-2-infektion</a:t>
            </a:r>
          </a:p>
          <a:p>
            <a:pPr marL="914400" lvl="1" indent="-457200">
              <a:buFont typeface="+mj-lt"/>
              <a:buAutoNum type="alphaLcPeriod"/>
            </a:pPr>
            <a:r>
              <a:rPr lang="sv-SE" sz="1800" dirty="0">
                <a:solidFill>
                  <a:schemeClr val="bg1">
                    <a:lumMod val="85000"/>
                  </a:schemeClr>
                </a:solidFill>
              </a:rPr>
              <a:t>Bekräftad influensa A- eller B-infektion </a:t>
            </a:r>
          </a:p>
          <a:p>
            <a:pPr marL="914400" lvl="1" indent="-457200">
              <a:buFont typeface="+mj-lt"/>
              <a:buAutoNum type="alphaLcPeriod"/>
            </a:pPr>
            <a:r>
              <a:rPr lang="sv-SE" sz="1800" b="1" dirty="0"/>
              <a:t>Samhällsförvärvad lunginflammation med planerade antibiotika (utan misstänkt covid-19/influensa/PCP/TBC)</a:t>
            </a:r>
            <a:endParaRPr lang="sv-SE" sz="700" b="1" dirty="0"/>
          </a:p>
          <a:p>
            <a:pPr marL="457200" indent="-457200">
              <a:spcBef>
                <a:spcPts val="1800"/>
              </a:spcBef>
              <a:buFont typeface="+mj-lt"/>
              <a:buAutoNum type="arabicPeriod"/>
            </a:pPr>
            <a:r>
              <a:rPr lang="sv-SE" sz="2000" dirty="0"/>
              <a:t>Ingen medicinsk historik som kan utsätta patienten för risk om hen deltar</a:t>
            </a:r>
            <a:endParaRPr lang="sv-SE" sz="700" dirty="0"/>
          </a:p>
          <a:p>
            <a:pPr marL="457200" indent="-457200">
              <a:spcBef>
                <a:spcPts val="1800"/>
              </a:spcBef>
              <a:buFont typeface="+mj-lt"/>
              <a:buAutoNum type="arabicPeriod"/>
            </a:pPr>
            <a:r>
              <a:rPr lang="sv-SE" sz="2000" dirty="0"/>
              <a:t>Behandlande läkare anser inte att en specifik prövningsbehandling är indicerad eller kontraindicerad</a:t>
            </a:r>
          </a:p>
        </p:txBody>
      </p:sp>
    </p:spTree>
    <p:extLst>
      <p:ext uri="{BB962C8B-B14F-4D97-AF65-F5344CB8AC3E}">
        <p14:creationId xmlns:p14="http://schemas.microsoft.com/office/powerpoint/2010/main" val="140760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7500" y="0"/>
            <a:ext cx="7835537" cy="1325563"/>
          </a:xfrm>
        </p:spPr>
        <p:txBody>
          <a:bodyPr>
            <a:normAutofit/>
          </a:bodyPr>
          <a:lstStyle/>
          <a:p>
            <a:r>
              <a:rPr lang="sv-SE" sz="3600" dirty="0"/>
              <a:t>Samhällsförvärvad lunginflammation i RECOVERY – förtydliganden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000" y="1531764"/>
            <a:ext cx="7543800" cy="5032516"/>
          </a:xfrm>
        </p:spPr>
        <p:txBody>
          <a:bodyPr>
            <a:normAutofit/>
          </a:bodyPr>
          <a:lstStyle/>
          <a:p>
            <a:r>
              <a:rPr lang="sv-SE" sz="2200" dirty="0"/>
              <a:t>Patienter är </a:t>
            </a:r>
            <a:r>
              <a:rPr lang="sv-SE" sz="2200" i="1" dirty="0"/>
              <a:t>inte lämpliga</a:t>
            </a:r>
            <a:r>
              <a:rPr lang="sv-SE" sz="2200" dirty="0"/>
              <a:t> om de har misstänkt eller bekräftad:</a:t>
            </a:r>
          </a:p>
          <a:p>
            <a:pPr lvl="1"/>
            <a:r>
              <a:rPr lang="sv-SE" sz="1800" dirty="0"/>
              <a:t>SARS-COV-2-infektion</a:t>
            </a:r>
          </a:p>
          <a:p>
            <a:pPr lvl="1"/>
            <a:r>
              <a:rPr lang="sv-SE" sz="1800" dirty="0"/>
              <a:t>Influensainfektion</a:t>
            </a:r>
          </a:p>
          <a:p>
            <a:pPr lvl="1"/>
            <a:r>
              <a:rPr lang="sv-SE" sz="1800" i="1" dirty="0"/>
              <a:t>Pneumocystis jirovecii-</a:t>
            </a:r>
            <a:r>
              <a:rPr lang="sv-SE" sz="1800" dirty="0"/>
              <a:t>pneumoni (”PCP” eller ”PJP”)</a:t>
            </a:r>
          </a:p>
          <a:p>
            <a:pPr lvl="1"/>
            <a:r>
              <a:rPr lang="sv-SE" sz="1800" dirty="0"/>
              <a:t>Aktiv lungtuberkulos</a:t>
            </a:r>
          </a:p>
          <a:p>
            <a:r>
              <a:rPr lang="sv-SE" sz="2200" dirty="0"/>
              <a:t>Testning för dessa patogener är </a:t>
            </a:r>
            <a:r>
              <a:rPr lang="sv-SE" sz="2200" b="1" dirty="0"/>
              <a:t>inte</a:t>
            </a:r>
            <a:r>
              <a:rPr lang="sv-SE" sz="2200" dirty="0"/>
              <a:t> ett krav för prövningssyftena (endast om en del av standardvården)</a:t>
            </a:r>
          </a:p>
          <a:p>
            <a:endParaRPr lang="sv-SE" sz="1000" dirty="0"/>
          </a:p>
          <a:p>
            <a:r>
              <a:rPr lang="sv-SE" sz="2200" dirty="0"/>
              <a:t>Detektion av andra virus än de som anges ovan är inte ett exklusionskriterium (t.ex. RSV, adenovirus, rhinovirus etc.)</a:t>
            </a:r>
          </a:p>
          <a:p>
            <a:endParaRPr lang="sv-SE" sz="2200" dirty="0"/>
          </a:p>
          <a:p>
            <a:endParaRPr lang="sv-SE" sz="2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0800" y="1531764"/>
            <a:ext cx="4295790" cy="3524127"/>
          </a:xfrm>
          <a:prstGeom prst="rect">
            <a:avLst/>
          </a:prstGeom>
        </p:spPr>
      </p:pic>
      <p:sp>
        <p:nvSpPr>
          <p:cNvPr id="8" name="Content Placeholder 2"/>
          <p:cNvSpPr txBox="1">
            <a:spLocks/>
          </p:cNvSpPr>
          <p:nvPr/>
        </p:nvSpPr>
        <p:spPr>
          <a:xfrm>
            <a:off x="88900" y="4881958"/>
            <a:ext cx="11877690" cy="129024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v-SE" sz="2400" dirty="0"/>
          </a:p>
          <a:p>
            <a:r>
              <a:rPr lang="sv-SE" sz="2400" dirty="0"/>
              <a:t>”Samhällsförvärvad” kan definieras som i normal praxis, men innebär:</a:t>
            </a:r>
          </a:p>
          <a:p>
            <a:pPr lvl="1"/>
            <a:r>
              <a:rPr lang="sv-SE" sz="2000" dirty="0"/>
              <a:t>Förekomst av pneumoni vid inläggning</a:t>
            </a:r>
          </a:p>
          <a:p>
            <a:pPr lvl="1"/>
            <a:r>
              <a:rPr lang="sv-SE" sz="2000" dirty="0"/>
              <a:t>Ingen nyligen slutenvårdsvistelse på sjukhus eller sjukvårdsinrättning (t.ex. under de senaste 10 dagarna före inläggning)</a:t>
            </a:r>
          </a:p>
          <a:p>
            <a:endParaRPr lang="sv-SE" sz="2400" dirty="0"/>
          </a:p>
          <a:p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3618038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900" y="1491324"/>
            <a:ext cx="12014200" cy="4871375"/>
          </a:xfrm>
        </p:spPr>
        <p:txBody>
          <a:bodyPr>
            <a:normAutofit lnSpcReduction="10000"/>
          </a:bodyPr>
          <a:lstStyle/>
          <a:p>
            <a:r>
              <a:rPr lang="sv-SE" sz="2400" dirty="0"/>
              <a:t>Dexametason 6 mg en gång dagligen minskar dödlighet hos hypoxiska covid-19-patienter med omkring en femtedel</a:t>
            </a:r>
            <a:r>
              <a:rPr lang="sv-SE" sz="2400" baseline="30000" dirty="0"/>
              <a:t>1</a:t>
            </a:r>
          </a:p>
          <a:p>
            <a:endParaRPr lang="sv-SE" sz="1800" dirty="0"/>
          </a:p>
          <a:p>
            <a:r>
              <a:rPr lang="sv-SE" sz="2400" dirty="0"/>
              <a:t>Kortikosteroider är även fördelaktiga vid allvarlig PCP</a:t>
            </a:r>
            <a:r>
              <a:rPr lang="sv-SE" sz="2400" baseline="30000" dirty="0"/>
              <a:t>2</a:t>
            </a:r>
            <a:endParaRPr lang="sv-SE" sz="2400" dirty="0"/>
          </a:p>
          <a:p>
            <a:endParaRPr lang="sv-SE" sz="1800" dirty="0"/>
          </a:p>
          <a:p>
            <a:r>
              <a:rPr lang="sv-SE" sz="2400" dirty="0"/>
              <a:t>Trots likheter med covid-19 är lungpåverkan typiskt mer fokal vid samhällsförvärvad lunginflammation med mindre allvarlig hypoxi och olika mönster av immunaktivering</a:t>
            </a:r>
            <a:r>
              <a:rPr lang="sv-SE" sz="2400" baseline="30000" dirty="0"/>
              <a:t>3</a:t>
            </a:r>
            <a:endParaRPr lang="sv-SE" sz="2400" dirty="0"/>
          </a:p>
          <a:p>
            <a:endParaRPr lang="sv-SE" sz="1800" dirty="0"/>
          </a:p>
          <a:p>
            <a:r>
              <a:rPr lang="sv-SE" sz="2400" dirty="0"/>
              <a:t>Samhällsförvärvad lunginflammation är även ett mer heterogent syndrom än covid-19 och orsakas av flera olika patogener</a:t>
            </a:r>
          </a:p>
          <a:p>
            <a:endParaRPr lang="sv-SE" sz="2400" dirty="0"/>
          </a:p>
          <a:p>
            <a:pPr marL="0" indent="0" algn="ctr">
              <a:buNone/>
            </a:pPr>
            <a:r>
              <a:rPr lang="sv-SE" sz="2400" i="1" dirty="0"/>
              <a:t>Minskar kortikosteroider dödligheten hos sjukhuspatienter med samhällsförvärvad lunginflammation?</a:t>
            </a:r>
          </a:p>
          <a:p>
            <a:endParaRPr lang="sv-SE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362699"/>
            <a:ext cx="103617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dirty="0"/>
              <a:t>1 RECOVERY Collaborative Group. N Engl J Med. 2021 PMID32678530        2 Ewald H, et al. Cochrane Database Syst Rev. 2015 PMID25835432 </a:t>
            </a:r>
          </a:p>
          <a:p>
            <a:r>
              <a:rPr lang="sv-SE" sz="1400" dirty="0"/>
              <a:t>3 Ibáñez-Prada ED, et alRespir Res. 2023 PMID: 36814234 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7835537" cy="1325563"/>
          </a:xfrm>
        </p:spPr>
        <p:txBody>
          <a:bodyPr>
            <a:normAutofit/>
          </a:bodyPr>
          <a:lstStyle/>
          <a:p>
            <a:r>
              <a:rPr lang="sv-SE" sz="3600" dirty="0"/>
              <a:t>Kortikosteroider för samhällsförvärvad lunginflammation</a:t>
            </a:r>
          </a:p>
        </p:txBody>
      </p:sp>
    </p:spTree>
    <p:extLst>
      <p:ext uri="{BB962C8B-B14F-4D97-AF65-F5344CB8AC3E}">
        <p14:creationId xmlns:p14="http://schemas.microsoft.com/office/powerpoint/2010/main" val="27057843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7835537" cy="1325563"/>
          </a:xfrm>
        </p:spPr>
        <p:txBody>
          <a:bodyPr>
            <a:normAutofit/>
          </a:bodyPr>
          <a:lstStyle/>
          <a:p>
            <a:r>
              <a:rPr lang="sv-SE" sz="3600" dirty="0"/>
              <a:t>Kortikosteroider för samhällsförvärvad lunginflammation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924800" y="6096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5298" y="1155638"/>
            <a:ext cx="10492804" cy="4940362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8797099" y="6538555"/>
            <a:ext cx="40824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/>
              <a:t>Saleem N, et al. Chest. 2023. PMID36087797</a:t>
            </a:r>
          </a:p>
        </p:txBody>
      </p:sp>
      <p:sp>
        <p:nvSpPr>
          <p:cNvPr id="3" name="Rectangle 2"/>
          <p:cNvSpPr/>
          <p:nvPr/>
        </p:nvSpPr>
        <p:spPr>
          <a:xfrm>
            <a:off x="1238250" y="5416034"/>
            <a:ext cx="5969000" cy="6291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5358283" y="1872734"/>
            <a:ext cx="731367" cy="33205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5244918" y="1391104"/>
            <a:ext cx="731367" cy="3673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7867115" y="1872734"/>
            <a:ext cx="546636" cy="33205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Rectangle 11"/>
          <p:cNvSpPr/>
          <p:nvPr/>
        </p:nvSpPr>
        <p:spPr>
          <a:xfrm>
            <a:off x="8020426" y="1568906"/>
            <a:ext cx="731367" cy="1895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2681" y="5552986"/>
            <a:ext cx="84110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/>
              <a:t>En metaanalys från 2023 visade att patienter med samhällsförvärvad lunginflammation som får steroider hade en 15 % lägre risk att dö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/>
              <a:t>Men prövningarna var för små för att vara avgörande och därför kanske det inte finns någon fördel, eller så kan fördelen vara ännu större (t.ex. en 20–30 % minskning)</a:t>
            </a:r>
          </a:p>
        </p:txBody>
      </p:sp>
    </p:spTree>
    <p:extLst>
      <p:ext uri="{BB962C8B-B14F-4D97-AF65-F5344CB8AC3E}">
        <p14:creationId xmlns:p14="http://schemas.microsoft.com/office/powerpoint/2010/main" val="8042877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47503"/>
            <a:ext cx="12293600" cy="4580078"/>
          </a:xfrm>
        </p:spPr>
        <p:txBody>
          <a:bodyPr>
            <a:normAutofit fontScale="92500"/>
          </a:bodyPr>
          <a:lstStyle/>
          <a:p>
            <a:r>
              <a:rPr lang="sv-SE" sz="2400" dirty="0"/>
              <a:t>I en efterföljande prövning med intensivvårdsavdelningspatienter (CAPE COD) var risken för död lägre med steroider (25/400 kontra 47/395 avled)</a:t>
            </a:r>
            <a:r>
              <a:rPr lang="sv-SE" sz="2400" baseline="30000" dirty="0"/>
              <a:t>1</a:t>
            </a:r>
          </a:p>
          <a:p>
            <a:endParaRPr lang="sv-SE" sz="2400" dirty="0"/>
          </a:p>
          <a:p>
            <a:r>
              <a:rPr lang="sv-SE" sz="2400" dirty="0"/>
              <a:t>Men det fanns inget gynnsamt resultat hos intensivvårdsavdelningspatienter i 2022 ESCAPe-prövningen (47/286 kontra 50/277 avled)</a:t>
            </a:r>
            <a:r>
              <a:rPr lang="sv-SE" sz="2400" baseline="30000" dirty="0"/>
              <a:t>2</a:t>
            </a:r>
          </a:p>
          <a:p>
            <a:pPr marL="0" indent="0">
              <a:buNone/>
            </a:pPr>
            <a:endParaRPr lang="sv-SE" sz="2400" dirty="0"/>
          </a:p>
          <a:p>
            <a:r>
              <a:rPr lang="sv-SE" sz="2400" dirty="0"/>
              <a:t>Kortikosteroider minskar tiden till utskrivning vid samhällsförvärvad lunginflammation, men detta kan vara en direkt effekt av feber/CRP-minskning snarare än att representera en förbättring av resultatet</a:t>
            </a:r>
            <a:r>
              <a:rPr lang="sv-SE" sz="2400" baseline="30000" dirty="0"/>
              <a:t>3</a:t>
            </a:r>
            <a:r>
              <a:rPr lang="sv-SE" sz="2400" dirty="0"/>
              <a:t> (och det finns vissa evidens att återinläggningar kan vara högre hos de som tilldelats kortikosteroider</a:t>
            </a:r>
            <a:r>
              <a:rPr lang="sv-SE" sz="2400" baseline="30000" dirty="0"/>
              <a:t>4</a:t>
            </a:r>
            <a:r>
              <a:rPr lang="sv-SE" sz="2400" dirty="0"/>
              <a:t>)</a:t>
            </a:r>
          </a:p>
          <a:p>
            <a:endParaRPr lang="sv-SE" sz="2400" dirty="0"/>
          </a:p>
          <a:p>
            <a:pPr marL="0" indent="0" algn="ctr">
              <a:buNone/>
            </a:pPr>
            <a:r>
              <a:rPr lang="sv-SE" sz="2400" b="1" dirty="0"/>
              <a:t>Vi behöver fler randomiserade evidens från ett stort antal patienter för att belysa behandlingen av samhällsförvärvad lunginflammation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6961" y="6334780"/>
            <a:ext cx="941796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baseline="30000" dirty="0"/>
              <a:t>1</a:t>
            </a:r>
            <a:r>
              <a:rPr lang="sv-SE" sz="1400" dirty="0"/>
              <a:t>Dequin P, et al. N Engl J Med. 2023 PMID369427891</a:t>
            </a:r>
            <a:r>
              <a:rPr lang="en-US" sz="1400" dirty="0"/>
              <a:t>	</a:t>
            </a:r>
            <a:r>
              <a:rPr lang="sv-SE" sz="1400" baseline="30000" dirty="0"/>
              <a:t>2</a:t>
            </a:r>
            <a:r>
              <a:rPr lang="sv-SE" sz="1400" dirty="0"/>
              <a:t>Meduri G, et al. Intensive Care Med. 2022. PMID35723686</a:t>
            </a:r>
            <a:r>
              <a:rPr lang="en-US" sz="1400" dirty="0"/>
              <a:t>	</a:t>
            </a:r>
          </a:p>
          <a:p>
            <a:r>
              <a:rPr lang="sv-SE" sz="1400" baseline="30000" dirty="0"/>
              <a:t>3</a:t>
            </a:r>
            <a:r>
              <a:rPr lang="sv-SE" sz="1400" dirty="0"/>
              <a:t>Joseph L, et al. Lancet 2011. PMID21907856 </a:t>
            </a:r>
            <a:r>
              <a:rPr lang="en-US" sz="1400" dirty="0"/>
              <a:t>		</a:t>
            </a:r>
            <a:r>
              <a:rPr lang="sv-SE" sz="1400" baseline="30000" dirty="0"/>
              <a:t>4</a:t>
            </a:r>
            <a:r>
              <a:rPr lang="sv-SE" sz="1400" dirty="0"/>
              <a:t>Saleem N, et al. Chest. 2023. PMID36087797</a:t>
            </a:r>
          </a:p>
          <a:p>
            <a:endParaRPr lang="sv-SE" sz="1400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7835537" cy="1325563"/>
          </a:xfrm>
        </p:spPr>
        <p:txBody>
          <a:bodyPr>
            <a:normAutofit/>
          </a:bodyPr>
          <a:lstStyle/>
          <a:p>
            <a:r>
              <a:rPr lang="sv-SE" sz="3600" dirty="0"/>
              <a:t>Kortikosteroider för samhällsförvärvad lunginflammation</a:t>
            </a:r>
          </a:p>
        </p:txBody>
      </p:sp>
    </p:spTree>
    <p:extLst>
      <p:ext uri="{BB962C8B-B14F-4D97-AF65-F5344CB8AC3E}">
        <p14:creationId xmlns:p14="http://schemas.microsoft.com/office/powerpoint/2010/main" val="22075404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Left-Right Arrow 76">
            <a:extLst>
              <a:ext uri="{FF2B5EF4-FFF2-40B4-BE49-F238E27FC236}">
                <a16:creationId xmlns:a16="http://schemas.microsoft.com/office/drawing/2014/main" id="{F43932C0-7A8F-734B-8CF5-CFDAF2026B74}"/>
              </a:ext>
            </a:extLst>
          </p:cNvPr>
          <p:cNvSpPr/>
          <p:nvPr/>
        </p:nvSpPr>
        <p:spPr>
          <a:xfrm rot="5400000" flipV="1">
            <a:off x="5398291" y="3924689"/>
            <a:ext cx="1588943" cy="38602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0" name="Left-Right Arrow 49"/>
          <p:cNvSpPr/>
          <p:nvPr/>
        </p:nvSpPr>
        <p:spPr>
          <a:xfrm rot="9579837" flipV="1">
            <a:off x="4067273" y="3904710"/>
            <a:ext cx="4110629" cy="38602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716" y="-13016"/>
            <a:ext cx="8096250" cy="1325563"/>
          </a:xfrm>
        </p:spPr>
        <p:txBody>
          <a:bodyPr>
            <a:normAutofit/>
          </a:bodyPr>
          <a:lstStyle/>
          <a:p>
            <a:r>
              <a:rPr lang="sv-SE" sz="3200" dirty="0"/>
              <a:t>RECOVERY-design: Kärnprotokoll V27.0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05714" y="1438732"/>
            <a:ext cx="616065" cy="5274075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r>
              <a:rPr lang="sv-SE" sz="2000" b="1" dirty="0"/>
              <a:t>SJUKHUSPATIENTER MED PNEUMONI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1526785" y="1438733"/>
            <a:ext cx="575093" cy="5274074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sv-SE" sz="2000" b="1" dirty="0"/>
              <a:t>ANALYS</a:t>
            </a:r>
            <a:endParaRPr lang="sv-SE" sz="2400" b="1" dirty="0"/>
          </a:p>
        </p:txBody>
      </p:sp>
      <p:sp>
        <p:nvSpPr>
          <p:cNvPr id="77" name="Left-Right Arrow 76"/>
          <p:cNvSpPr/>
          <p:nvPr/>
        </p:nvSpPr>
        <p:spPr>
          <a:xfrm rot="1152713" flipV="1">
            <a:off x="4133238" y="3920163"/>
            <a:ext cx="4193098" cy="35763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/>
          <p:cNvSpPr/>
          <p:nvPr/>
        </p:nvSpPr>
        <p:spPr>
          <a:xfrm>
            <a:off x="5765595" y="3636361"/>
            <a:ext cx="861040" cy="86104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6600" b="1" dirty="0"/>
              <a:t>R</a:t>
            </a:r>
            <a:endParaRPr lang="sv-SE" b="1" dirty="0"/>
          </a:p>
        </p:txBody>
      </p:sp>
      <p:sp>
        <p:nvSpPr>
          <p:cNvPr id="83" name="Rounded Rectangle 82">
            <a:extLst>
              <a:ext uri="{FF2B5EF4-FFF2-40B4-BE49-F238E27FC236}">
                <a16:creationId xmlns:a16="http://schemas.microsoft.com/office/drawing/2014/main" id="{38B586F1-F3FA-8C47-9702-A236829F5589}"/>
              </a:ext>
            </a:extLst>
          </p:cNvPr>
          <p:cNvSpPr/>
          <p:nvPr/>
        </p:nvSpPr>
        <p:spPr>
          <a:xfrm>
            <a:off x="782859" y="1390072"/>
            <a:ext cx="6996366" cy="1889226"/>
          </a:xfrm>
          <a:prstGeom prst="roundRect">
            <a:avLst/>
          </a:prstGeom>
          <a:noFill/>
          <a:ln w="22225">
            <a:solidFill>
              <a:schemeClr val="bg2">
                <a:lumMod val="2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D82BCED-226B-0448-B8FC-891B5F6E3209}"/>
              </a:ext>
            </a:extLst>
          </p:cNvPr>
          <p:cNvSpPr txBox="1"/>
          <p:nvPr/>
        </p:nvSpPr>
        <p:spPr>
          <a:xfrm>
            <a:off x="1031009" y="2889971"/>
            <a:ext cx="6509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 dirty="0"/>
              <a:t>Patienter med bekräftad SARS-CoV-2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3F67CDAB-DA18-8347-A63F-AEBA50AA3506}"/>
              </a:ext>
            </a:extLst>
          </p:cNvPr>
          <p:cNvGrpSpPr>
            <a:grpSpLocks noChangeAspect="1"/>
          </p:cNvGrpSpPr>
          <p:nvPr/>
        </p:nvGrpSpPr>
        <p:grpSpPr>
          <a:xfrm>
            <a:off x="846577" y="1432514"/>
            <a:ext cx="3518016" cy="1433785"/>
            <a:chOff x="4441699" y="1560294"/>
            <a:chExt cx="3487490" cy="1427545"/>
          </a:xfrm>
        </p:grpSpPr>
        <p:sp>
          <p:nvSpPr>
            <p:cNvPr id="53" name="Rounded Rectangle 52">
              <a:extLst>
                <a:ext uri="{FF2B5EF4-FFF2-40B4-BE49-F238E27FC236}">
                  <a16:creationId xmlns:a16="http://schemas.microsoft.com/office/drawing/2014/main" id="{9815A20D-3178-B24B-8BAC-DDFC209CA08D}"/>
                </a:ext>
              </a:extLst>
            </p:cNvPr>
            <p:cNvSpPr/>
            <p:nvPr/>
          </p:nvSpPr>
          <p:spPr>
            <a:xfrm>
              <a:off x="4441699" y="1572462"/>
              <a:ext cx="3393651" cy="1415377"/>
            </a:xfrm>
            <a:prstGeom prst="roundRect">
              <a:avLst/>
            </a:prstGeom>
            <a:solidFill>
              <a:srgbClr val="7030A0">
                <a:alpha val="35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/>
            </a:p>
          </p:txBody>
        </p:sp>
        <p:sp>
          <p:nvSpPr>
            <p:cNvPr id="54" name="Rounded Rectangle 53">
              <a:extLst>
                <a:ext uri="{FF2B5EF4-FFF2-40B4-BE49-F238E27FC236}">
                  <a16:creationId xmlns:a16="http://schemas.microsoft.com/office/drawing/2014/main" id="{1C4E103B-3F2F-0243-BF82-DAD5395299A5}"/>
                </a:ext>
              </a:extLst>
            </p:cNvPr>
            <p:cNvSpPr/>
            <p:nvPr/>
          </p:nvSpPr>
          <p:spPr>
            <a:xfrm>
              <a:off x="5131075" y="2269927"/>
              <a:ext cx="1106316" cy="645180"/>
            </a:xfrm>
            <a:prstGeom prst="round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sv-SE" sz="1200" b="1" dirty="0">
                  <a:solidFill>
                    <a:schemeClr val="bg1"/>
                  </a:solidFill>
                </a:rPr>
                <a:t>Högdos dexametason</a:t>
              </a:r>
            </a:p>
          </p:txBody>
        </p:sp>
        <p:sp>
          <p:nvSpPr>
            <p:cNvPr id="55" name="Rounded Rectangle 54">
              <a:extLst>
                <a:ext uri="{FF2B5EF4-FFF2-40B4-BE49-F238E27FC236}">
                  <a16:creationId xmlns:a16="http://schemas.microsoft.com/office/drawing/2014/main" id="{B47DC59E-6235-6446-BF6C-7A651DFDF0AF}"/>
                </a:ext>
              </a:extLst>
            </p:cNvPr>
            <p:cNvSpPr/>
            <p:nvPr/>
          </p:nvSpPr>
          <p:spPr>
            <a:xfrm>
              <a:off x="6593333" y="2252786"/>
              <a:ext cx="1101617" cy="645180"/>
            </a:xfrm>
            <a:prstGeom prst="round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sv-SE" sz="1200" b="1" dirty="0">
                  <a:solidFill>
                    <a:schemeClr val="bg1"/>
                  </a:solidFill>
                </a:rPr>
                <a:t>Standardvård (standarddos kortikosteroider)</a:t>
              </a:r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B00EEEBD-802E-2E4E-B678-CBD0ABB107CE}"/>
                </a:ext>
              </a:extLst>
            </p:cNvPr>
            <p:cNvSpPr/>
            <p:nvPr/>
          </p:nvSpPr>
          <p:spPr>
            <a:xfrm>
              <a:off x="4513114" y="2257120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b="1" dirty="0"/>
                <a:t>E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2E4544AA-6316-F641-BE6B-9C63698CCFB4}"/>
                </a:ext>
              </a:extLst>
            </p:cNvPr>
            <p:cNvSpPr txBox="1"/>
            <p:nvPr/>
          </p:nvSpPr>
          <p:spPr>
            <a:xfrm>
              <a:off x="6205940" y="2408993"/>
              <a:ext cx="498307" cy="27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200" b="1" i="1" dirty="0"/>
                <a:t>eller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FDF7E6B4-B439-344A-8805-31555B02FF58}"/>
                </a:ext>
              </a:extLst>
            </p:cNvPr>
            <p:cNvSpPr txBox="1"/>
            <p:nvPr/>
          </p:nvSpPr>
          <p:spPr>
            <a:xfrm>
              <a:off x="5002529" y="1647901"/>
              <a:ext cx="2926660" cy="6435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200" b="1" dirty="0"/>
                <a:t>Covid-19 med högdos kortikosteroidjämförelse (patienter på NIV eller IMV)</a:t>
              </a:r>
            </a:p>
          </p:txBody>
        </p:sp>
        <p:pic>
          <p:nvPicPr>
            <p:cNvPr id="84" name="Graphic 31" descr="Lungs with solid fill">
              <a:extLst>
                <a:ext uri="{FF2B5EF4-FFF2-40B4-BE49-F238E27FC236}">
                  <a16:creationId xmlns:a16="http://schemas.microsoft.com/office/drawing/2014/main" id="{5DD6B768-CE70-F942-BAC0-8E1562853BD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r:embed="rId3"/>
                </a:ext>
              </a:extLst>
            </a:blip>
            <a:stretch>
              <a:fillRect/>
            </a:stretch>
          </p:blipFill>
          <p:spPr>
            <a:xfrm>
              <a:off x="4459651" y="1560294"/>
              <a:ext cx="649602" cy="703876"/>
            </a:xfrm>
            <a:prstGeom prst="rect">
              <a:avLst/>
            </a:prstGeom>
          </p:spPr>
        </p:pic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D8AFADE8-6D42-8141-AD4C-AE9A461943B3}"/>
              </a:ext>
            </a:extLst>
          </p:cNvPr>
          <p:cNvGrpSpPr/>
          <p:nvPr/>
        </p:nvGrpSpPr>
        <p:grpSpPr>
          <a:xfrm>
            <a:off x="8003238" y="5111544"/>
            <a:ext cx="3423100" cy="1414800"/>
            <a:chOff x="8003238" y="1576210"/>
            <a:chExt cx="3423100" cy="1414800"/>
          </a:xfrm>
        </p:grpSpPr>
        <p:sp>
          <p:nvSpPr>
            <p:cNvPr id="87" name="Rounded Rectangle 86">
              <a:extLst>
                <a:ext uri="{FF2B5EF4-FFF2-40B4-BE49-F238E27FC236}">
                  <a16:creationId xmlns:a16="http://schemas.microsoft.com/office/drawing/2014/main" id="{83BAD84E-273B-D34E-8FCE-57CB4D80DBB1}"/>
                </a:ext>
              </a:extLst>
            </p:cNvPr>
            <p:cNvSpPr/>
            <p:nvPr/>
          </p:nvSpPr>
          <p:spPr>
            <a:xfrm>
              <a:off x="8003238" y="1576210"/>
              <a:ext cx="3393651" cy="1414800"/>
            </a:xfrm>
            <a:prstGeom prst="roundRect">
              <a:avLst/>
            </a:prstGeom>
            <a:solidFill>
              <a:schemeClr val="accent1">
                <a:lumMod val="75000"/>
                <a:alpha val="3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8" name="Rounded Rectangle 87">
              <a:extLst>
                <a:ext uri="{FF2B5EF4-FFF2-40B4-BE49-F238E27FC236}">
                  <a16:creationId xmlns:a16="http://schemas.microsoft.com/office/drawing/2014/main" id="{CD4C8879-9A8B-9743-80DA-1F684C8A8F64}"/>
                </a:ext>
              </a:extLst>
            </p:cNvPr>
            <p:cNvSpPr/>
            <p:nvPr/>
          </p:nvSpPr>
          <p:spPr>
            <a:xfrm>
              <a:off x="8692614" y="2273674"/>
              <a:ext cx="1116000" cy="648000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sv-SE" sz="1200" b="1" dirty="0">
                  <a:solidFill>
                    <a:schemeClr val="bg1"/>
                  </a:solidFill>
                </a:rPr>
                <a:t>Dexametason</a:t>
              </a:r>
            </a:p>
          </p:txBody>
        </p:sp>
        <p:sp>
          <p:nvSpPr>
            <p:cNvPr id="89" name="Rounded Rectangle 88">
              <a:extLst>
                <a:ext uri="{FF2B5EF4-FFF2-40B4-BE49-F238E27FC236}">
                  <a16:creationId xmlns:a16="http://schemas.microsoft.com/office/drawing/2014/main" id="{58EC706C-402F-CE45-BC22-6FC4D5FB6E15}"/>
                </a:ext>
              </a:extLst>
            </p:cNvPr>
            <p:cNvSpPr/>
            <p:nvPr/>
          </p:nvSpPr>
          <p:spPr>
            <a:xfrm>
              <a:off x="10154872" y="2256534"/>
              <a:ext cx="1116208" cy="648000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sv-SE" sz="1200" b="1" dirty="0">
                  <a:solidFill>
                    <a:schemeClr val="bg1"/>
                  </a:solidFill>
                </a:rPr>
                <a:t>Standardvård utan kortikosteroider</a:t>
              </a:r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622B9BA5-372F-B84C-99F9-5E062FD54087}"/>
                </a:ext>
              </a:extLst>
            </p:cNvPr>
            <p:cNvSpPr/>
            <p:nvPr/>
          </p:nvSpPr>
          <p:spPr>
            <a:xfrm>
              <a:off x="8074653" y="2260867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b="1" dirty="0"/>
                <a:t>I</a:t>
              </a:r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10968DC4-6CC1-714A-8E7F-F7B64C0FB3F3}"/>
                </a:ext>
              </a:extLst>
            </p:cNvPr>
            <p:cNvSpPr txBox="1"/>
            <p:nvPr/>
          </p:nvSpPr>
          <p:spPr>
            <a:xfrm>
              <a:off x="9757226" y="2401880"/>
              <a:ext cx="49223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200" b="1" i="1" dirty="0"/>
                <a:t>eller</a:t>
              </a:r>
              <a:endParaRPr lang="sv-SE" sz="1100" b="1" i="1" dirty="0"/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ECBA9FA1-20DC-A341-8CF4-2E97C762F7A3}"/>
                </a:ext>
              </a:extLst>
            </p:cNvPr>
            <p:cNvSpPr txBox="1"/>
            <p:nvPr/>
          </p:nvSpPr>
          <p:spPr>
            <a:xfrm>
              <a:off x="8582363" y="1659756"/>
              <a:ext cx="284397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400" b="1" dirty="0"/>
                <a:t>Influensakortikosteroidjämförelse (patienter med hypoxi)</a:t>
              </a: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ADAD2F31-7492-F84D-9855-EF44F47A31BD}"/>
              </a:ext>
            </a:extLst>
          </p:cNvPr>
          <p:cNvGrpSpPr/>
          <p:nvPr/>
        </p:nvGrpSpPr>
        <p:grpSpPr>
          <a:xfrm>
            <a:off x="849410" y="5102038"/>
            <a:ext cx="3393651" cy="1415377"/>
            <a:chOff x="849410" y="1566704"/>
            <a:chExt cx="3393651" cy="1415377"/>
          </a:xfrm>
        </p:grpSpPr>
        <p:sp>
          <p:nvSpPr>
            <p:cNvPr id="95" name="Rounded Rectangle 94">
              <a:extLst>
                <a:ext uri="{FF2B5EF4-FFF2-40B4-BE49-F238E27FC236}">
                  <a16:creationId xmlns:a16="http://schemas.microsoft.com/office/drawing/2014/main" id="{9D5D6A46-844C-0E41-9615-6A6452BC651A}"/>
                </a:ext>
              </a:extLst>
            </p:cNvPr>
            <p:cNvSpPr/>
            <p:nvPr/>
          </p:nvSpPr>
          <p:spPr>
            <a:xfrm>
              <a:off x="849410" y="1566704"/>
              <a:ext cx="3393651" cy="1415377"/>
            </a:xfrm>
            <a:prstGeom prst="roundRect">
              <a:avLst/>
            </a:prstGeom>
            <a:solidFill>
              <a:srgbClr val="FF0000">
                <a:alpha val="4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6" name="Rounded Rectangle 95">
              <a:extLst>
                <a:ext uri="{FF2B5EF4-FFF2-40B4-BE49-F238E27FC236}">
                  <a16:creationId xmlns:a16="http://schemas.microsoft.com/office/drawing/2014/main" id="{1EFB7BF6-F1F2-E541-9082-F803C4A8CD0E}"/>
                </a:ext>
              </a:extLst>
            </p:cNvPr>
            <p:cNvSpPr/>
            <p:nvPr/>
          </p:nvSpPr>
          <p:spPr>
            <a:xfrm>
              <a:off x="1538786" y="2264169"/>
              <a:ext cx="1116000" cy="648000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200" b="1" dirty="0">
                  <a:solidFill>
                    <a:schemeClr val="bg1"/>
                  </a:solidFill>
                </a:rPr>
                <a:t>Baloxavir</a:t>
              </a:r>
            </a:p>
          </p:txBody>
        </p:sp>
        <p:sp>
          <p:nvSpPr>
            <p:cNvPr id="97" name="Rounded Rectangle 96">
              <a:extLst>
                <a:ext uri="{FF2B5EF4-FFF2-40B4-BE49-F238E27FC236}">
                  <a16:creationId xmlns:a16="http://schemas.microsoft.com/office/drawing/2014/main" id="{7486FF0E-9F46-7B4C-9FB2-B176F4A0B138}"/>
                </a:ext>
              </a:extLst>
            </p:cNvPr>
            <p:cNvSpPr/>
            <p:nvPr/>
          </p:nvSpPr>
          <p:spPr>
            <a:xfrm>
              <a:off x="3001044" y="2247029"/>
              <a:ext cx="1116208" cy="648000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sv-SE" sz="1200" b="1" dirty="0">
                  <a:solidFill>
                    <a:schemeClr val="bg1"/>
                  </a:solidFill>
                </a:rPr>
                <a:t>Standardvård utan baloxavir</a:t>
              </a:r>
            </a:p>
          </p:txBody>
        </p: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3FC0B548-4A6B-BC4B-9381-BB0B22669809}"/>
                </a:ext>
              </a:extLst>
            </p:cNvPr>
            <p:cNvSpPr/>
            <p:nvPr/>
          </p:nvSpPr>
          <p:spPr>
            <a:xfrm>
              <a:off x="920825" y="2251362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b="1" dirty="0"/>
                <a:t>G</a:t>
              </a:r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1B0C20BD-204C-D74D-879B-296826D9D31F}"/>
                </a:ext>
              </a:extLst>
            </p:cNvPr>
            <p:cNvSpPr txBox="1"/>
            <p:nvPr/>
          </p:nvSpPr>
          <p:spPr>
            <a:xfrm>
              <a:off x="2598340" y="2401880"/>
              <a:ext cx="56267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200" b="1" i="1" dirty="0"/>
                <a:t>eller</a:t>
              </a:r>
              <a:endParaRPr lang="sv-SE" sz="1100" b="1" i="1" dirty="0"/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1C9C61F0-1ED7-5049-A2A7-AE7FAFF12F96}"/>
                </a:ext>
              </a:extLst>
            </p:cNvPr>
            <p:cNvSpPr txBox="1"/>
            <p:nvPr/>
          </p:nvSpPr>
          <p:spPr>
            <a:xfrm>
              <a:off x="1494991" y="1733283"/>
              <a:ext cx="235046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600" b="1" dirty="0"/>
                <a:t>Baloxavirjämförelse</a:t>
              </a:r>
              <a:endParaRPr lang="sv-SE" sz="2400" b="1" dirty="0"/>
            </a:p>
          </p:txBody>
        </p: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650F3EB1-C981-B740-82D6-F54DE5AFF985}"/>
              </a:ext>
            </a:extLst>
          </p:cNvPr>
          <p:cNvGrpSpPr/>
          <p:nvPr/>
        </p:nvGrpSpPr>
        <p:grpSpPr>
          <a:xfrm>
            <a:off x="4441699" y="5107796"/>
            <a:ext cx="3393651" cy="1415377"/>
            <a:chOff x="4441699" y="1572462"/>
            <a:chExt cx="3393651" cy="1415377"/>
          </a:xfrm>
        </p:grpSpPr>
        <p:sp>
          <p:nvSpPr>
            <p:cNvPr id="103" name="Rounded Rectangle 102">
              <a:extLst>
                <a:ext uri="{FF2B5EF4-FFF2-40B4-BE49-F238E27FC236}">
                  <a16:creationId xmlns:a16="http://schemas.microsoft.com/office/drawing/2014/main" id="{4F5F2D03-AB19-F045-BFB2-0F27BF1C1A04}"/>
                </a:ext>
              </a:extLst>
            </p:cNvPr>
            <p:cNvSpPr/>
            <p:nvPr/>
          </p:nvSpPr>
          <p:spPr>
            <a:xfrm>
              <a:off x="4441699" y="1572462"/>
              <a:ext cx="3393651" cy="1415377"/>
            </a:xfrm>
            <a:prstGeom prst="roundRect">
              <a:avLst/>
            </a:prstGeom>
            <a:solidFill>
              <a:srgbClr val="FFC000">
                <a:alpha val="35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4" name="Rounded Rectangle 103">
              <a:extLst>
                <a:ext uri="{FF2B5EF4-FFF2-40B4-BE49-F238E27FC236}">
                  <a16:creationId xmlns:a16="http://schemas.microsoft.com/office/drawing/2014/main" id="{7D7E2DA0-3318-B34D-9DBA-8976C66C4BDF}"/>
                </a:ext>
              </a:extLst>
            </p:cNvPr>
            <p:cNvSpPr/>
            <p:nvPr/>
          </p:nvSpPr>
          <p:spPr>
            <a:xfrm>
              <a:off x="5131075" y="2269927"/>
              <a:ext cx="1116000" cy="648000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rIns="72000" rtlCol="0" anchor="ctr"/>
            <a:lstStyle/>
            <a:p>
              <a:pPr algn="ctr"/>
              <a:r>
                <a:rPr lang="sv-SE" sz="1200" b="1" dirty="0">
                  <a:solidFill>
                    <a:schemeClr val="bg1"/>
                  </a:solidFill>
                </a:rPr>
                <a:t>Oseltamivir</a:t>
              </a:r>
            </a:p>
          </p:txBody>
        </p:sp>
        <p:sp>
          <p:nvSpPr>
            <p:cNvPr id="105" name="Rounded Rectangle 104">
              <a:extLst>
                <a:ext uri="{FF2B5EF4-FFF2-40B4-BE49-F238E27FC236}">
                  <a16:creationId xmlns:a16="http://schemas.microsoft.com/office/drawing/2014/main" id="{0378DF22-74BF-5D4D-86EE-65EAF417A84F}"/>
                </a:ext>
              </a:extLst>
            </p:cNvPr>
            <p:cNvSpPr/>
            <p:nvPr/>
          </p:nvSpPr>
          <p:spPr>
            <a:xfrm>
              <a:off x="6593333" y="2252787"/>
              <a:ext cx="1116208" cy="648000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sv-SE" sz="1200" b="1" dirty="0">
                  <a:solidFill>
                    <a:schemeClr val="bg1"/>
                  </a:solidFill>
                </a:rPr>
                <a:t>Standardvård utan oseltamivir</a:t>
              </a:r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5E1F665A-1FA0-7D49-9F48-4E79E39E8087}"/>
                </a:ext>
              </a:extLst>
            </p:cNvPr>
            <p:cNvSpPr/>
            <p:nvPr/>
          </p:nvSpPr>
          <p:spPr>
            <a:xfrm>
              <a:off x="4513114" y="2257120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b="1" dirty="0"/>
                <a:t>H</a:t>
              </a:r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4015A8B3-F5AE-4941-A698-D51DA4E46924}"/>
                </a:ext>
              </a:extLst>
            </p:cNvPr>
            <p:cNvSpPr txBox="1"/>
            <p:nvPr/>
          </p:nvSpPr>
          <p:spPr>
            <a:xfrm>
              <a:off x="6238035" y="2431586"/>
              <a:ext cx="54777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200" b="1" i="1" dirty="0"/>
                <a:t>eller</a:t>
              </a:r>
              <a:endParaRPr lang="sv-SE" sz="1100" b="1" i="1" dirty="0"/>
            </a:p>
          </p:txBody>
        </p: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2ED6A60D-D187-6142-95D6-173A8F77EAF0}"/>
                </a:ext>
              </a:extLst>
            </p:cNvPr>
            <p:cNvSpPr txBox="1"/>
            <p:nvPr/>
          </p:nvSpPr>
          <p:spPr>
            <a:xfrm>
              <a:off x="5074111" y="1733283"/>
              <a:ext cx="230150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600" b="1" dirty="0"/>
                <a:t>Oseltamivirjämförelse</a:t>
              </a:r>
              <a:endParaRPr lang="sv-SE" sz="1500" b="1" dirty="0"/>
            </a:p>
          </p:txBody>
        </p:sp>
      </p:grpSp>
      <p:sp>
        <p:nvSpPr>
          <p:cNvPr id="110" name="Rounded Rectangle 109">
            <a:extLst>
              <a:ext uri="{FF2B5EF4-FFF2-40B4-BE49-F238E27FC236}">
                <a16:creationId xmlns:a16="http://schemas.microsoft.com/office/drawing/2014/main" id="{D408BB89-59C7-0D4C-97BE-80BEFDF28C77}"/>
              </a:ext>
            </a:extLst>
          </p:cNvPr>
          <p:cNvSpPr/>
          <p:nvPr/>
        </p:nvSpPr>
        <p:spPr>
          <a:xfrm>
            <a:off x="803537" y="4936222"/>
            <a:ext cx="10652251" cy="1888647"/>
          </a:xfrm>
          <a:prstGeom prst="roundRect">
            <a:avLst/>
          </a:prstGeom>
          <a:noFill/>
          <a:ln w="22225">
            <a:solidFill>
              <a:schemeClr val="bg2">
                <a:lumMod val="2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B9053A9B-718A-EC42-B5E3-A8D50C67C0BC}"/>
              </a:ext>
            </a:extLst>
          </p:cNvPr>
          <p:cNvSpPr txBox="1"/>
          <p:nvPr/>
        </p:nvSpPr>
        <p:spPr>
          <a:xfrm>
            <a:off x="4413863" y="6493574"/>
            <a:ext cx="3728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 dirty="0"/>
              <a:t>Patienter med bekräftad INFLUENSA</a:t>
            </a:r>
          </a:p>
        </p:txBody>
      </p:sp>
      <p:pic>
        <p:nvPicPr>
          <p:cNvPr id="19" name="Picture 18" descr="Shape&#10;&#10;Description automatically generated with low confidence">
            <a:extLst>
              <a:ext uri="{FF2B5EF4-FFF2-40B4-BE49-F238E27FC236}">
                <a16:creationId xmlns:a16="http://schemas.microsoft.com/office/drawing/2014/main" id="{C6617597-64B1-3240-97B1-C1901F2A154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730" y="5143075"/>
            <a:ext cx="601261" cy="601261"/>
          </a:xfrm>
          <a:prstGeom prst="rect">
            <a:avLst/>
          </a:prstGeom>
        </p:spPr>
      </p:pic>
      <p:pic>
        <p:nvPicPr>
          <p:cNvPr id="115" name="Picture 114" descr="Shape&#10;&#10;Description automatically generated with low confidence">
            <a:extLst>
              <a:ext uri="{FF2B5EF4-FFF2-40B4-BE49-F238E27FC236}">
                <a16:creationId xmlns:a16="http://schemas.microsoft.com/office/drawing/2014/main" id="{F52B941E-08D5-6D4F-9994-B1282A12E41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2981" y="5141752"/>
            <a:ext cx="601261" cy="601261"/>
          </a:xfrm>
          <a:prstGeom prst="rect">
            <a:avLst/>
          </a:prstGeom>
        </p:spPr>
      </p:pic>
      <p:pic>
        <p:nvPicPr>
          <p:cNvPr id="116" name="Graphic 31" descr="Lungs with solid fill">
            <a:extLst>
              <a:ext uri="{FF2B5EF4-FFF2-40B4-BE49-F238E27FC236}">
                <a16:creationId xmlns:a16="http://schemas.microsoft.com/office/drawing/2014/main" id="{CFD11E2D-AD21-154F-B98A-16F4806B959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r:embed="rId3"/>
              </a:ext>
            </a:extLst>
          </a:blip>
          <a:stretch>
            <a:fillRect/>
          </a:stretch>
        </p:blipFill>
        <p:spPr>
          <a:xfrm>
            <a:off x="8033988" y="5097874"/>
            <a:ext cx="649602" cy="703876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4307603" y="1447823"/>
            <a:ext cx="3393651" cy="1415377"/>
            <a:chOff x="4336464" y="1608378"/>
            <a:chExt cx="3393651" cy="1415377"/>
          </a:xfrm>
        </p:grpSpPr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ADAD2F31-7492-F84D-9855-EF44F47A31BD}"/>
                </a:ext>
              </a:extLst>
            </p:cNvPr>
            <p:cNvGrpSpPr/>
            <p:nvPr/>
          </p:nvGrpSpPr>
          <p:grpSpPr>
            <a:xfrm>
              <a:off x="4336464" y="1608378"/>
              <a:ext cx="3393651" cy="1415377"/>
              <a:chOff x="849410" y="1566704"/>
              <a:chExt cx="3393651" cy="1415377"/>
            </a:xfrm>
          </p:grpSpPr>
          <p:sp>
            <p:nvSpPr>
              <p:cNvPr id="82" name="Rounded Rectangle 81">
                <a:extLst>
                  <a:ext uri="{FF2B5EF4-FFF2-40B4-BE49-F238E27FC236}">
                    <a16:creationId xmlns:a16="http://schemas.microsoft.com/office/drawing/2014/main" id="{9D5D6A46-844C-0E41-9615-6A6452BC651A}"/>
                  </a:ext>
                </a:extLst>
              </p:cNvPr>
              <p:cNvSpPr/>
              <p:nvPr/>
            </p:nvSpPr>
            <p:spPr>
              <a:xfrm>
                <a:off x="849410" y="1566704"/>
                <a:ext cx="3393651" cy="1415377"/>
              </a:xfrm>
              <a:prstGeom prst="roundRect">
                <a:avLst/>
              </a:prstGeom>
              <a:solidFill>
                <a:schemeClr val="accent6">
                  <a:lumMod val="75000"/>
                  <a:alpha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29" name="Rounded Rectangle 128">
                <a:extLst>
                  <a:ext uri="{FF2B5EF4-FFF2-40B4-BE49-F238E27FC236}">
                    <a16:creationId xmlns:a16="http://schemas.microsoft.com/office/drawing/2014/main" id="{1EFB7BF6-F1F2-E541-9082-F803C4A8CD0E}"/>
                  </a:ext>
                </a:extLst>
              </p:cNvPr>
              <p:cNvSpPr/>
              <p:nvPr/>
            </p:nvSpPr>
            <p:spPr>
              <a:xfrm>
                <a:off x="1538787" y="2264169"/>
                <a:ext cx="1116000" cy="648000"/>
              </a:xfrm>
              <a:prstGeom prst="roundRect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sv-SE" sz="1200" b="1" dirty="0">
                    <a:solidFill>
                      <a:schemeClr val="bg1"/>
                    </a:solidFill>
                  </a:rPr>
                  <a:t>Sotrovimab</a:t>
                </a:r>
                <a:endParaRPr lang="sv-SE" sz="1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30" name="Rounded Rectangle 129">
                <a:extLst>
                  <a:ext uri="{FF2B5EF4-FFF2-40B4-BE49-F238E27FC236}">
                    <a16:creationId xmlns:a16="http://schemas.microsoft.com/office/drawing/2014/main" id="{7486FF0E-9F46-7B4C-9FB2-B176F4A0B138}"/>
                  </a:ext>
                </a:extLst>
              </p:cNvPr>
              <p:cNvSpPr/>
              <p:nvPr/>
            </p:nvSpPr>
            <p:spPr>
              <a:xfrm>
                <a:off x="3001044" y="2247029"/>
                <a:ext cx="1116208" cy="648000"/>
              </a:xfrm>
              <a:prstGeom prst="roundRect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sv-SE" sz="1200" b="1" dirty="0">
                    <a:solidFill>
                      <a:schemeClr val="bg1"/>
                    </a:solidFill>
                  </a:rPr>
                  <a:t>Standardvård utan sotrovimab</a:t>
                </a:r>
              </a:p>
            </p:txBody>
          </p:sp>
          <p:sp>
            <p:nvSpPr>
              <p:cNvPr id="131" name="Oval 130">
                <a:extLst>
                  <a:ext uri="{FF2B5EF4-FFF2-40B4-BE49-F238E27FC236}">
                    <a16:creationId xmlns:a16="http://schemas.microsoft.com/office/drawing/2014/main" id="{3FC0B548-4A6B-BC4B-9381-BB0B22669809}"/>
                  </a:ext>
                </a:extLst>
              </p:cNvPr>
              <p:cNvSpPr/>
              <p:nvPr/>
            </p:nvSpPr>
            <p:spPr>
              <a:xfrm>
                <a:off x="920825" y="2251362"/>
                <a:ext cx="560997" cy="550964"/>
              </a:xfrm>
              <a:prstGeom prst="ellipse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b="1" dirty="0"/>
                  <a:t>J</a:t>
                </a:r>
              </a:p>
            </p:txBody>
          </p:sp>
          <p:sp>
            <p:nvSpPr>
              <p:cNvPr id="132" name="TextBox 131">
                <a:extLst>
                  <a:ext uri="{FF2B5EF4-FFF2-40B4-BE49-F238E27FC236}">
                    <a16:creationId xmlns:a16="http://schemas.microsoft.com/office/drawing/2014/main" id="{1B0C20BD-204C-D74D-879B-296826D9D31F}"/>
                  </a:ext>
                </a:extLst>
              </p:cNvPr>
              <p:cNvSpPr txBox="1"/>
              <p:nvPr/>
            </p:nvSpPr>
            <p:spPr>
              <a:xfrm>
                <a:off x="2609034" y="2414677"/>
                <a:ext cx="47797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1200" b="1" i="1" dirty="0"/>
                  <a:t>eller</a:t>
                </a:r>
                <a:endParaRPr lang="sv-SE" sz="1100" b="1" i="1" dirty="0"/>
              </a:p>
            </p:txBody>
          </p:sp>
          <p:sp>
            <p:nvSpPr>
              <p:cNvPr id="133" name="TextBox 132">
                <a:extLst>
                  <a:ext uri="{FF2B5EF4-FFF2-40B4-BE49-F238E27FC236}">
                    <a16:creationId xmlns:a16="http://schemas.microsoft.com/office/drawing/2014/main" id="{1C9C61F0-1ED7-5049-A2A7-AE7FAFF12F96}"/>
                  </a:ext>
                </a:extLst>
              </p:cNvPr>
              <p:cNvSpPr txBox="1"/>
              <p:nvPr/>
            </p:nvSpPr>
            <p:spPr>
              <a:xfrm>
                <a:off x="1481822" y="1732379"/>
                <a:ext cx="235046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1600" b="1" dirty="0"/>
                  <a:t>Sotrovimabjämförelse</a:t>
                </a:r>
                <a:endParaRPr lang="sv-SE" sz="2400" b="1" dirty="0"/>
              </a:p>
            </p:txBody>
          </p:sp>
        </p:grpSp>
        <p:pic>
          <p:nvPicPr>
            <p:cNvPr id="134" name="Picture 133" descr="Shape&#10;&#10;Description automatically generated with low confidence">
              <a:extLst>
                <a:ext uri="{FF2B5EF4-FFF2-40B4-BE49-F238E27FC236}">
                  <a16:creationId xmlns:a16="http://schemas.microsoft.com/office/drawing/2014/main" id="{F52B941E-08D5-6D4F-9994-B1282A12E41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91893" y="1641461"/>
              <a:ext cx="601261" cy="601261"/>
            </a:xfrm>
            <a:prstGeom prst="rect">
              <a:avLst/>
            </a:prstGeom>
          </p:spPr>
        </p:pic>
      </p:grpSp>
      <p:sp>
        <p:nvSpPr>
          <p:cNvPr id="58" name="Rounded Rectangle 57">
            <a:extLst>
              <a:ext uri="{FF2B5EF4-FFF2-40B4-BE49-F238E27FC236}">
                <a16:creationId xmlns:a16="http://schemas.microsoft.com/office/drawing/2014/main" id="{38B586F1-F3FA-8C47-9702-A236829F5589}"/>
              </a:ext>
            </a:extLst>
          </p:cNvPr>
          <p:cNvSpPr/>
          <p:nvPr/>
        </p:nvSpPr>
        <p:spPr>
          <a:xfrm>
            <a:off x="7833156" y="1390072"/>
            <a:ext cx="3622632" cy="1889226"/>
          </a:xfrm>
          <a:prstGeom prst="roundRect">
            <a:avLst/>
          </a:prstGeom>
          <a:noFill/>
          <a:ln w="22225">
            <a:solidFill>
              <a:schemeClr val="bg2">
                <a:lumMod val="2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AD82BCED-226B-0448-B8FC-891B5F6E3209}"/>
              </a:ext>
            </a:extLst>
          </p:cNvPr>
          <p:cNvSpPr txBox="1"/>
          <p:nvPr/>
        </p:nvSpPr>
        <p:spPr>
          <a:xfrm>
            <a:off x="7879345" y="2783146"/>
            <a:ext cx="34958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200" b="1" dirty="0"/>
              <a:t>Patienter med samhällsförvärvad lunginflammation (utan misstänkt SARS-CoV-2/influensa/PCP/TBC)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7960889" y="1429068"/>
            <a:ext cx="3550350" cy="1420915"/>
            <a:chOff x="7960889" y="1429068"/>
            <a:chExt cx="3550350" cy="1420915"/>
          </a:xfrm>
        </p:grpSpPr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D8AFADE8-6D42-8141-AD4C-AE9A461943B3}"/>
                </a:ext>
              </a:extLst>
            </p:cNvPr>
            <p:cNvGrpSpPr/>
            <p:nvPr/>
          </p:nvGrpSpPr>
          <p:grpSpPr>
            <a:xfrm>
              <a:off x="7960889" y="1435183"/>
              <a:ext cx="3550350" cy="1414800"/>
              <a:chOff x="8003238" y="1576210"/>
              <a:chExt cx="3550350" cy="1414800"/>
            </a:xfrm>
          </p:grpSpPr>
          <p:sp>
            <p:nvSpPr>
              <p:cNvPr id="71" name="Rounded Rectangle 70">
                <a:extLst>
                  <a:ext uri="{FF2B5EF4-FFF2-40B4-BE49-F238E27FC236}">
                    <a16:creationId xmlns:a16="http://schemas.microsoft.com/office/drawing/2014/main" id="{83BAD84E-273B-D34E-8FCE-57CB4D80DBB1}"/>
                  </a:ext>
                </a:extLst>
              </p:cNvPr>
              <p:cNvSpPr/>
              <p:nvPr/>
            </p:nvSpPr>
            <p:spPr>
              <a:xfrm>
                <a:off x="8003238" y="1576210"/>
                <a:ext cx="3393651" cy="1414800"/>
              </a:xfrm>
              <a:prstGeom prst="roundRect">
                <a:avLst/>
              </a:prstGeom>
              <a:solidFill>
                <a:schemeClr val="accent1">
                  <a:lumMod val="75000"/>
                  <a:alpha val="3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2" name="Rounded Rectangle 71">
                <a:extLst>
                  <a:ext uri="{FF2B5EF4-FFF2-40B4-BE49-F238E27FC236}">
                    <a16:creationId xmlns:a16="http://schemas.microsoft.com/office/drawing/2014/main" id="{CD4C8879-9A8B-9743-80DA-1F684C8A8F64}"/>
                  </a:ext>
                </a:extLst>
              </p:cNvPr>
              <p:cNvSpPr/>
              <p:nvPr/>
            </p:nvSpPr>
            <p:spPr>
              <a:xfrm>
                <a:off x="8692614" y="2273674"/>
                <a:ext cx="1116000" cy="648000"/>
              </a:xfrm>
              <a:prstGeom prst="roundRect">
                <a:avLst/>
              </a:prstGeom>
              <a:solidFill>
                <a:schemeClr val="accent1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sv-SE" sz="1200" b="1" dirty="0">
                    <a:solidFill>
                      <a:schemeClr val="bg1"/>
                    </a:solidFill>
                  </a:rPr>
                  <a:t>Dexametason</a:t>
                </a:r>
                <a:endParaRPr lang="sv-SE" sz="1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73" name="Rounded Rectangle 72">
                <a:extLst>
                  <a:ext uri="{FF2B5EF4-FFF2-40B4-BE49-F238E27FC236}">
                    <a16:creationId xmlns:a16="http://schemas.microsoft.com/office/drawing/2014/main" id="{58EC706C-402F-CE45-BC22-6FC4D5FB6E15}"/>
                  </a:ext>
                </a:extLst>
              </p:cNvPr>
              <p:cNvSpPr/>
              <p:nvPr/>
            </p:nvSpPr>
            <p:spPr>
              <a:xfrm>
                <a:off x="10154872" y="2256534"/>
                <a:ext cx="1116208" cy="648000"/>
              </a:xfrm>
              <a:prstGeom prst="roundRect">
                <a:avLst/>
              </a:prstGeom>
              <a:solidFill>
                <a:schemeClr val="accent1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sv-SE" sz="1200" b="1" dirty="0">
                    <a:solidFill>
                      <a:schemeClr val="bg1"/>
                    </a:solidFill>
                  </a:rPr>
                  <a:t>Standardvård utan kortikosteroider</a:t>
                </a:r>
              </a:p>
            </p:txBody>
          </p:sp>
          <p:sp>
            <p:nvSpPr>
              <p:cNvPr id="74" name="Oval 73">
                <a:extLst>
                  <a:ext uri="{FF2B5EF4-FFF2-40B4-BE49-F238E27FC236}">
                    <a16:creationId xmlns:a16="http://schemas.microsoft.com/office/drawing/2014/main" id="{622B9BA5-372F-B84C-99F9-5E062FD54087}"/>
                  </a:ext>
                </a:extLst>
              </p:cNvPr>
              <p:cNvSpPr/>
              <p:nvPr/>
            </p:nvSpPr>
            <p:spPr>
              <a:xfrm>
                <a:off x="8074653" y="2260867"/>
                <a:ext cx="560997" cy="550964"/>
              </a:xfrm>
              <a:prstGeom prst="ellipse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b="1" dirty="0"/>
                  <a:t>M</a:t>
                </a:r>
              </a:p>
            </p:txBody>
          </p:sp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10968DC4-6CC1-714A-8E7F-F7B64C0FB3F3}"/>
                  </a:ext>
                </a:extLst>
              </p:cNvPr>
              <p:cNvSpPr txBox="1"/>
              <p:nvPr/>
            </p:nvSpPr>
            <p:spPr>
              <a:xfrm>
                <a:off x="9767490" y="2435333"/>
                <a:ext cx="492237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1200" b="1" i="1" dirty="0"/>
                  <a:t>eller</a:t>
                </a:r>
                <a:endParaRPr lang="sv-SE" sz="1100" b="1" i="1" dirty="0"/>
              </a:p>
            </p:txBody>
          </p:sp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ECBA9FA1-20DC-A341-8CF4-2E97C762F7A3}"/>
                  </a:ext>
                </a:extLst>
              </p:cNvPr>
              <p:cNvSpPr txBox="1"/>
              <p:nvPr/>
            </p:nvSpPr>
            <p:spPr>
              <a:xfrm>
                <a:off x="8576816" y="1658721"/>
                <a:ext cx="297677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1400" b="1" dirty="0"/>
                  <a:t>Samhällsförvärvad lunginflammation (CAP) med kortikosteroidjämförelse</a:t>
                </a:r>
              </a:p>
            </p:txBody>
          </p:sp>
        </p:grpSp>
        <p:pic>
          <p:nvPicPr>
            <p:cNvPr id="78" name="Graphic 31" descr="Lungs with solid fill">
              <a:extLst>
                <a:ext uri="{FF2B5EF4-FFF2-40B4-BE49-F238E27FC236}">
                  <a16:creationId xmlns:a16="http://schemas.microsoft.com/office/drawing/2014/main" id="{CFD11E2D-AD21-154F-B98A-16F4806B959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r:embed="rId3"/>
                </a:ext>
              </a:extLst>
            </a:blip>
            <a:stretch>
              <a:fillRect/>
            </a:stretch>
          </p:blipFill>
          <p:spPr>
            <a:xfrm>
              <a:off x="7983206" y="1429068"/>
              <a:ext cx="649602" cy="703876"/>
            </a:xfrm>
            <a:prstGeom prst="rect">
              <a:avLst/>
            </a:prstGeom>
          </p:spPr>
        </p:pic>
      </p:grpSp>
      <p:sp>
        <p:nvSpPr>
          <p:cNvPr id="68" name="Right Arrow 67"/>
          <p:cNvSpPr/>
          <p:nvPr/>
        </p:nvSpPr>
        <p:spPr>
          <a:xfrm>
            <a:off x="868948" y="3274393"/>
            <a:ext cx="3600000" cy="1620000"/>
          </a:xfrm>
          <a:prstGeom prst="rightArrow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775655" y="3797815"/>
            <a:ext cx="43048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b="1" dirty="0"/>
              <a:t>Insamlade baslinjedata, lämplighet fastställd</a:t>
            </a:r>
          </a:p>
          <a:p>
            <a:r>
              <a:rPr lang="sv-SE" sz="1400" b="1" dirty="0"/>
              <a:t>1:1 randomisering i varje lämplig jämförelse</a:t>
            </a:r>
          </a:p>
        </p:txBody>
      </p:sp>
      <p:sp>
        <p:nvSpPr>
          <p:cNvPr id="92" name="Right Arrow 91"/>
          <p:cNvSpPr/>
          <p:nvPr/>
        </p:nvSpPr>
        <p:spPr>
          <a:xfrm>
            <a:off x="7844142" y="3282142"/>
            <a:ext cx="3600000" cy="1620000"/>
          </a:xfrm>
          <a:prstGeom prst="rightArrow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7900325" y="3630854"/>
            <a:ext cx="3541313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b="1" dirty="0"/>
              <a:t>Resultat vid 28 dagar och 6 månader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300" b="1" dirty="0"/>
              <a:t>Dödlighet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300" b="1" dirty="0"/>
              <a:t>Tid till utskrivning av levande patient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300" b="1" dirty="0"/>
              <a:t>Progression till ventilation eller dödsfall</a:t>
            </a:r>
          </a:p>
        </p:txBody>
      </p:sp>
    </p:spTree>
    <p:extLst>
      <p:ext uri="{BB962C8B-B14F-4D97-AF65-F5344CB8AC3E}">
        <p14:creationId xmlns:p14="http://schemas.microsoft.com/office/powerpoint/2010/main" val="2732060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Left-Right Arrow 76">
            <a:extLst>
              <a:ext uri="{FF2B5EF4-FFF2-40B4-BE49-F238E27FC236}">
                <a16:creationId xmlns:a16="http://schemas.microsoft.com/office/drawing/2014/main" id="{F43932C0-7A8F-734B-8CF5-CFDAF2026B74}"/>
              </a:ext>
            </a:extLst>
          </p:cNvPr>
          <p:cNvSpPr/>
          <p:nvPr/>
        </p:nvSpPr>
        <p:spPr>
          <a:xfrm rot="5400000" flipV="1">
            <a:off x="5398291" y="3924689"/>
            <a:ext cx="1588943" cy="38602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0" name="Left-Right Arrow 49"/>
          <p:cNvSpPr/>
          <p:nvPr/>
        </p:nvSpPr>
        <p:spPr>
          <a:xfrm rot="9579837" flipV="1">
            <a:off x="4067273" y="3904710"/>
            <a:ext cx="4110629" cy="38602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Rounded Rectangle 3"/>
          <p:cNvSpPr/>
          <p:nvPr/>
        </p:nvSpPr>
        <p:spPr>
          <a:xfrm>
            <a:off x="105714" y="1438732"/>
            <a:ext cx="616065" cy="5274075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r>
              <a:rPr lang="sv-SE" sz="2000" b="1" dirty="0"/>
              <a:t>SJUKHUSPATIENTER MED PNEUMONI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1526785" y="1438733"/>
            <a:ext cx="575093" cy="5274074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sv-SE" sz="2000" b="1" dirty="0"/>
              <a:t>ANALYS</a:t>
            </a:r>
            <a:endParaRPr lang="sv-SE" sz="2400" b="1" dirty="0"/>
          </a:p>
        </p:txBody>
      </p:sp>
      <p:sp>
        <p:nvSpPr>
          <p:cNvPr id="77" name="Left-Right Arrow 76"/>
          <p:cNvSpPr/>
          <p:nvPr/>
        </p:nvSpPr>
        <p:spPr>
          <a:xfrm rot="1152713" flipV="1">
            <a:off x="4133238" y="3920163"/>
            <a:ext cx="4193098" cy="35763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/>
          <p:cNvSpPr/>
          <p:nvPr/>
        </p:nvSpPr>
        <p:spPr>
          <a:xfrm>
            <a:off x="5765595" y="3636361"/>
            <a:ext cx="861040" cy="86104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6600" b="1" dirty="0"/>
              <a:t>R</a:t>
            </a:r>
            <a:endParaRPr lang="sv-SE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D82BCED-226B-0448-B8FC-891B5F6E3209}"/>
              </a:ext>
            </a:extLst>
          </p:cNvPr>
          <p:cNvSpPr txBox="1"/>
          <p:nvPr/>
        </p:nvSpPr>
        <p:spPr>
          <a:xfrm>
            <a:off x="1031009" y="2889971"/>
            <a:ext cx="6509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 dirty="0"/>
              <a:t>Patienter med bekräftad SARS-CoV-2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3F67CDAB-DA18-8347-A63F-AEBA50AA3506}"/>
              </a:ext>
            </a:extLst>
          </p:cNvPr>
          <p:cNvGrpSpPr>
            <a:grpSpLocks noChangeAspect="1"/>
          </p:cNvGrpSpPr>
          <p:nvPr/>
        </p:nvGrpSpPr>
        <p:grpSpPr>
          <a:xfrm>
            <a:off x="846577" y="1432514"/>
            <a:ext cx="3518016" cy="1433785"/>
            <a:chOff x="4441699" y="1560294"/>
            <a:chExt cx="3487490" cy="1427545"/>
          </a:xfrm>
        </p:grpSpPr>
        <p:sp>
          <p:nvSpPr>
            <p:cNvPr id="53" name="Rounded Rectangle 52">
              <a:extLst>
                <a:ext uri="{FF2B5EF4-FFF2-40B4-BE49-F238E27FC236}">
                  <a16:creationId xmlns:a16="http://schemas.microsoft.com/office/drawing/2014/main" id="{9815A20D-3178-B24B-8BAC-DDFC209CA08D}"/>
                </a:ext>
              </a:extLst>
            </p:cNvPr>
            <p:cNvSpPr/>
            <p:nvPr/>
          </p:nvSpPr>
          <p:spPr>
            <a:xfrm>
              <a:off x="4441699" y="1572462"/>
              <a:ext cx="3393651" cy="1415377"/>
            </a:xfrm>
            <a:prstGeom prst="roundRect">
              <a:avLst/>
            </a:prstGeom>
            <a:solidFill>
              <a:srgbClr val="7030A0">
                <a:alpha val="35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/>
            </a:p>
          </p:txBody>
        </p:sp>
        <p:sp>
          <p:nvSpPr>
            <p:cNvPr id="54" name="Rounded Rectangle 53">
              <a:extLst>
                <a:ext uri="{FF2B5EF4-FFF2-40B4-BE49-F238E27FC236}">
                  <a16:creationId xmlns:a16="http://schemas.microsoft.com/office/drawing/2014/main" id="{1C4E103B-3F2F-0243-BF82-DAD5395299A5}"/>
                </a:ext>
              </a:extLst>
            </p:cNvPr>
            <p:cNvSpPr/>
            <p:nvPr/>
          </p:nvSpPr>
          <p:spPr>
            <a:xfrm>
              <a:off x="5131075" y="2269927"/>
              <a:ext cx="1106316" cy="645180"/>
            </a:xfrm>
            <a:prstGeom prst="round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sv-SE" sz="1200" b="1" dirty="0">
                  <a:solidFill>
                    <a:schemeClr val="bg1"/>
                  </a:solidFill>
                </a:rPr>
                <a:t>Högdos dexametason</a:t>
              </a:r>
            </a:p>
          </p:txBody>
        </p:sp>
        <p:sp>
          <p:nvSpPr>
            <p:cNvPr id="55" name="Rounded Rectangle 54">
              <a:extLst>
                <a:ext uri="{FF2B5EF4-FFF2-40B4-BE49-F238E27FC236}">
                  <a16:creationId xmlns:a16="http://schemas.microsoft.com/office/drawing/2014/main" id="{B47DC59E-6235-6446-BF6C-7A651DFDF0AF}"/>
                </a:ext>
              </a:extLst>
            </p:cNvPr>
            <p:cNvSpPr/>
            <p:nvPr/>
          </p:nvSpPr>
          <p:spPr>
            <a:xfrm>
              <a:off x="6593333" y="2252786"/>
              <a:ext cx="1106316" cy="645180"/>
            </a:xfrm>
            <a:prstGeom prst="round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sv-SE" sz="1200" b="1" dirty="0">
                  <a:solidFill>
                    <a:schemeClr val="bg1"/>
                  </a:solidFill>
                </a:rPr>
                <a:t>Standardvård (standarddos kortikosteroider)</a:t>
              </a:r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B00EEEBD-802E-2E4E-B678-CBD0ABB107CE}"/>
                </a:ext>
              </a:extLst>
            </p:cNvPr>
            <p:cNvSpPr/>
            <p:nvPr/>
          </p:nvSpPr>
          <p:spPr>
            <a:xfrm>
              <a:off x="4513114" y="2257120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b="1" dirty="0"/>
                <a:t>E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2E4544AA-6316-F641-BE6B-9C63698CCFB4}"/>
                </a:ext>
              </a:extLst>
            </p:cNvPr>
            <p:cNvSpPr txBox="1"/>
            <p:nvPr/>
          </p:nvSpPr>
          <p:spPr>
            <a:xfrm>
              <a:off x="6237746" y="2408993"/>
              <a:ext cx="388749" cy="3370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600" b="1" i="1" dirty="0"/>
                <a:t>eller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FDF7E6B4-B439-344A-8805-31555B02FF58}"/>
                </a:ext>
              </a:extLst>
            </p:cNvPr>
            <p:cNvSpPr txBox="1"/>
            <p:nvPr/>
          </p:nvSpPr>
          <p:spPr>
            <a:xfrm>
              <a:off x="5002529" y="1647901"/>
              <a:ext cx="2926660" cy="520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400" b="1" dirty="0"/>
                <a:t>Covid-19 med högdos kortikosteroidjämförelse (patienter på NIV eller IMV)</a:t>
              </a:r>
            </a:p>
          </p:txBody>
        </p:sp>
        <p:pic>
          <p:nvPicPr>
            <p:cNvPr id="84" name="Graphic 31" descr="Lungs with solid fill">
              <a:extLst>
                <a:ext uri="{FF2B5EF4-FFF2-40B4-BE49-F238E27FC236}">
                  <a16:creationId xmlns:a16="http://schemas.microsoft.com/office/drawing/2014/main" id="{5DD6B768-CE70-F942-BAC0-8E1562853BD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r:embed="rId3"/>
                </a:ext>
              </a:extLst>
            </a:blip>
            <a:stretch>
              <a:fillRect/>
            </a:stretch>
          </p:blipFill>
          <p:spPr>
            <a:xfrm>
              <a:off x="4459651" y="1560294"/>
              <a:ext cx="649602" cy="703876"/>
            </a:xfrm>
            <a:prstGeom prst="rect">
              <a:avLst/>
            </a:prstGeom>
          </p:spPr>
        </p:pic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D8AFADE8-6D42-8141-AD4C-AE9A461943B3}"/>
              </a:ext>
            </a:extLst>
          </p:cNvPr>
          <p:cNvGrpSpPr/>
          <p:nvPr/>
        </p:nvGrpSpPr>
        <p:grpSpPr>
          <a:xfrm>
            <a:off x="8003238" y="5111544"/>
            <a:ext cx="3423100" cy="1414800"/>
            <a:chOff x="8003238" y="1576210"/>
            <a:chExt cx="3423100" cy="1414800"/>
          </a:xfrm>
        </p:grpSpPr>
        <p:sp>
          <p:nvSpPr>
            <p:cNvPr id="87" name="Rounded Rectangle 86">
              <a:extLst>
                <a:ext uri="{FF2B5EF4-FFF2-40B4-BE49-F238E27FC236}">
                  <a16:creationId xmlns:a16="http://schemas.microsoft.com/office/drawing/2014/main" id="{83BAD84E-273B-D34E-8FCE-57CB4D80DBB1}"/>
                </a:ext>
              </a:extLst>
            </p:cNvPr>
            <p:cNvSpPr/>
            <p:nvPr/>
          </p:nvSpPr>
          <p:spPr>
            <a:xfrm>
              <a:off x="8003238" y="1576210"/>
              <a:ext cx="3393651" cy="1414800"/>
            </a:xfrm>
            <a:prstGeom prst="roundRect">
              <a:avLst/>
            </a:prstGeom>
            <a:solidFill>
              <a:schemeClr val="accent1">
                <a:lumMod val="75000"/>
                <a:alpha val="3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8" name="Rounded Rectangle 87">
              <a:extLst>
                <a:ext uri="{FF2B5EF4-FFF2-40B4-BE49-F238E27FC236}">
                  <a16:creationId xmlns:a16="http://schemas.microsoft.com/office/drawing/2014/main" id="{CD4C8879-9A8B-9743-80DA-1F684C8A8F64}"/>
                </a:ext>
              </a:extLst>
            </p:cNvPr>
            <p:cNvSpPr/>
            <p:nvPr/>
          </p:nvSpPr>
          <p:spPr>
            <a:xfrm>
              <a:off x="8692614" y="2273674"/>
              <a:ext cx="1116000" cy="648000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sv-SE" sz="1200" b="1" dirty="0">
                  <a:solidFill>
                    <a:schemeClr val="bg1"/>
                  </a:solidFill>
                </a:rPr>
                <a:t>Dexametason</a:t>
              </a:r>
            </a:p>
          </p:txBody>
        </p:sp>
        <p:sp>
          <p:nvSpPr>
            <p:cNvPr id="89" name="Rounded Rectangle 88">
              <a:extLst>
                <a:ext uri="{FF2B5EF4-FFF2-40B4-BE49-F238E27FC236}">
                  <a16:creationId xmlns:a16="http://schemas.microsoft.com/office/drawing/2014/main" id="{58EC706C-402F-CE45-BC22-6FC4D5FB6E15}"/>
                </a:ext>
              </a:extLst>
            </p:cNvPr>
            <p:cNvSpPr/>
            <p:nvPr/>
          </p:nvSpPr>
          <p:spPr>
            <a:xfrm>
              <a:off x="10154872" y="2256534"/>
              <a:ext cx="1116208" cy="648000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sv-SE" sz="1200" b="1" dirty="0">
                  <a:solidFill>
                    <a:schemeClr val="bg1"/>
                  </a:solidFill>
                </a:rPr>
                <a:t>Standardvård utan kortikosteroider</a:t>
              </a:r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622B9BA5-372F-B84C-99F9-5E062FD54087}"/>
                </a:ext>
              </a:extLst>
            </p:cNvPr>
            <p:cNvSpPr/>
            <p:nvPr/>
          </p:nvSpPr>
          <p:spPr>
            <a:xfrm>
              <a:off x="8074653" y="2260867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b="1" dirty="0"/>
                <a:t>I</a:t>
              </a:r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10968DC4-6CC1-714A-8E7F-F7B64C0FB3F3}"/>
                </a:ext>
              </a:extLst>
            </p:cNvPr>
            <p:cNvSpPr txBox="1"/>
            <p:nvPr/>
          </p:nvSpPr>
          <p:spPr>
            <a:xfrm>
              <a:off x="9799575" y="2401880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600" b="1" i="1" dirty="0"/>
                <a:t>eller</a:t>
              </a:r>
              <a:endParaRPr lang="sv-SE" sz="1400" b="1" i="1" dirty="0"/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ECBA9FA1-20DC-A341-8CF4-2E97C762F7A3}"/>
                </a:ext>
              </a:extLst>
            </p:cNvPr>
            <p:cNvSpPr txBox="1"/>
            <p:nvPr/>
          </p:nvSpPr>
          <p:spPr>
            <a:xfrm>
              <a:off x="8582363" y="1659756"/>
              <a:ext cx="284397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400" b="1" dirty="0"/>
                <a:t>Influensakortikosteroidjämförelse (patienter med hypoxi)</a:t>
              </a: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ADAD2F31-7492-F84D-9855-EF44F47A31BD}"/>
              </a:ext>
            </a:extLst>
          </p:cNvPr>
          <p:cNvGrpSpPr/>
          <p:nvPr/>
        </p:nvGrpSpPr>
        <p:grpSpPr>
          <a:xfrm>
            <a:off x="849410" y="5102038"/>
            <a:ext cx="3393651" cy="1415377"/>
            <a:chOff x="849410" y="1566704"/>
            <a:chExt cx="3393651" cy="1415377"/>
          </a:xfrm>
        </p:grpSpPr>
        <p:sp>
          <p:nvSpPr>
            <p:cNvPr id="95" name="Rounded Rectangle 94">
              <a:extLst>
                <a:ext uri="{FF2B5EF4-FFF2-40B4-BE49-F238E27FC236}">
                  <a16:creationId xmlns:a16="http://schemas.microsoft.com/office/drawing/2014/main" id="{9D5D6A46-844C-0E41-9615-6A6452BC651A}"/>
                </a:ext>
              </a:extLst>
            </p:cNvPr>
            <p:cNvSpPr/>
            <p:nvPr/>
          </p:nvSpPr>
          <p:spPr>
            <a:xfrm>
              <a:off x="849410" y="1566704"/>
              <a:ext cx="3393651" cy="1415377"/>
            </a:xfrm>
            <a:prstGeom prst="roundRect">
              <a:avLst/>
            </a:prstGeom>
            <a:solidFill>
              <a:srgbClr val="FF0000">
                <a:alpha val="4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6" name="Rounded Rectangle 95">
              <a:extLst>
                <a:ext uri="{FF2B5EF4-FFF2-40B4-BE49-F238E27FC236}">
                  <a16:creationId xmlns:a16="http://schemas.microsoft.com/office/drawing/2014/main" id="{1EFB7BF6-F1F2-E541-9082-F803C4A8CD0E}"/>
                </a:ext>
              </a:extLst>
            </p:cNvPr>
            <p:cNvSpPr/>
            <p:nvPr/>
          </p:nvSpPr>
          <p:spPr>
            <a:xfrm>
              <a:off x="1538786" y="2264169"/>
              <a:ext cx="1116000" cy="648000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200" b="1" dirty="0">
                  <a:solidFill>
                    <a:schemeClr val="bg1"/>
                  </a:solidFill>
                </a:rPr>
                <a:t>Baloxavir</a:t>
              </a:r>
            </a:p>
          </p:txBody>
        </p:sp>
        <p:sp>
          <p:nvSpPr>
            <p:cNvPr id="97" name="Rounded Rectangle 96">
              <a:extLst>
                <a:ext uri="{FF2B5EF4-FFF2-40B4-BE49-F238E27FC236}">
                  <a16:creationId xmlns:a16="http://schemas.microsoft.com/office/drawing/2014/main" id="{7486FF0E-9F46-7B4C-9FB2-B176F4A0B138}"/>
                </a:ext>
              </a:extLst>
            </p:cNvPr>
            <p:cNvSpPr/>
            <p:nvPr/>
          </p:nvSpPr>
          <p:spPr>
            <a:xfrm>
              <a:off x="3001044" y="2247029"/>
              <a:ext cx="1116208" cy="648000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sv-SE" sz="1200" b="1" dirty="0">
                  <a:solidFill>
                    <a:schemeClr val="bg1"/>
                  </a:solidFill>
                </a:rPr>
                <a:t>Standardvård utan baloxavir</a:t>
              </a:r>
            </a:p>
          </p:txBody>
        </p: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3FC0B548-4A6B-BC4B-9381-BB0B22669809}"/>
                </a:ext>
              </a:extLst>
            </p:cNvPr>
            <p:cNvSpPr/>
            <p:nvPr/>
          </p:nvSpPr>
          <p:spPr>
            <a:xfrm>
              <a:off x="920825" y="2251362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b="1" dirty="0"/>
                <a:t>G</a:t>
              </a:r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1B0C20BD-204C-D74D-879B-296826D9D31F}"/>
                </a:ext>
              </a:extLst>
            </p:cNvPr>
            <p:cNvSpPr txBox="1"/>
            <p:nvPr/>
          </p:nvSpPr>
          <p:spPr>
            <a:xfrm>
              <a:off x="2645747" y="2403526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600" b="1" i="1" dirty="0"/>
                <a:t>eller</a:t>
              </a:r>
              <a:endParaRPr lang="sv-SE" sz="1400" b="1" i="1" dirty="0"/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1C9C61F0-1ED7-5049-A2A7-AE7FAFF12F96}"/>
                </a:ext>
              </a:extLst>
            </p:cNvPr>
            <p:cNvSpPr txBox="1"/>
            <p:nvPr/>
          </p:nvSpPr>
          <p:spPr>
            <a:xfrm>
              <a:off x="1494991" y="1733283"/>
              <a:ext cx="235046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600" b="1" dirty="0"/>
                <a:t>Baloxavirjämförelse</a:t>
              </a:r>
              <a:endParaRPr lang="sv-SE" sz="2400" b="1" dirty="0"/>
            </a:p>
          </p:txBody>
        </p: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650F3EB1-C981-B740-82D6-F54DE5AFF985}"/>
              </a:ext>
            </a:extLst>
          </p:cNvPr>
          <p:cNvGrpSpPr/>
          <p:nvPr/>
        </p:nvGrpSpPr>
        <p:grpSpPr>
          <a:xfrm>
            <a:off x="4441699" y="5107796"/>
            <a:ext cx="3393651" cy="1415377"/>
            <a:chOff x="4441699" y="1572462"/>
            <a:chExt cx="3393651" cy="1415377"/>
          </a:xfrm>
        </p:grpSpPr>
        <p:sp>
          <p:nvSpPr>
            <p:cNvPr id="103" name="Rounded Rectangle 102">
              <a:extLst>
                <a:ext uri="{FF2B5EF4-FFF2-40B4-BE49-F238E27FC236}">
                  <a16:creationId xmlns:a16="http://schemas.microsoft.com/office/drawing/2014/main" id="{4F5F2D03-AB19-F045-BFB2-0F27BF1C1A04}"/>
                </a:ext>
              </a:extLst>
            </p:cNvPr>
            <p:cNvSpPr/>
            <p:nvPr/>
          </p:nvSpPr>
          <p:spPr>
            <a:xfrm>
              <a:off x="4441699" y="1572462"/>
              <a:ext cx="3393651" cy="1415377"/>
            </a:xfrm>
            <a:prstGeom prst="roundRect">
              <a:avLst/>
            </a:prstGeom>
            <a:solidFill>
              <a:srgbClr val="FFC000">
                <a:alpha val="35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4" name="Rounded Rectangle 103">
              <a:extLst>
                <a:ext uri="{FF2B5EF4-FFF2-40B4-BE49-F238E27FC236}">
                  <a16:creationId xmlns:a16="http://schemas.microsoft.com/office/drawing/2014/main" id="{7D7E2DA0-3318-B34D-9DBA-8976C66C4BDF}"/>
                </a:ext>
              </a:extLst>
            </p:cNvPr>
            <p:cNvSpPr/>
            <p:nvPr/>
          </p:nvSpPr>
          <p:spPr>
            <a:xfrm>
              <a:off x="5131075" y="2269927"/>
              <a:ext cx="1116000" cy="648000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rIns="72000" rtlCol="0" anchor="ctr"/>
            <a:lstStyle/>
            <a:p>
              <a:pPr algn="ctr"/>
              <a:r>
                <a:rPr lang="sv-SE" sz="1200" b="1" dirty="0">
                  <a:solidFill>
                    <a:schemeClr val="bg1"/>
                  </a:solidFill>
                </a:rPr>
                <a:t>Oseltamivir</a:t>
              </a:r>
            </a:p>
          </p:txBody>
        </p:sp>
        <p:sp>
          <p:nvSpPr>
            <p:cNvPr id="105" name="Rounded Rectangle 104">
              <a:extLst>
                <a:ext uri="{FF2B5EF4-FFF2-40B4-BE49-F238E27FC236}">
                  <a16:creationId xmlns:a16="http://schemas.microsoft.com/office/drawing/2014/main" id="{0378DF22-74BF-5D4D-86EE-65EAF417A84F}"/>
                </a:ext>
              </a:extLst>
            </p:cNvPr>
            <p:cNvSpPr/>
            <p:nvPr/>
          </p:nvSpPr>
          <p:spPr>
            <a:xfrm>
              <a:off x="6593333" y="2252787"/>
              <a:ext cx="1116208" cy="648000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sv-SE" sz="1200" b="1" dirty="0">
                  <a:solidFill>
                    <a:schemeClr val="bg1"/>
                  </a:solidFill>
                </a:rPr>
                <a:t>Standardvård utan oseltamivir</a:t>
              </a:r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5E1F665A-1FA0-7D49-9F48-4E79E39E8087}"/>
                </a:ext>
              </a:extLst>
            </p:cNvPr>
            <p:cNvSpPr/>
            <p:nvPr/>
          </p:nvSpPr>
          <p:spPr>
            <a:xfrm>
              <a:off x="4513114" y="2257120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b="1" dirty="0"/>
                <a:t>H</a:t>
              </a:r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4015A8B3-F5AE-4941-A698-D51DA4E46924}"/>
                </a:ext>
              </a:extLst>
            </p:cNvPr>
            <p:cNvSpPr txBox="1"/>
            <p:nvPr/>
          </p:nvSpPr>
          <p:spPr>
            <a:xfrm>
              <a:off x="6238036" y="2431586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600" b="1" i="1" dirty="0"/>
                <a:t>eller</a:t>
              </a:r>
              <a:endParaRPr lang="sv-SE" sz="1400" b="1" i="1" dirty="0"/>
            </a:p>
          </p:txBody>
        </p: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2ED6A60D-D187-6142-95D6-173A8F77EAF0}"/>
                </a:ext>
              </a:extLst>
            </p:cNvPr>
            <p:cNvSpPr txBox="1"/>
            <p:nvPr/>
          </p:nvSpPr>
          <p:spPr>
            <a:xfrm>
              <a:off x="5074111" y="1733283"/>
              <a:ext cx="230150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600" b="1" dirty="0"/>
                <a:t>Oseltamivirjämförelse</a:t>
              </a:r>
              <a:endParaRPr lang="sv-SE" sz="1500" b="1" dirty="0"/>
            </a:p>
          </p:txBody>
        </p:sp>
      </p:grpSp>
      <p:sp>
        <p:nvSpPr>
          <p:cNvPr id="112" name="TextBox 111">
            <a:extLst>
              <a:ext uri="{FF2B5EF4-FFF2-40B4-BE49-F238E27FC236}">
                <a16:creationId xmlns:a16="http://schemas.microsoft.com/office/drawing/2014/main" id="{B9053A9B-718A-EC42-B5E3-A8D50C67C0BC}"/>
              </a:ext>
            </a:extLst>
          </p:cNvPr>
          <p:cNvSpPr txBox="1"/>
          <p:nvPr/>
        </p:nvSpPr>
        <p:spPr>
          <a:xfrm>
            <a:off x="4413863" y="6493574"/>
            <a:ext cx="3728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 dirty="0"/>
              <a:t>Patienter med bekräftad INFLUENSA</a:t>
            </a:r>
          </a:p>
        </p:txBody>
      </p:sp>
      <p:pic>
        <p:nvPicPr>
          <p:cNvPr id="19" name="Picture 18" descr="Shape&#10;&#10;Description automatically generated with low confidence">
            <a:extLst>
              <a:ext uri="{FF2B5EF4-FFF2-40B4-BE49-F238E27FC236}">
                <a16:creationId xmlns:a16="http://schemas.microsoft.com/office/drawing/2014/main" id="{C6617597-64B1-3240-97B1-C1901F2A154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730" y="5143075"/>
            <a:ext cx="601261" cy="601261"/>
          </a:xfrm>
          <a:prstGeom prst="rect">
            <a:avLst/>
          </a:prstGeom>
        </p:spPr>
      </p:pic>
      <p:pic>
        <p:nvPicPr>
          <p:cNvPr id="115" name="Picture 114" descr="Shape&#10;&#10;Description automatically generated with low confidence">
            <a:extLst>
              <a:ext uri="{FF2B5EF4-FFF2-40B4-BE49-F238E27FC236}">
                <a16:creationId xmlns:a16="http://schemas.microsoft.com/office/drawing/2014/main" id="{F52B941E-08D5-6D4F-9994-B1282A12E41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2981" y="5141752"/>
            <a:ext cx="601261" cy="601261"/>
          </a:xfrm>
          <a:prstGeom prst="rect">
            <a:avLst/>
          </a:prstGeom>
        </p:spPr>
      </p:pic>
      <p:pic>
        <p:nvPicPr>
          <p:cNvPr id="116" name="Graphic 31" descr="Lungs with solid fill">
            <a:extLst>
              <a:ext uri="{FF2B5EF4-FFF2-40B4-BE49-F238E27FC236}">
                <a16:creationId xmlns:a16="http://schemas.microsoft.com/office/drawing/2014/main" id="{CFD11E2D-AD21-154F-B98A-16F4806B959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r:embed="rId3"/>
              </a:ext>
            </a:extLst>
          </a:blip>
          <a:stretch>
            <a:fillRect/>
          </a:stretch>
        </p:blipFill>
        <p:spPr>
          <a:xfrm>
            <a:off x="8033988" y="5097874"/>
            <a:ext cx="649602" cy="703876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4307603" y="1447823"/>
            <a:ext cx="3393651" cy="1415377"/>
            <a:chOff x="4336464" y="1608378"/>
            <a:chExt cx="3393651" cy="1415377"/>
          </a:xfrm>
        </p:grpSpPr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ADAD2F31-7492-F84D-9855-EF44F47A31BD}"/>
                </a:ext>
              </a:extLst>
            </p:cNvPr>
            <p:cNvGrpSpPr/>
            <p:nvPr/>
          </p:nvGrpSpPr>
          <p:grpSpPr>
            <a:xfrm>
              <a:off x="4336464" y="1608378"/>
              <a:ext cx="3393651" cy="1415377"/>
              <a:chOff x="849410" y="1566704"/>
              <a:chExt cx="3393651" cy="1415377"/>
            </a:xfrm>
          </p:grpSpPr>
          <p:sp>
            <p:nvSpPr>
              <p:cNvPr id="82" name="Rounded Rectangle 81">
                <a:extLst>
                  <a:ext uri="{FF2B5EF4-FFF2-40B4-BE49-F238E27FC236}">
                    <a16:creationId xmlns:a16="http://schemas.microsoft.com/office/drawing/2014/main" id="{9D5D6A46-844C-0E41-9615-6A6452BC651A}"/>
                  </a:ext>
                </a:extLst>
              </p:cNvPr>
              <p:cNvSpPr/>
              <p:nvPr/>
            </p:nvSpPr>
            <p:spPr>
              <a:xfrm>
                <a:off x="849410" y="1566704"/>
                <a:ext cx="3393651" cy="1415377"/>
              </a:xfrm>
              <a:prstGeom prst="roundRect">
                <a:avLst/>
              </a:prstGeom>
              <a:solidFill>
                <a:schemeClr val="accent6">
                  <a:lumMod val="75000"/>
                  <a:alpha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29" name="Rounded Rectangle 128">
                <a:extLst>
                  <a:ext uri="{FF2B5EF4-FFF2-40B4-BE49-F238E27FC236}">
                    <a16:creationId xmlns:a16="http://schemas.microsoft.com/office/drawing/2014/main" id="{1EFB7BF6-F1F2-E541-9082-F803C4A8CD0E}"/>
                  </a:ext>
                </a:extLst>
              </p:cNvPr>
              <p:cNvSpPr/>
              <p:nvPr/>
            </p:nvSpPr>
            <p:spPr>
              <a:xfrm>
                <a:off x="1538787" y="2264169"/>
                <a:ext cx="1116000" cy="648000"/>
              </a:xfrm>
              <a:prstGeom prst="roundRect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sv-SE" sz="1200" b="1" dirty="0">
                    <a:solidFill>
                      <a:schemeClr val="bg1"/>
                    </a:solidFill>
                  </a:rPr>
                  <a:t>Sotrovimab</a:t>
                </a:r>
                <a:endParaRPr lang="sv-SE" sz="1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30" name="Rounded Rectangle 129">
                <a:extLst>
                  <a:ext uri="{FF2B5EF4-FFF2-40B4-BE49-F238E27FC236}">
                    <a16:creationId xmlns:a16="http://schemas.microsoft.com/office/drawing/2014/main" id="{7486FF0E-9F46-7B4C-9FB2-B176F4A0B138}"/>
                  </a:ext>
                </a:extLst>
              </p:cNvPr>
              <p:cNvSpPr/>
              <p:nvPr/>
            </p:nvSpPr>
            <p:spPr>
              <a:xfrm>
                <a:off x="3001044" y="2247029"/>
                <a:ext cx="1116208" cy="648000"/>
              </a:xfrm>
              <a:prstGeom prst="roundRect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sv-SE" sz="1200" b="1" dirty="0">
                    <a:solidFill>
                      <a:schemeClr val="bg1"/>
                    </a:solidFill>
                  </a:rPr>
                  <a:t>Standardvård utan sotrovimab</a:t>
                </a:r>
              </a:p>
            </p:txBody>
          </p:sp>
          <p:sp>
            <p:nvSpPr>
              <p:cNvPr id="131" name="Oval 130">
                <a:extLst>
                  <a:ext uri="{FF2B5EF4-FFF2-40B4-BE49-F238E27FC236}">
                    <a16:creationId xmlns:a16="http://schemas.microsoft.com/office/drawing/2014/main" id="{3FC0B548-4A6B-BC4B-9381-BB0B22669809}"/>
                  </a:ext>
                </a:extLst>
              </p:cNvPr>
              <p:cNvSpPr/>
              <p:nvPr/>
            </p:nvSpPr>
            <p:spPr>
              <a:xfrm>
                <a:off x="920825" y="2251362"/>
                <a:ext cx="560997" cy="550964"/>
              </a:xfrm>
              <a:prstGeom prst="ellipse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b="1" dirty="0"/>
                  <a:t>J</a:t>
                </a:r>
              </a:p>
            </p:txBody>
          </p:sp>
          <p:sp>
            <p:nvSpPr>
              <p:cNvPr id="132" name="TextBox 131">
                <a:extLst>
                  <a:ext uri="{FF2B5EF4-FFF2-40B4-BE49-F238E27FC236}">
                    <a16:creationId xmlns:a16="http://schemas.microsoft.com/office/drawing/2014/main" id="{1B0C20BD-204C-D74D-879B-296826D9D31F}"/>
                  </a:ext>
                </a:extLst>
              </p:cNvPr>
              <p:cNvSpPr txBox="1"/>
              <p:nvPr/>
            </p:nvSpPr>
            <p:spPr>
              <a:xfrm>
                <a:off x="2657161" y="2414677"/>
                <a:ext cx="42205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1600" b="1" i="1" dirty="0"/>
                  <a:t>eller</a:t>
                </a:r>
                <a:endParaRPr lang="sv-SE" sz="1400" b="1" i="1" dirty="0"/>
              </a:p>
            </p:txBody>
          </p:sp>
          <p:sp>
            <p:nvSpPr>
              <p:cNvPr id="133" name="TextBox 132">
                <a:extLst>
                  <a:ext uri="{FF2B5EF4-FFF2-40B4-BE49-F238E27FC236}">
                    <a16:creationId xmlns:a16="http://schemas.microsoft.com/office/drawing/2014/main" id="{1C9C61F0-1ED7-5049-A2A7-AE7FAFF12F96}"/>
                  </a:ext>
                </a:extLst>
              </p:cNvPr>
              <p:cNvSpPr txBox="1"/>
              <p:nvPr/>
            </p:nvSpPr>
            <p:spPr>
              <a:xfrm>
                <a:off x="1481822" y="1732379"/>
                <a:ext cx="235046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1600" b="1" dirty="0"/>
                  <a:t>Sotrovimabjämförelse</a:t>
                </a:r>
                <a:endParaRPr lang="sv-SE" sz="2400" b="1" dirty="0"/>
              </a:p>
            </p:txBody>
          </p:sp>
        </p:grpSp>
        <p:pic>
          <p:nvPicPr>
            <p:cNvPr id="134" name="Picture 133" descr="Shape&#10;&#10;Description automatically generated with low confidence">
              <a:extLst>
                <a:ext uri="{FF2B5EF4-FFF2-40B4-BE49-F238E27FC236}">
                  <a16:creationId xmlns:a16="http://schemas.microsoft.com/office/drawing/2014/main" id="{F52B941E-08D5-6D4F-9994-B1282A12E41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91893" y="1641461"/>
              <a:ext cx="601261" cy="601261"/>
            </a:xfrm>
            <a:prstGeom prst="rect">
              <a:avLst/>
            </a:prstGeom>
          </p:spPr>
        </p:pic>
      </p:grpSp>
      <p:sp>
        <p:nvSpPr>
          <p:cNvPr id="58" name="Rounded Rectangle 57">
            <a:extLst>
              <a:ext uri="{FF2B5EF4-FFF2-40B4-BE49-F238E27FC236}">
                <a16:creationId xmlns:a16="http://schemas.microsoft.com/office/drawing/2014/main" id="{38B586F1-F3FA-8C47-9702-A236829F5589}"/>
              </a:ext>
            </a:extLst>
          </p:cNvPr>
          <p:cNvSpPr/>
          <p:nvPr/>
        </p:nvSpPr>
        <p:spPr>
          <a:xfrm>
            <a:off x="7833156" y="1390072"/>
            <a:ext cx="3622632" cy="1889226"/>
          </a:xfrm>
          <a:prstGeom prst="roundRect">
            <a:avLst/>
          </a:prstGeom>
          <a:noFill/>
          <a:ln w="22225">
            <a:solidFill>
              <a:schemeClr val="bg2">
                <a:lumMod val="2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AD82BCED-226B-0448-B8FC-891B5F6E3209}"/>
              </a:ext>
            </a:extLst>
          </p:cNvPr>
          <p:cNvSpPr txBox="1"/>
          <p:nvPr/>
        </p:nvSpPr>
        <p:spPr>
          <a:xfrm>
            <a:off x="7879345" y="2767104"/>
            <a:ext cx="35175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200" b="1" dirty="0"/>
              <a:t>Patienter med samhällsförvärvad lunginflammation (utan misstänkt SARS-CoV-2/influensa/PCP/TBC)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7960889" y="1429068"/>
            <a:ext cx="3550350" cy="1420915"/>
            <a:chOff x="7960889" y="1429068"/>
            <a:chExt cx="3550350" cy="1420915"/>
          </a:xfrm>
        </p:grpSpPr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D8AFADE8-6D42-8141-AD4C-AE9A461943B3}"/>
                </a:ext>
              </a:extLst>
            </p:cNvPr>
            <p:cNvGrpSpPr/>
            <p:nvPr/>
          </p:nvGrpSpPr>
          <p:grpSpPr>
            <a:xfrm>
              <a:off x="7960889" y="1435183"/>
              <a:ext cx="3550350" cy="1414800"/>
              <a:chOff x="8003238" y="1576210"/>
              <a:chExt cx="3550350" cy="1414800"/>
            </a:xfrm>
          </p:grpSpPr>
          <p:sp>
            <p:nvSpPr>
              <p:cNvPr id="71" name="Rounded Rectangle 70">
                <a:extLst>
                  <a:ext uri="{FF2B5EF4-FFF2-40B4-BE49-F238E27FC236}">
                    <a16:creationId xmlns:a16="http://schemas.microsoft.com/office/drawing/2014/main" id="{83BAD84E-273B-D34E-8FCE-57CB4D80DBB1}"/>
                  </a:ext>
                </a:extLst>
              </p:cNvPr>
              <p:cNvSpPr/>
              <p:nvPr/>
            </p:nvSpPr>
            <p:spPr>
              <a:xfrm>
                <a:off x="8003238" y="1576210"/>
                <a:ext cx="3393651" cy="1414800"/>
              </a:xfrm>
              <a:prstGeom prst="roundRect">
                <a:avLst/>
              </a:prstGeom>
              <a:solidFill>
                <a:schemeClr val="accent1">
                  <a:lumMod val="75000"/>
                  <a:alpha val="3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2" name="Rounded Rectangle 71">
                <a:extLst>
                  <a:ext uri="{FF2B5EF4-FFF2-40B4-BE49-F238E27FC236}">
                    <a16:creationId xmlns:a16="http://schemas.microsoft.com/office/drawing/2014/main" id="{CD4C8879-9A8B-9743-80DA-1F684C8A8F64}"/>
                  </a:ext>
                </a:extLst>
              </p:cNvPr>
              <p:cNvSpPr/>
              <p:nvPr/>
            </p:nvSpPr>
            <p:spPr>
              <a:xfrm>
                <a:off x="8692614" y="2273674"/>
                <a:ext cx="1116000" cy="648000"/>
              </a:xfrm>
              <a:prstGeom prst="roundRect">
                <a:avLst/>
              </a:prstGeom>
              <a:solidFill>
                <a:schemeClr val="accent1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sv-SE" sz="1200" b="1" dirty="0">
                    <a:solidFill>
                      <a:schemeClr val="bg1"/>
                    </a:solidFill>
                  </a:rPr>
                  <a:t>Dexametason</a:t>
                </a:r>
                <a:endParaRPr lang="sv-SE" sz="1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73" name="Rounded Rectangle 72">
                <a:extLst>
                  <a:ext uri="{FF2B5EF4-FFF2-40B4-BE49-F238E27FC236}">
                    <a16:creationId xmlns:a16="http://schemas.microsoft.com/office/drawing/2014/main" id="{58EC706C-402F-CE45-BC22-6FC4D5FB6E15}"/>
                  </a:ext>
                </a:extLst>
              </p:cNvPr>
              <p:cNvSpPr/>
              <p:nvPr/>
            </p:nvSpPr>
            <p:spPr>
              <a:xfrm>
                <a:off x="10154872" y="2256534"/>
                <a:ext cx="1116208" cy="648000"/>
              </a:xfrm>
              <a:prstGeom prst="roundRect">
                <a:avLst/>
              </a:prstGeom>
              <a:solidFill>
                <a:schemeClr val="accent1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sv-SE" sz="1200" b="1" dirty="0">
                    <a:solidFill>
                      <a:schemeClr val="bg1"/>
                    </a:solidFill>
                  </a:rPr>
                  <a:t>Standardvård utan kortikosteroider</a:t>
                </a:r>
              </a:p>
            </p:txBody>
          </p:sp>
          <p:sp>
            <p:nvSpPr>
              <p:cNvPr id="74" name="Oval 73">
                <a:extLst>
                  <a:ext uri="{FF2B5EF4-FFF2-40B4-BE49-F238E27FC236}">
                    <a16:creationId xmlns:a16="http://schemas.microsoft.com/office/drawing/2014/main" id="{622B9BA5-372F-B84C-99F9-5E062FD54087}"/>
                  </a:ext>
                </a:extLst>
              </p:cNvPr>
              <p:cNvSpPr/>
              <p:nvPr/>
            </p:nvSpPr>
            <p:spPr>
              <a:xfrm>
                <a:off x="8074653" y="2260867"/>
                <a:ext cx="560997" cy="550964"/>
              </a:xfrm>
              <a:prstGeom prst="ellipse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b="1" dirty="0"/>
                  <a:t>M</a:t>
                </a:r>
              </a:p>
            </p:txBody>
          </p:sp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10968DC4-6CC1-714A-8E7F-F7B64C0FB3F3}"/>
                  </a:ext>
                </a:extLst>
              </p:cNvPr>
              <p:cNvSpPr txBox="1"/>
              <p:nvPr/>
            </p:nvSpPr>
            <p:spPr>
              <a:xfrm>
                <a:off x="9783532" y="2435333"/>
                <a:ext cx="46440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1200" b="1" i="1" dirty="0"/>
                  <a:t>eller</a:t>
                </a:r>
                <a:endParaRPr lang="sv-SE" sz="1100" b="1" i="1" dirty="0"/>
              </a:p>
            </p:txBody>
          </p:sp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ECBA9FA1-20DC-A341-8CF4-2E97C762F7A3}"/>
                  </a:ext>
                </a:extLst>
              </p:cNvPr>
              <p:cNvSpPr txBox="1"/>
              <p:nvPr/>
            </p:nvSpPr>
            <p:spPr>
              <a:xfrm>
                <a:off x="8576816" y="1658721"/>
                <a:ext cx="297677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1400" b="1" dirty="0"/>
                  <a:t>Samhällsförvärvad lunginflammation (CAP) med kortikosteroidjämförelse</a:t>
                </a:r>
              </a:p>
            </p:txBody>
          </p:sp>
        </p:grpSp>
        <p:pic>
          <p:nvPicPr>
            <p:cNvPr id="78" name="Graphic 31" descr="Lungs with solid fill">
              <a:extLst>
                <a:ext uri="{FF2B5EF4-FFF2-40B4-BE49-F238E27FC236}">
                  <a16:creationId xmlns:a16="http://schemas.microsoft.com/office/drawing/2014/main" id="{CFD11E2D-AD21-154F-B98A-16F4806B959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r:embed="rId3"/>
                </a:ext>
              </a:extLst>
            </a:blip>
            <a:stretch>
              <a:fillRect/>
            </a:stretch>
          </p:blipFill>
          <p:spPr>
            <a:xfrm>
              <a:off x="7983206" y="1429068"/>
              <a:ext cx="649602" cy="703876"/>
            </a:xfrm>
            <a:prstGeom prst="rect">
              <a:avLst/>
            </a:prstGeom>
          </p:spPr>
        </p:pic>
      </p:grpSp>
      <p:sp>
        <p:nvSpPr>
          <p:cNvPr id="83" name="Rounded Rectangle 82">
            <a:extLst>
              <a:ext uri="{FF2B5EF4-FFF2-40B4-BE49-F238E27FC236}">
                <a16:creationId xmlns:a16="http://schemas.microsoft.com/office/drawing/2014/main" id="{38B586F1-F3FA-8C47-9702-A236829F5589}"/>
              </a:ext>
            </a:extLst>
          </p:cNvPr>
          <p:cNvSpPr/>
          <p:nvPr/>
        </p:nvSpPr>
        <p:spPr>
          <a:xfrm>
            <a:off x="782859" y="1390072"/>
            <a:ext cx="6996366" cy="1889226"/>
          </a:xfrm>
          <a:prstGeom prst="roundRect">
            <a:avLst/>
          </a:prstGeom>
          <a:solidFill>
            <a:schemeClr val="bg1">
              <a:alpha val="90000"/>
            </a:schemeClr>
          </a:solidFill>
          <a:ln w="22225">
            <a:solidFill>
              <a:schemeClr val="bg2">
                <a:lumMod val="2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10" name="Rounded Rectangle 109">
            <a:extLst>
              <a:ext uri="{FF2B5EF4-FFF2-40B4-BE49-F238E27FC236}">
                <a16:creationId xmlns:a16="http://schemas.microsoft.com/office/drawing/2014/main" id="{D408BB89-59C7-0D4C-97BE-80BEFDF28C77}"/>
              </a:ext>
            </a:extLst>
          </p:cNvPr>
          <p:cNvSpPr/>
          <p:nvPr/>
        </p:nvSpPr>
        <p:spPr>
          <a:xfrm>
            <a:off x="803537" y="4936222"/>
            <a:ext cx="10652251" cy="1888647"/>
          </a:xfrm>
          <a:prstGeom prst="roundRect">
            <a:avLst/>
          </a:prstGeom>
          <a:solidFill>
            <a:schemeClr val="bg1">
              <a:alpha val="90000"/>
            </a:schemeClr>
          </a:solidFill>
          <a:ln w="22225">
            <a:solidFill>
              <a:schemeClr val="bg2">
                <a:lumMod val="2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7" name="Right Arrow 66"/>
          <p:cNvSpPr/>
          <p:nvPr/>
        </p:nvSpPr>
        <p:spPr>
          <a:xfrm>
            <a:off x="868948" y="3274393"/>
            <a:ext cx="3600000" cy="1620000"/>
          </a:xfrm>
          <a:prstGeom prst="rightArrow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775655" y="3797815"/>
            <a:ext cx="43048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b="1" dirty="0"/>
              <a:t>Insamlade baslinjedata, lämplighet fastställd</a:t>
            </a:r>
          </a:p>
          <a:p>
            <a:r>
              <a:rPr lang="sv-SE" sz="1400" b="1" dirty="0"/>
              <a:t>1:1 randomisering i varje lämplig jämförelse</a:t>
            </a:r>
          </a:p>
        </p:txBody>
      </p:sp>
      <p:sp>
        <p:nvSpPr>
          <p:cNvPr id="80" name="Right Arrow 79"/>
          <p:cNvSpPr/>
          <p:nvPr/>
        </p:nvSpPr>
        <p:spPr>
          <a:xfrm>
            <a:off x="7844142" y="3282142"/>
            <a:ext cx="3600000" cy="1620000"/>
          </a:xfrm>
          <a:prstGeom prst="rightArrow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7900325" y="3630854"/>
            <a:ext cx="4524389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b="1" dirty="0"/>
              <a:t>Resultat vid 28 dagar och 6 månader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300" b="1" dirty="0"/>
              <a:t>Dödlighet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300" b="1" dirty="0"/>
              <a:t>Tid till utskrivning av levande patient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300" b="1" dirty="0"/>
              <a:t>Progression till ventilation eller dödsfall</a:t>
            </a:r>
          </a:p>
        </p:txBody>
      </p:sp>
      <p:sp>
        <p:nvSpPr>
          <p:cNvPr id="79" name="Title 1"/>
          <p:cNvSpPr>
            <a:spLocks noGrp="1"/>
          </p:cNvSpPr>
          <p:nvPr>
            <p:ph type="title"/>
          </p:nvPr>
        </p:nvSpPr>
        <p:spPr>
          <a:xfrm>
            <a:off x="612716" y="-13016"/>
            <a:ext cx="8096250" cy="1325563"/>
          </a:xfrm>
        </p:spPr>
        <p:txBody>
          <a:bodyPr>
            <a:normAutofit/>
          </a:bodyPr>
          <a:lstStyle/>
          <a:p>
            <a:r>
              <a:rPr lang="sv-SE" sz="3200" dirty="0"/>
              <a:t>RECOVERY-design: Samhällsförvärvad lunginflammationsjämförelse</a:t>
            </a:r>
          </a:p>
        </p:txBody>
      </p:sp>
    </p:spTree>
    <p:extLst>
      <p:ext uri="{BB962C8B-B14F-4D97-AF65-F5344CB8AC3E}">
        <p14:creationId xmlns:p14="http://schemas.microsoft.com/office/powerpoint/2010/main" val="294545322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e6e23f2f-d118-4b80-9c8f-3a17b410c8e7"/>
</p:tagLst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E315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16FEED5D5053469AFB61F4CDE271DB" ma:contentTypeVersion="18" ma:contentTypeDescription="Create a new document." ma:contentTypeScope="" ma:versionID="3abab5b2bfc8b550b6a7c0fb3096d50d">
  <xsd:schema xmlns:xsd="http://www.w3.org/2001/XMLSchema" xmlns:xs="http://www.w3.org/2001/XMLSchema" xmlns:p="http://schemas.microsoft.com/office/2006/metadata/properties" xmlns:ns2="137f62fc-0309-469d-96f8-244e1f51aa13" xmlns:ns3="aca37e2d-a12b-47b7-9c3c-40d22df3b50a" targetNamespace="http://schemas.microsoft.com/office/2006/metadata/properties" ma:root="true" ma:fieldsID="2a0fc1677ac5988bc095db029d83c96f" ns2:_="" ns3:_="">
    <xsd:import namespace="137f62fc-0309-469d-96f8-244e1f51aa13"/>
    <xsd:import namespace="aca37e2d-a12b-47b7-9c3c-40d22df3b50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7f62fc-0309-469d-96f8-244e1f51aa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eeb44a9-b924-44d0-8ed9-f8b504a4ba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a37e2d-a12b-47b7-9c3c-40d22df3b50a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bf63c6bd-ffe2-4ed4-86e9-cbc11843f189}" ma:internalName="TaxCatchAll" ma:showField="CatchAllData" ma:web="aca37e2d-a12b-47b7-9c3c-40d22df3b50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ca37e2d-a12b-47b7-9c3c-40d22df3b50a" xsi:nil="true"/>
    <lcf76f155ced4ddcb4097134ff3c332f xmlns="137f62fc-0309-469d-96f8-244e1f51aa13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BB2FE6B-09C5-4735-A4BB-611379B2EC58}"/>
</file>

<file path=customXml/itemProps2.xml><?xml version="1.0" encoding="utf-8"?>
<ds:datastoreItem xmlns:ds="http://schemas.openxmlformats.org/officeDocument/2006/customXml" ds:itemID="{B412AD73-C1FD-49B0-ACF6-15D917CCBFA5}">
  <ds:schemaRefs>
    <ds:schemaRef ds:uri="http://purl.org/dc/dcmitype/"/>
    <ds:schemaRef ds:uri="cf0dfbcc-b360-4cf7-9bf5-370ba522dbe9"/>
    <ds:schemaRef ds:uri="http://purl.org/dc/elements/1.1/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83c9eb58-c16a-4eef-9abf-4aeec758fe01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A2729FF-E1F5-43DA-A95B-34B39733FEA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6808</TotalTime>
  <Words>939</Words>
  <Application>Microsoft Office PowerPoint</Application>
  <PresentationFormat>Widescreen</PresentationFormat>
  <Paragraphs>189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Calibri</vt:lpstr>
      <vt:lpstr>Arial</vt:lpstr>
      <vt:lpstr>Office Theme</vt:lpstr>
      <vt:lpstr>RECOVERY-studien</vt:lpstr>
      <vt:lpstr>Samhällsförvärvad lunginflammation</vt:lpstr>
      <vt:lpstr>Lämplighet för RECOVERY</vt:lpstr>
      <vt:lpstr>Samhällsförvärvad lunginflammation i RECOVERY – förtydliganden</vt:lpstr>
      <vt:lpstr>Kortikosteroider för samhällsförvärvad lunginflammation</vt:lpstr>
      <vt:lpstr>Kortikosteroider för samhällsförvärvad lunginflammation</vt:lpstr>
      <vt:lpstr>Kortikosteroider för samhällsförvärvad lunginflammation</vt:lpstr>
      <vt:lpstr>RECOVERY-design: Kärnprotokoll V27.0</vt:lpstr>
      <vt:lpstr>RECOVERY-design: Samhällsförvärvad lunginflammationsjämförelse</vt:lpstr>
      <vt:lpstr>Kortikosteroidjämförelse för samhällsförvärvad lunginflammation</vt:lpstr>
      <vt:lpstr>PowerPoint Presentation</vt:lpstr>
      <vt:lpstr>Kortikosteroidjämförelse för samhällsförvärvad lunginflammation</vt:lpstr>
      <vt:lpstr>Sammanfattning – samhällsförvärvad lunginflammation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Randomised Evaluation of COVID-19 Therapies: the RECOVERY trial</dc:title>
  <dc:creator>Richard Haynes</dc:creator>
  <cp:lastModifiedBy>Nicolette van Neer</cp:lastModifiedBy>
  <cp:revision>712</cp:revision>
  <cp:lastPrinted>2020-03-18T19:42:16Z</cp:lastPrinted>
  <dcterms:created xsi:type="dcterms:W3CDTF">2020-03-14T13:47:38Z</dcterms:created>
  <dcterms:modified xsi:type="dcterms:W3CDTF">2024-12-23T17:25:07Z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0x0101006916FEED5D5053469AFB61F4CDE271DB</vt:lpwstr>
  </property>
</Properties>
</file>