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52" r:id="rId5"/>
    <p:sldId id="372" r:id="rId6"/>
    <p:sldId id="370" r:id="rId7"/>
    <p:sldId id="368" r:id="rId8"/>
    <p:sldId id="369" r:id="rId9"/>
    <p:sldId id="362" r:id="rId10"/>
    <p:sldId id="357" r:id="rId11"/>
    <p:sldId id="363" r:id="rId12"/>
    <p:sldId id="358" r:id="rId13"/>
    <p:sldId id="359" r:id="rId14"/>
    <p:sldId id="360" r:id="rId15"/>
    <p:sldId id="364" r:id="rId16"/>
    <p:sldId id="365" r:id="rId17"/>
    <p:sldId id="366" r:id="rId18"/>
    <p:sldId id="374" r:id="rId19"/>
    <p:sldId id="373" r:id="rId20"/>
    <p:sldId id="331" r:id="rId21"/>
  </p:sldIdLst>
  <p:sldSz cx="12192000" cy="6858000"/>
  <p:notesSz cx="6881813" cy="96615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39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322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23/12/2024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8"/>
          <a:stretch/>
        </p:blipFill>
        <p:spPr>
          <a:xfrm>
            <a:off x="8610600" y="301160"/>
            <a:ext cx="2880360" cy="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04189/" TargetMode="External"/><Relationship Id="rId2" Type="http://schemas.openxmlformats.org/officeDocument/2006/relationships/hyperlink" Target="https://www.ncbi.nlm.nih.gov/pmc/articles/PMC6637757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0947"/>
            <a:ext cx="9144000" cy="1008743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9E3159"/>
                </a:solidFill>
                <a:latin typeface="+mn-lt"/>
              </a:rPr>
              <a:t>RECOVERY-studien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580"/>
            <a:ext cx="9144000" cy="1655762"/>
          </a:xfrm>
        </p:spPr>
        <p:txBody>
          <a:bodyPr>
            <a:normAutofit/>
          </a:bodyPr>
          <a:lstStyle/>
          <a:p>
            <a:r>
              <a:rPr lang="sv-SE" sz="3200" b="1" dirty="0"/>
              <a:t>Utbildning i influensabehandling i EU</a:t>
            </a:r>
          </a:p>
          <a:p>
            <a:endParaRPr lang="sv-SE" sz="2800" b="1" dirty="0"/>
          </a:p>
          <a:p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V1.0 2024-01-24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98502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1" y="1596885"/>
            <a:ext cx="7357060" cy="2546851"/>
          </a:xfrm>
        </p:spPr>
        <p:txBody>
          <a:bodyPr>
            <a:noAutofit/>
          </a:bodyPr>
          <a:lstStyle/>
          <a:p>
            <a:r>
              <a:rPr lang="sv-SE" sz="2400" dirty="0"/>
              <a:t>Patienter med nyligen eller planerad användning av en neuraminidashämmare för den aktuella infektionen är inte lämpliga (oseltamivir eller zanamivir)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Patienter som behandlats för samtidig bakteriell infektion är lämpliga om det kliniska teamet tror att influensa kan bidra till lungsjukdomen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1" y="1990425"/>
            <a:ext cx="3396567" cy="19761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731" y="4247497"/>
            <a:ext cx="11000069" cy="16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Gravida och ammande kvinnor är lämpliga (se protokoll bilaga 4 för förfarande)</a:t>
            </a:r>
          </a:p>
          <a:p>
            <a:endParaRPr lang="sv-SE" sz="2400" dirty="0"/>
          </a:p>
          <a:p>
            <a:r>
              <a:rPr lang="sv-SE" sz="2400" dirty="0"/>
              <a:t>Kan användas hos patienter med lever- och njursvikt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Oseltamivir (Tamiflu)</a:t>
            </a:r>
            <a:r>
              <a:t/>
            </a:r>
            <a:br/>
            <a:r>
              <a:rPr lang="sv-SE" sz="3200" dirty="0"/>
              <a:t>Lämplighet</a:t>
            </a:r>
          </a:p>
        </p:txBody>
      </p:sp>
    </p:spTree>
    <p:extLst>
      <p:ext uri="{BB962C8B-B14F-4D97-AF65-F5344CB8AC3E}">
        <p14:creationId xmlns:p14="http://schemas.microsoft.com/office/powerpoint/2010/main" val="157420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Oseltamivir (Tamiflu)</a:t>
            </a:r>
            <a:r>
              <a:t/>
            </a:r>
            <a:br/>
            <a:r>
              <a:rPr lang="sv-SE" sz="3200" dirty="0"/>
              <a:t>Dosering och biverkningar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27" y="1450823"/>
            <a:ext cx="7983893" cy="4580078"/>
          </a:xfrm>
        </p:spPr>
        <p:txBody>
          <a:bodyPr>
            <a:noAutofit/>
          </a:bodyPr>
          <a:lstStyle/>
          <a:p>
            <a:r>
              <a:rPr lang="sv-SE" sz="2400" dirty="0"/>
              <a:t>Endast oralt eller nasogastriskt (ingen iv-administrering)</a:t>
            </a:r>
          </a:p>
          <a:p>
            <a:endParaRPr lang="sv-SE" sz="800" dirty="0"/>
          </a:p>
          <a:p>
            <a:r>
              <a:rPr lang="sv-SE" sz="2400" dirty="0"/>
              <a:t>Behandla i 5 dagar (10 dagar om försvagat immunsystem) med fortsatt behandling i hemmet om utskrivning sker innan</a:t>
            </a:r>
          </a:p>
          <a:p>
            <a:endParaRPr lang="sv-SE" sz="800" b="1" i="1" dirty="0"/>
          </a:p>
          <a:p>
            <a:r>
              <a:rPr lang="sv-SE" sz="2400" dirty="0"/>
              <a:t>Dos: </a:t>
            </a:r>
            <a:r>
              <a:rPr lang="sv-SE" sz="2400" b="1" dirty="0"/>
              <a:t>75 mg två gånger dagligen </a:t>
            </a:r>
            <a:r>
              <a:rPr lang="sv-SE" sz="2400" dirty="0"/>
              <a:t>med normal njurfunktion</a:t>
            </a:r>
          </a:p>
          <a:p>
            <a:pPr lvl="1"/>
            <a:r>
              <a:rPr lang="sv-SE" sz="2000" dirty="0"/>
              <a:t>75 mg en gång dagligen om eGFR 10–29 ml/min</a:t>
            </a:r>
          </a:p>
          <a:p>
            <a:pPr lvl="1"/>
            <a:r>
              <a:rPr lang="sv-SE" sz="2000" dirty="0"/>
              <a:t>75 mg som en engångsdos om eGFR &lt;10 ml/min (eller vid dialys/hemofiltration )</a:t>
            </a:r>
          </a:p>
          <a:p>
            <a:pPr lvl="1"/>
            <a:r>
              <a:rPr lang="sv-SE" sz="2000" dirty="0"/>
              <a:t>Justering krävs om vikten är &lt;40 kg (se protokoll)</a:t>
            </a:r>
          </a:p>
          <a:p>
            <a:pPr lvl="1"/>
            <a:r>
              <a:rPr lang="sv-SE" sz="2000" dirty="0"/>
              <a:t>Observera att renal dosjustering i RECOVERY skiljer sig från produktresumén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20" y="2045289"/>
            <a:ext cx="3396567" cy="19761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327" y="5066928"/>
            <a:ext cx="11745673" cy="1791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dirty="0"/>
          </a:p>
          <a:p>
            <a:r>
              <a:rPr lang="sv-SE" sz="2400" dirty="0"/>
              <a:t>Inga betydande interaktioner är kända</a:t>
            </a:r>
          </a:p>
          <a:p>
            <a:r>
              <a:rPr lang="sv-SE" sz="2400" dirty="0"/>
              <a:t>De vanligaste biverkningarna är huvudvärk, illamående och kräkning (&lt;10 %), allvarliga överkänslighetsreaktioner har sällan rapporterats</a:t>
            </a:r>
          </a:p>
          <a:p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193409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KORTIKOSTEROIDER FÖR INFLUENSA</a:t>
            </a:r>
          </a:p>
        </p:txBody>
      </p:sp>
    </p:spTree>
    <p:extLst>
      <p:ext uri="{BB962C8B-B14F-4D97-AF65-F5344CB8AC3E}">
        <p14:creationId xmlns:p14="http://schemas.microsoft.com/office/powerpoint/2010/main" val="204441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sv-SE" sz="3200" dirty="0"/>
              <a:t>Kortikosteroider för influensa</a:t>
            </a:r>
            <a:r>
              <a:t/>
            </a:r>
            <a:br/>
            <a:r>
              <a:rPr lang="sv-SE" sz="3200" dirty="0"/>
              <a:t>Bakgrund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2" y="1596885"/>
            <a:ext cx="7702250" cy="4580078"/>
          </a:xfrm>
        </p:spPr>
        <p:txBody>
          <a:bodyPr>
            <a:normAutofit/>
          </a:bodyPr>
          <a:lstStyle/>
          <a:p>
            <a:r>
              <a:rPr lang="sv-SE" sz="2400" dirty="0"/>
              <a:t>Kortikosteroider är standardbehandling för patienter med covid-19-pneumoni och minskar risken för död med cirka 1/5 hos patienter som får syrgas</a:t>
            </a:r>
          </a:p>
          <a:p>
            <a:endParaRPr lang="sv-SE" sz="2400" dirty="0"/>
          </a:p>
          <a:p>
            <a:r>
              <a:rPr lang="sv-SE" sz="2400" dirty="0"/>
              <a:t>Föreslogs tidigare som behandling för influensapneumoni men har aldrig riktigt testats hos sjukhuspatienter</a:t>
            </a:r>
          </a:p>
          <a:p>
            <a:endParaRPr lang="sv-SE" sz="2400" dirty="0"/>
          </a:p>
          <a:p>
            <a:r>
              <a:rPr lang="sv-SE" sz="2400" dirty="0"/>
              <a:t>Att minska immunmedierad lungskada kan förbättra överlevnad vid allvarlig influensa på samma sätt som vid covid-19</a:t>
            </a:r>
          </a:p>
          <a:p>
            <a:endParaRPr lang="sv-SE" sz="2400" dirty="0"/>
          </a:p>
        </p:txBody>
      </p:sp>
      <p:pic>
        <p:nvPicPr>
          <p:cNvPr id="2050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7" y="1596885"/>
            <a:ext cx="7551778" cy="4580078"/>
          </a:xfrm>
        </p:spPr>
        <p:txBody>
          <a:bodyPr>
            <a:normAutofit/>
          </a:bodyPr>
          <a:lstStyle/>
          <a:p>
            <a:r>
              <a:rPr lang="sv-SE" sz="2400" dirty="0"/>
              <a:t>Öppen för patienter med influensapneumoni </a:t>
            </a:r>
            <a:r>
              <a:rPr lang="sv-SE" sz="2400" b="1" i="1" dirty="0"/>
              <a:t>plus hypoxi</a:t>
            </a:r>
            <a:r>
              <a:rPr lang="sv-SE" smtClean="0"/>
              <a:t> </a:t>
            </a:r>
            <a:r>
              <a:rPr lang="sv-SE" sz="2400" dirty="0"/>
              <a:t>(syrgastillförsel eller SpO2 &lt;92 % på luft)</a:t>
            </a:r>
          </a:p>
          <a:p>
            <a:r>
              <a:rPr lang="sv-SE" sz="2400" dirty="0"/>
              <a:t>Kontraindicerad om nuvarande eller planerad användning av systemiska kortikosteroider, eller om samtidig SARS-CoV-2-infektion</a:t>
            </a:r>
          </a:p>
          <a:p>
            <a:endParaRPr lang="sv-SE" sz="2400" dirty="0"/>
          </a:p>
          <a:p>
            <a:r>
              <a:rPr lang="sv-SE" sz="2400" dirty="0"/>
              <a:t>Gravida och ammande kvinnor är lämpliga (men använd prednisolon/hydrokortison istället för dexametason se protokoll) </a:t>
            </a:r>
          </a:p>
          <a:p>
            <a:r>
              <a:rPr lang="sv-SE" sz="2400" dirty="0"/>
              <a:t>Patienter med lever- eller njursvikt är lämpliga</a:t>
            </a:r>
          </a:p>
          <a:p>
            <a:endParaRPr lang="sv-SE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9007" y="5058092"/>
            <a:ext cx="11301975" cy="137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dirty="0"/>
          </a:p>
          <a:p>
            <a:r>
              <a:rPr lang="sv-SE" sz="2400" dirty="0"/>
              <a:t>Om, efter randomisering, kortikosterioder blir indicerade för en patient som tilldelats standardvård ska de ges (detta bör endast ske på grund av förändring av kliniskt tillstånd)</a:t>
            </a:r>
          </a:p>
          <a:p>
            <a:endParaRPr lang="sv-SE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/>
              <a:t>Kortikosteroider för influensa</a:t>
            </a:r>
          </a:p>
          <a:p>
            <a:r>
              <a:rPr lang="sv-SE" sz="3200" dirty="0"/>
              <a:t>Lämplighet</a:t>
            </a:r>
          </a:p>
        </p:txBody>
      </p:sp>
    </p:spTree>
    <p:extLst>
      <p:ext uri="{BB962C8B-B14F-4D97-AF65-F5344CB8AC3E}">
        <p14:creationId xmlns:p14="http://schemas.microsoft.com/office/powerpoint/2010/main" val="296642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24" y="1325563"/>
            <a:ext cx="8722540" cy="4580078"/>
          </a:xfrm>
        </p:spPr>
        <p:txBody>
          <a:bodyPr>
            <a:noAutofit/>
          </a:bodyPr>
          <a:lstStyle/>
          <a:p>
            <a:r>
              <a:rPr lang="sv-SE" sz="2200" dirty="0"/>
              <a:t>Dexametason 6 mg en gång dagligen, oralt/nasogastriskt eller intravenöst </a:t>
            </a:r>
          </a:p>
          <a:p>
            <a:r>
              <a:rPr lang="sv-SE" sz="2200" dirty="0"/>
              <a:t>Behandla i 10 dagar eller tills utskrivning, det som sker först</a:t>
            </a:r>
          </a:p>
          <a:p>
            <a:r>
              <a:rPr lang="sv-SE" sz="2200" dirty="0"/>
              <a:t>Inga baslinje- eller uppföljningsprover</a:t>
            </a:r>
          </a:p>
          <a:p>
            <a:pPr marL="0" indent="0">
              <a:buNone/>
            </a:pPr>
            <a:endParaRPr lang="sv-SE" sz="1000" dirty="0"/>
          </a:p>
          <a:p>
            <a:r>
              <a:rPr lang="sv-SE" sz="2200" dirty="0"/>
              <a:t>Viktiga biverkningar av kortikosteroider ska övervägas och förväntas på samma sätt som vid normal praxis, t.ex.</a:t>
            </a:r>
          </a:p>
          <a:p>
            <a:pPr lvl="1"/>
            <a:r>
              <a:rPr lang="sv-SE" sz="2200" dirty="0"/>
              <a:t>Risk för hyperglykemi (överväg behov av ökad övervakning)</a:t>
            </a:r>
          </a:p>
          <a:p>
            <a:pPr lvl="1"/>
            <a:r>
              <a:rPr lang="sv-SE" sz="2200" dirty="0"/>
              <a:t>Peptiskt sår (överväg behov av gastriskt skydd vid hög risk)</a:t>
            </a:r>
          </a:p>
          <a:p>
            <a:pPr lvl="1"/>
            <a:r>
              <a:rPr lang="sv-SE" sz="2200" dirty="0"/>
              <a:t>Infektion (i synnerhet om andra orsaker för immunsuppression)</a:t>
            </a:r>
          </a:p>
          <a:p>
            <a:pPr lvl="1"/>
            <a:r>
              <a:rPr lang="sv-SE" sz="2200" dirty="0"/>
              <a:t>Psykiska reaktioner</a:t>
            </a:r>
          </a:p>
          <a:p>
            <a:pPr lvl="1"/>
            <a:r>
              <a:rPr lang="sv-SE" sz="2200" dirty="0"/>
              <a:t>Vätskeretention</a:t>
            </a:r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33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3224" y="4797124"/>
            <a:ext cx="11898775" cy="15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dirty="0"/>
          </a:p>
          <a:p>
            <a:endParaRPr lang="en-GB" sz="2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499" y="5524895"/>
            <a:ext cx="12128499" cy="1289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2200" dirty="0"/>
              <a:t>Risk för binjurebarksvikt vid plötslig utsättning hos vissa patienter, t.ex. betydande föregående användning av kortikosteroider, eller andra anledningar för binjurebarksvikt (överväg gradvis utsättning enligt normal praxis</a:t>
            </a:r>
            <a:r>
              <a:rPr lang="sv-SE" sz="2200" dirty="0" smtClean="0"/>
              <a:t>)</a:t>
            </a:r>
            <a:endParaRPr lang="sv-SE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2343" y="0"/>
            <a:ext cx="75659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/>
              <a:t>Kortikosteroider för influensa</a:t>
            </a:r>
          </a:p>
          <a:p>
            <a:r>
              <a:rPr lang="sv-SE" sz="3200" dirty="0"/>
              <a:t>Dosering och biverkningar</a:t>
            </a:r>
          </a:p>
        </p:txBody>
      </p:sp>
    </p:spTree>
    <p:extLst>
      <p:ext uri="{BB962C8B-B14F-4D97-AF65-F5344CB8AC3E}">
        <p14:creationId xmlns:p14="http://schemas.microsoft.com/office/powerpoint/2010/main" val="17033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20" y="1755523"/>
            <a:ext cx="7505480" cy="4580078"/>
          </a:xfrm>
        </p:spPr>
        <p:txBody>
          <a:bodyPr>
            <a:noAutofit/>
          </a:bodyPr>
          <a:lstStyle/>
          <a:p>
            <a:r>
              <a:rPr lang="sv-SE" sz="2200" dirty="0"/>
              <a:t>Dexametason är ett CYP3A4-substrat, vilket innebär en risk för ökad exponering och biverkning om det ges tillsammans med potenta CYP3A4-hämmare, t.ex. </a:t>
            </a:r>
          </a:p>
          <a:p>
            <a:pPr lvl="1"/>
            <a:r>
              <a:rPr lang="sv-SE" sz="2200" dirty="0"/>
              <a:t>claritromycin/erytromycin (</a:t>
            </a:r>
            <a:r>
              <a:rPr lang="sv-SE" sz="2200" u="sng" dirty="0"/>
              <a:t>men inte azitromycin</a:t>
            </a:r>
            <a:r>
              <a:rPr lang="sv-SE" sz="2200" dirty="0"/>
              <a:t>)</a:t>
            </a:r>
          </a:p>
          <a:p>
            <a:pPr lvl="1"/>
            <a:r>
              <a:rPr lang="sv-SE" sz="2200" dirty="0"/>
              <a:t>ritonavir/kobicistat</a:t>
            </a:r>
          </a:p>
          <a:p>
            <a:pPr lvl="1"/>
            <a:r>
              <a:rPr lang="sv-SE" sz="2200" dirty="0"/>
              <a:t>azol antimykotika </a:t>
            </a:r>
          </a:p>
          <a:p>
            <a:endParaRPr lang="sv-SE" sz="2400" dirty="0"/>
          </a:p>
        </p:txBody>
      </p:sp>
      <p:pic>
        <p:nvPicPr>
          <p:cNvPr id="5" name="Picture 2" descr="Skeletal formula of dexametha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2" y="1596885"/>
            <a:ext cx="3096027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3225" y="3747224"/>
            <a:ext cx="10730375" cy="1857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dirty="0"/>
          </a:p>
          <a:p>
            <a:r>
              <a:rPr lang="sv-SE" sz="2200" dirty="0"/>
              <a:t>Överväg om en potent CYP3A4-hämmare säkert kan avbrytas temporärt/ersättas, eller om ökad övervakning för steroidbiverkningar krävs</a:t>
            </a:r>
          </a:p>
          <a:p>
            <a:endParaRPr lang="sv-SE" sz="2200" dirty="0"/>
          </a:p>
          <a:p>
            <a:r>
              <a:rPr lang="sv-SE" sz="2200" dirty="0"/>
              <a:t>Om potent CYP3A4-hämmare inte kan undvikas kanske det inte är lämpligt att registrera patienten i kortikosteroidjämförelsen, men det är inte förbjudet enligt protokollet eftersom hantering ska baseras på en individuell bedömning av risk-nytta</a:t>
            </a:r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43" y="0"/>
            <a:ext cx="7565967" cy="1325563"/>
          </a:xfrm>
        </p:spPr>
        <p:txBody>
          <a:bodyPr>
            <a:normAutofit/>
          </a:bodyPr>
          <a:lstStyle/>
          <a:p>
            <a:r>
              <a:rPr lang="sv-SE" sz="3200" dirty="0"/>
              <a:t>Kortikosteroider för influensa</a:t>
            </a:r>
            <a:r>
              <a:t/>
            </a:r>
            <a:br/>
            <a:r>
              <a:rPr lang="sv-SE" sz="3200" dirty="0"/>
              <a:t>Möjliga interaktioner</a:t>
            </a:r>
          </a:p>
        </p:txBody>
      </p:sp>
    </p:spTree>
    <p:extLst>
      <p:ext uri="{BB962C8B-B14F-4D97-AF65-F5344CB8AC3E}">
        <p14:creationId xmlns:p14="http://schemas.microsoft.com/office/powerpoint/2010/main" val="16394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5B38-4503-6E45-9E3F-977751B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02" y="56169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Sammanfattning – influensabehandlingar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C997-BAB2-E147-9D89-FE208291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2" y="1596885"/>
            <a:ext cx="10375833" cy="4580078"/>
          </a:xfrm>
        </p:spPr>
        <p:txBody>
          <a:bodyPr>
            <a:normAutofit/>
          </a:bodyPr>
          <a:lstStyle/>
          <a:p>
            <a:r>
              <a:rPr lang="sv-SE" sz="2400" dirty="0"/>
              <a:t>Influensa dödar hundratusentals människor varje år, och en influensapandemi skulle kunna vara hundra gånger värre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I motsats till covid-19 har inga lovande influensabehandlingar utvärderats ordentligt i randomiserade prövningar med sjukhuspatienter</a:t>
            </a:r>
          </a:p>
          <a:p>
            <a:endParaRPr lang="sv-SE" sz="2400" dirty="0"/>
          </a:p>
          <a:p>
            <a:r>
              <a:rPr lang="sv-SE" sz="2400" dirty="0"/>
              <a:t>Tack för att du bidrar till att hjälpa oss förbättra behandlingen av influensa!</a:t>
            </a:r>
          </a:p>
        </p:txBody>
      </p:sp>
    </p:spTree>
    <p:extLst>
      <p:ext uri="{BB962C8B-B14F-4D97-AF65-F5344CB8AC3E}">
        <p14:creationId xmlns:p14="http://schemas.microsoft.com/office/powerpoint/2010/main" val="16057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682" y="0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Influensabakgrund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896" y="1473319"/>
            <a:ext cx="8257411" cy="4753862"/>
          </a:xfrm>
        </p:spPr>
        <p:txBody>
          <a:bodyPr>
            <a:normAutofit fontScale="92500" lnSpcReduction="20000"/>
          </a:bodyPr>
          <a:lstStyle/>
          <a:p>
            <a:r>
              <a:rPr lang="sv-SE" sz="2400" dirty="0"/>
              <a:t>Årstidsbunden influensa dödar omkring 400 000 personer/år världen över (en tredjedel under 65 år)</a:t>
            </a:r>
          </a:p>
          <a:p>
            <a:endParaRPr lang="sv-SE" sz="2400" dirty="0"/>
          </a:p>
          <a:p>
            <a:r>
              <a:rPr lang="sv-SE" sz="2400" dirty="0"/>
              <a:t>En influensapandemi har potential att döda tiotals miljoner människor</a:t>
            </a:r>
          </a:p>
          <a:p>
            <a:endParaRPr lang="sv-SE" sz="2400" dirty="0"/>
          </a:p>
          <a:p>
            <a:r>
              <a:rPr lang="sv-SE" sz="2400" dirty="0"/>
              <a:t>RECOVERY och andra prövningar identifierade snabbt livräddande behandlingar för covid-19 genom randomisering av tusentals patienter</a:t>
            </a:r>
          </a:p>
          <a:p>
            <a:endParaRPr lang="sv-SE" sz="2400" dirty="0"/>
          </a:p>
          <a:p>
            <a:r>
              <a:rPr lang="sv-SE" sz="2400" dirty="0"/>
              <a:t>Många andra lovande behandlingar upptäcktes vara ineffektiva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I motsats till covid-19 har vi inga bra (dvs. randomiserade) evidens för vägledning av influensabehandling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4" name="Picture 3" descr="A picture containing cake, decorated, colorful, several&#10;&#10;Description automatically generated">
            <a:extLst>
              <a:ext uri="{FF2B5EF4-FFF2-40B4-BE49-F238E27FC236}">
                <a16:creationId xmlns:a16="http://schemas.microsoft.com/office/drawing/2014/main" id="{D8E2B7A5-8C49-E44E-9A1F-DFF16746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22" y="1939785"/>
            <a:ext cx="3898870" cy="3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sv-SE" sz="3600" dirty="0"/>
              <a:t>Lämplighet för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411468"/>
            <a:ext cx="12089421" cy="51173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000" dirty="0"/>
              <a:t>Patienter ≥ 18 år inlagda på sjukhus</a:t>
            </a:r>
            <a:endParaRPr lang="sv-SE" sz="7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000" dirty="0"/>
              <a:t>Symtom på lunginflammation, t.ex.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1800" dirty="0"/>
              <a:t>typiska symtom på en ny luftvägsinfektion (hosta, andnöd, feber osv.) och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1800" dirty="0"/>
              <a:t>objektiva evidens på akut lungsjukdom (t.ex. röntgen/CT/ultraljudsförändringar, hypoxi eller klinisk undersökning) och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1800" dirty="0"/>
              <a:t>alternativa orsaker som anses osannolika eller exkluderade (t.ex. hjärtsvikt)</a:t>
            </a:r>
          </a:p>
          <a:p>
            <a:pPr marL="457200" lvl="1" indent="0">
              <a:buNone/>
            </a:pPr>
            <a:r>
              <a:rPr lang="sv-SE" sz="1800" i="1" dirty="0"/>
              <a:t>Dock är diagnosen klinisk enligt den behandlande läkarens bedömning (dessa kriterier är en vägledning)</a:t>
            </a:r>
            <a:endParaRPr lang="sv-SE" sz="700" i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v-SE" sz="2000" dirty="0"/>
              <a:t>En av följande diagnoser: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1800" dirty="0">
                <a:solidFill>
                  <a:schemeClr val="bg1">
                    <a:lumMod val="75000"/>
                  </a:schemeClr>
                </a:solidFill>
              </a:rPr>
              <a:t>Bekräftad SARS-CoV-2-infektion (covid-19-jämförelser är inte öppna i EU)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1800" b="1" dirty="0"/>
              <a:t>Bekräftad influensa A- eller B-infektion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sv-SE" sz="1800" dirty="0">
                <a:solidFill>
                  <a:schemeClr val="bg1">
                    <a:lumMod val="75000"/>
                  </a:schemeClr>
                </a:solidFill>
              </a:rPr>
              <a:t>Samhällsförvärvad lunginflammation med planerade antibiotika (utan misstänkt covid-19/influensa/PCP/TBC)</a:t>
            </a:r>
            <a:endParaRPr lang="sv-SE" sz="7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sv-SE" sz="2000" dirty="0"/>
              <a:t>Ingen medicinsk historik som kan utsätta patienten för risk om hen deltar</a:t>
            </a:r>
            <a:endParaRPr lang="sv-SE" sz="7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sv-SE" sz="2000" dirty="0"/>
              <a:t>Behandlande läkare anser inte att en specifik prövningsbehandling är indicerad eller kontraindicerad</a:t>
            </a:r>
          </a:p>
        </p:txBody>
      </p:sp>
    </p:spTree>
    <p:extLst>
      <p:ext uri="{BB962C8B-B14F-4D97-AF65-F5344CB8AC3E}">
        <p14:creationId xmlns:p14="http://schemas.microsoft.com/office/powerpoint/2010/main" val="27020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3" y="15990"/>
            <a:ext cx="809625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RECOVERY-design: Kärnprotokoll V27.0 (inkluderar icke-EU-jämförelser)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sv-SE" sz="2000" b="1" dirty="0"/>
              <a:t>SJUKHUSPATIENTER MED PNEUMONI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000" b="1" dirty="0"/>
              <a:t>ANALYS</a:t>
            </a:r>
            <a:endParaRPr lang="sv-SE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600" b="1" dirty="0"/>
              <a:t>R</a:t>
            </a:r>
            <a:endParaRPr lang="sv-S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Patienter med bekräftad SARS-CoV-2 (INTE ÖPPEN I EU)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8" y="1427574"/>
            <a:ext cx="3480747" cy="1438726"/>
            <a:chOff x="4441699" y="1555375"/>
            <a:chExt cx="3450544" cy="1432464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Högdos dexametason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(standarddos kortikosteroider)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1487" y="2408993"/>
              <a:ext cx="658111" cy="27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i="1" dirty="0"/>
                <a:t>eller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4982542" y="1555375"/>
              <a:ext cx="2909701" cy="7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Covid-19 med högdos kortikosteroidjämförelse (patienter på NIV eller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Dexametason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utan kortikosteroider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2998" y="2401880"/>
              <a:ext cx="698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i="1" dirty="0"/>
                <a:t>eller</a:t>
              </a:r>
              <a:endParaRPr lang="sv-SE" sz="11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Influensakortikosteroidjämförelse (patienter med hypoxi)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049548"/>
            <a:ext cx="3393651" cy="1467867"/>
            <a:chOff x="849410" y="1514214"/>
            <a:chExt cx="3393651" cy="146786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utan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09171" y="2403526"/>
              <a:ext cx="627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i="1" dirty="0"/>
                <a:t>eller</a:t>
              </a:r>
              <a:endParaRPr lang="sv-SE" sz="11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4160" y="1514214"/>
              <a:ext cx="2702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Baloxavirjämförelse</a:t>
              </a:r>
            </a:p>
            <a:p>
              <a:r>
                <a:rPr lang="sv-SE" sz="1600" b="1" dirty="0"/>
                <a:t>FÖR NÄRVARANDE INTE ÖPPEN I EU</a:t>
              </a:r>
              <a:endParaRPr lang="sv-SE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utan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1459" y="2431586"/>
              <a:ext cx="698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i="1" dirty="0"/>
                <a:t>eller</a:t>
              </a:r>
              <a:endParaRPr lang="sv-SE" sz="11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Oseltamivirjämförelse</a:t>
              </a:r>
              <a:endParaRPr lang="sv-SE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Patienter med bekräftad INFLUENSA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Sotrovimab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Standardvård utan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20584" y="2414677"/>
                <a:ext cx="5112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i="1" dirty="0"/>
                  <a:t>eller</a:t>
                </a:r>
                <a:endParaRPr lang="sv-SE" sz="11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/>
                  <a:t>Sotrovimabjämförelse</a:t>
                </a:r>
                <a:endParaRPr lang="sv-SE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62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Patienter med samhällsförvärvad lunginflammation (utan misstänkt SARS-CoV-2/influensa/PCP/TBC)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Dexametason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Standardvård utan kortikosteroider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i="1" dirty="0"/>
                  <a:t>eller</a:t>
                </a:r>
                <a:endParaRPr lang="sv-SE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/>
                  <a:t>Samhällsförvärvad lunginflammation (CAP) med kortikosteroidjämförelse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Insamlade baslinjedata, lämplighet fastställd</a:t>
            </a:r>
          </a:p>
          <a:p>
            <a:r>
              <a:rPr lang="sv-SE" sz="1400" b="1" dirty="0"/>
              <a:t>1:1 randomisering i varje lämplig jämförelse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Resultat vid 28 dagar och 6 månader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b="1" dirty="0"/>
              <a:t>Dödlighet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b="1" dirty="0"/>
              <a:t>Tid till utskrivning av levande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b="1" dirty="0"/>
              <a:t>Progression till ventilation eller dödsfall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1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sv-SE" sz="2000" b="1" dirty="0"/>
              <a:t>SJUKHUSPATIENTER MED PNEUMONI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11239" y="144782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2000" b="1" dirty="0"/>
              <a:t>ANALYS</a:t>
            </a:r>
            <a:endParaRPr lang="sv-SE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600" b="1" dirty="0"/>
              <a:t>R</a:t>
            </a:r>
            <a:endParaRPr lang="sv-S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Patienter med bekräftad SARS-CoV-2 (INTE ÖPPEN I EU)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Högdos dexametason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(standarddos kortikosteroider)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i="1" dirty="0"/>
                <a:t>eller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52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Covid-19 med högdos kortikosteroidjämförelse (patienter på NIV eller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Dexametason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utan kortikosteroider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2998" y="2401880"/>
              <a:ext cx="5148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i="1" dirty="0"/>
                <a:t>eller</a:t>
              </a:r>
              <a:endParaRPr lang="sv-SE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b="1" dirty="0"/>
                <a:t>Influensakortikosteroidjämförelse (patienter med hypoxi)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utan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i="1" dirty="0"/>
                <a:t>eller</a:t>
              </a:r>
              <a:endParaRPr lang="sv-SE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7460" y="1584619"/>
              <a:ext cx="26517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Baloxavirjämförelse</a:t>
              </a:r>
            </a:p>
            <a:p>
              <a:r>
                <a:rPr lang="sv-SE" sz="1600" b="1" dirty="0"/>
                <a:t>FÖR NÄRVARANDE INTE ÖPPEN I EU</a:t>
              </a:r>
              <a:endParaRPr lang="sv-SE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200" b="1" dirty="0">
                  <a:solidFill>
                    <a:schemeClr val="bg1"/>
                  </a:solidFill>
                </a:rPr>
                <a:t>Standardvård utan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1459" y="2431586"/>
              <a:ext cx="698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i="1" dirty="0"/>
                <a:t>eller</a:t>
              </a:r>
              <a:endParaRPr lang="sv-SE" sz="11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/>
                <a:t>Oseltamivirjämförelse</a:t>
              </a:r>
              <a:endParaRPr lang="sv-SE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Patienter med bekräftad INFLUENSA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Sotrovimab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Standardvård utan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i="1" dirty="0"/>
                  <a:t>eller</a:t>
                </a:r>
                <a:endParaRPr lang="sv-SE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1822" y="1732379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dirty="0"/>
                  <a:t>Sotrovimabjämförelse</a:t>
                </a:r>
                <a:endParaRPr lang="sv-SE" sz="2400" b="1" dirty="0"/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61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Patienter med samhällsförvärvad lunginflammation (utan misstänkt SARS-CoV-2/influensa/PCP/TBC)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Dexametason</a:t>
                </a:r>
                <a:endParaRPr lang="sv-S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sv-SE" sz="1200" b="1" dirty="0">
                    <a:solidFill>
                      <a:schemeClr val="bg1"/>
                    </a:solidFill>
                  </a:rPr>
                  <a:t>Standardvård utan kortikosteroider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600" b="1" i="1" dirty="0"/>
                  <a:t>eller</a:t>
                </a:r>
                <a:endParaRPr lang="sv-SE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/>
                  <a:t>Samhällsförvärvad lunginflammation (CAP) med kortikosteroidjämförelse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Insamlade baslinjedata, lämplighet fastställd</a:t>
            </a:r>
          </a:p>
          <a:p>
            <a:r>
              <a:rPr lang="sv-SE" sz="1400" b="1" dirty="0"/>
              <a:t>1:1 randomisering i varje lämplig jämförelse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Resultat vid 28 dagar och 6 månader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b="1" dirty="0"/>
              <a:t>Dödlighet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b="1" dirty="0"/>
              <a:t>Tid till utskrivning av levande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b="1" dirty="0"/>
              <a:t>Progression till ventilation eller dödsfall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812541" y="5071696"/>
            <a:ext cx="3532204" cy="157472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22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611391" y="59174"/>
            <a:ext cx="8096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/>
              <a:t>RECOVERY-design: </a:t>
            </a:r>
          </a:p>
          <a:p>
            <a:r>
              <a:rPr lang="sv-SE" sz="3200" dirty="0"/>
              <a:t>EU influensajämförelser</a:t>
            </a:r>
          </a:p>
        </p:txBody>
      </p:sp>
    </p:spTree>
    <p:extLst>
      <p:ext uri="{BB962C8B-B14F-4D97-AF65-F5344CB8AC3E}">
        <p14:creationId xmlns:p14="http://schemas.microsoft.com/office/powerpoint/2010/main" val="308160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Oseltamivir (TAMIFLU)</a:t>
            </a:r>
          </a:p>
        </p:txBody>
      </p:sp>
    </p:spTree>
    <p:extLst>
      <p:ext uri="{BB962C8B-B14F-4D97-AF65-F5344CB8AC3E}">
        <p14:creationId xmlns:p14="http://schemas.microsoft.com/office/powerpoint/2010/main" val="208162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F83042A-DC61-C148-8A7C-6FFD2501A342}"/>
              </a:ext>
            </a:extLst>
          </p:cNvPr>
          <p:cNvGrpSpPr>
            <a:grpSpLocks noChangeAspect="1"/>
          </p:cNvGrpSpPr>
          <p:nvPr/>
        </p:nvGrpSpPr>
        <p:grpSpPr>
          <a:xfrm>
            <a:off x="680860" y="3428592"/>
            <a:ext cx="8724397" cy="3429408"/>
            <a:chOff x="914400" y="2310504"/>
            <a:chExt cx="8735786" cy="34338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84A543-4860-364F-96C2-3052EC5CED3E}"/>
                </a:ext>
              </a:extLst>
            </p:cNvPr>
            <p:cNvGrpSpPr/>
            <p:nvPr/>
          </p:nvGrpSpPr>
          <p:grpSpPr>
            <a:xfrm>
              <a:off x="914400" y="2317012"/>
              <a:ext cx="8735786" cy="3427377"/>
              <a:chOff x="914400" y="3525339"/>
              <a:chExt cx="8404167" cy="3186786"/>
            </a:xfrm>
          </p:grpSpPr>
          <p:pic>
            <p:nvPicPr>
              <p:cNvPr id="21" name="Picture 20" descr="Chart, line chart&#10;&#10;Description automatically generated">
                <a:extLst>
                  <a:ext uri="{FF2B5EF4-FFF2-40B4-BE49-F238E27FC236}">
                    <a16:creationId xmlns:a16="http://schemas.microsoft.com/office/drawing/2014/main" id="{BB34C04F-2DDD-F34F-9058-C18F25EEF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46"/>
              <a:stretch/>
            </p:blipFill>
            <p:spPr>
              <a:xfrm>
                <a:off x="914400" y="3525339"/>
                <a:ext cx="8404167" cy="2908205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1DF930-EB2B-F24E-821B-DF721B6E2D4B}"/>
                  </a:ext>
                </a:extLst>
              </p:cNvPr>
              <p:cNvSpPr txBox="1"/>
              <p:nvPr/>
            </p:nvSpPr>
            <p:spPr>
              <a:xfrm>
                <a:off x="4364068" y="6425953"/>
                <a:ext cx="2455167" cy="28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/>
                  <a:t>Tid sedan behandlingsstart (h)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B48F0-9A7C-A349-999C-615625AB5A53}"/>
                </a:ext>
              </a:extLst>
            </p:cNvPr>
            <p:cNvCxnSpPr>
              <a:cxnSpLocks/>
            </p:cNvCxnSpPr>
            <p:nvPr/>
          </p:nvCxnSpPr>
          <p:spPr>
            <a:xfrm>
              <a:off x="2073729" y="3795840"/>
              <a:ext cx="21145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EDA172-4D06-344A-9222-EB243B8CA2C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279" y="3804560"/>
              <a:ext cx="0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02117A-835A-D541-8A9A-C75BB6FFE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736" y="3804560"/>
              <a:ext cx="1" cy="13994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2A0EBA-F61A-3E44-9F8E-2729C655044D}"/>
                </a:ext>
              </a:extLst>
            </p:cNvPr>
            <p:cNvSpPr txBox="1"/>
            <p:nvPr/>
          </p:nvSpPr>
          <p:spPr>
            <a:xfrm>
              <a:off x="2402351" y="4602113"/>
              <a:ext cx="83070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sz="1200" dirty="0"/>
                <a:t>Baloxavir</a:t>
              </a:r>
            </a:p>
            <a:p>
              <a:r>
                <a:rPr lang="sv-SE" sz="1200" dirty="0"/>
                <a:t>Placebo</a:t>
              </a:r>
            </a:p>
            <a:p>
              <a:r>
                <a:rPr lang="sv-SE" sz="1200" dirty="0"/>
                <a:t>Oseltamivir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99A6F5-6E53-584D-8BA3-82491537BC64}"/>
                </a:ext>
              </a:extLst>
            </p:cNvPr>
            <p:cNvSpPr txBox="1"/>
            <p:nvPr/>
          </p:nvSpPr>
          <p:spPr>
            <a:xfrm rot="16200000">
              <a:off x="282592" y="3573378"/>
              <a:ext cx="274119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sv-SE" sz="1400" dirty="0"/>
                <a:t>% utan symtomförbättring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31" y="1412393"/>
            <a:ext cx="11767939" cy="4580078"/>
          </a:xfrm>
        </p:spPr>
        <p:txBody>
          <a:bodyPr>
            <a:normAutofit/>
          </a:bodyPr>
          <a:lstStyle/>
          <a:p>
            <a:r>
              <a:rPr lang="sv-SE" sz="2400" dirty="0"/>
              <a:t>Oseltamivir är en neuraminidashämmare (NAI)</a:t>
            </a:r>
          </a:p>
          <a:p>
            <a:r>
              <a:rPr lang="sv-SE" sz="2400" dirty="0"/>
              <a:t>Neuraminidas tillåter spirande av virus från infekterade celler, vilket innebär att neuraminidashämmare stör den virala replikeringscykeln</a:t>
            </a:r>
          </a:p>
          <a:p>
            <a:r>
              <a:rPr lang="sv-SE" sz="2400" dirty="0"/>
              <a:t>Oseltamivir minskar varaktigheten av influensasymtom med omkring 16 timmar om det sätts in inom 48 timmar från symtomdebut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05257" y="6261730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Ison MG et al. Lancet Infect Dis. 2020 okt; 20(10):1204-1214. PMID32526195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Oseltamivir (Tamiflu)</a:t>
            </a:r>
            <a:r>
              <a:t/>
            </a:r>
            <a:br/>
            <a:r>
              <a:rPr lang="sv-SE" sz="3200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380186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516725"/>
            <a:ext cx="11767939" cy="4580078"/>
          </a:xfrm>
        </p:spPr>
        <p:txBody>
          <a:bodyPr>
            <a:normAutofit fontScale="92500" lnSpcReduction="20000"/>
          </a:bodyPr>
          <a:lstStyle/>
          <a:p>
            <a:r>
              <a:rPr lang="sv-SE" smtClean="0"/>
              <a:t>Vissa </a:t>
            </a:r>
            <a:r>
              <a:rPr lang="sv-SE" i="1" dirty="0"/>
              <a:t>observationsstudier</a:t>
            </a:r>
            <a:r>
              <a:rPr lang="sv-SE" smtClean="0"/>
              <a:t> har antytt en fördel med oseltamivir hos sjukhuspatienter, men andra har inte antytt detta och evidens från </a:t>
            </a:r>
            <a:r>
              <a:rPr lang="sv-SE" i="1" dirty="0"/>
              <a:t>randomiserade</a:t>
            </a:r>
            <a:r>
              <a:rPr lang="sv-SE" smtClean="0"/>
              <a:t> prövningar saknas.</a:t>
            </a:r>
            <a:r>
              <a:rPr lang="sv-SE" baseline="30000" dirty="0"/>
              <a:t>1,2</a:t>
            </a:r>
          </a:p>
          <a:p>
            <a:endParaRPr lang="sv-SE" baseline="30000" dirty="0"/>
          </a:p>
          <a:p>
            <a:r>
              <a:rPr lang="sv-SE" smtClean="0"/>
              <a:t>Sådana observationsdata har tendens till partiskhet som inte tillförlitligt kan undvikas</a:t>
            </a:r>
          </a:p>
          <a:p>
            <a:endParaRPr lang="sv-SE" baseline="30000" dirty="0"/>
          </a:p>
          <a:p>
            <a:r>
              <a:rPr lang="sv-SE" smtClean="0"/>
              <a:t>Under pandemin var observationsdata för flera covid-19-behandlingar (t.ex. azitromycin, konvalescent plasma) missvisande och motsades av efterföljande stora randomiserade prövningar</a:t>
            </a:r>
          </a:p>
          <a:p>
            <a:endParaRPr lang="sv-SE" dirty="0"/>
          </a:p>
          <a:p>
            <a:r>
              <a:rPr lang="sv-SE" smtClean="0"/>
              <a:t>Utan randomiserad evidens är effektivitet och säkerhet av oseltamivir hos sjukhuspatienter oviss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1215" y="6273225"/>
            <a:ext cx="7057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1 Muthuri SG, et al. Lancet Respir Med. 2014 maj; 2(5):395-404. </a:t>
            </a:r>
            <a:r>
              <a:rPr lang="sv-SE" sz="1600" u="sng" dirty="0">
                <a:hlinkClick r:id="rId2"/>
              </a:rPr>
              <a:t>PMC6637757</a:t>
            </a:r>
            <a:endParaRPr lang="sv-SE" sz="1600" dirty="0"/>
          </a:p>
          <a:p>
            <a:r>
              <a:rPr lang="sv-SE" sz="1600" dirty="0"/>
              <a:t>2 Heneghan CJ, et al. Health Technol Assess. 2016 maj; 20(42):1-242. </a:t>
            </a:r>
            <a:r>
              <a:rPr lang="sv-SE" sz="1600" u="sng" dirty="0">
                <a:hlinkClick r:id="rId3"/>
              </a:rPr>
              <a:t>PMC4904189</a:t>
            </a:r>
            <a:endParaRPr lang="sv-SE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328" y="297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3200" dirty="0"/>
              <a:t>Oseltamivir (Tamiflu)</a:t>
            </a:r>
            <a:r>
              <a:t/>
            </a:r>
            <a:br/>
            <a:r>
              <a:rPr lang="sv-SE" sz="3200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299917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87" y="1459126"/>
            <a:ext cx="6663628" cy="3957558"/>
          </a:xfrm>
        </p:spPr>
        <p:txBody>
          <a:bodyPr>
            <a:normAutofit/>
          </a:bodyPr>
          <a:lstStyle/>
          <a:p>
            <a:r>
              <a:rPr lang="sv-SE" sz="2400" dirty="0"/>
              <a:t>Många behandlingsriktlinjer rekommenderar neuraminidashämmare till patienter som lagts in på sjukhus med influensa</a:t>
            </a:r>
          </a:p>
          <a:p>
            <a:r>
              <a:rPr lang="sv-SE" sz="2400" dirty="0"/>
              <a:t>Under 2023 skrev Englands Chief Medical Officer till alla sjukhus i Storbritannien som stödde prövningar som inkluderar en icke-antiviral arm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162" y="2415209"/>
            <a:ext cx="3222490" cy="4371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15" y="1449635"/>
            <a:ext cx="3118829" cy="4258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48647" y="3623103"/>
            <a:ext cx="66050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/>
              <a:t>”[...] i synnerhet för de sjukhus och läkare som genomför nationella prövningar anser vi att det är helt i enlighet med god klinisk praxis och vår vägledning att randomisera.”</a:t>
            </a:r>
          </a:p>
          <a:p>
            <a:endParaRPr lang="sv-SE" b="1" i="1" dirty="0"/>
          </a:p>
          <a:p>
            <a:r>
              <a:rPr lang="sv-SE" b="1" i="1" dirty="0"/>
              <a:t>”Till dags dato har ingen av dessa antivirala behandlingar i randomiserade, kontrollerade prövningar bevisats förbättra de kliniska resultaten för sjukhuspatienter.”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386" y="5708362"/>
            <a:ext cx="8660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Lokala diskussioner/lokal kommunikation kan behövas för att förklara denna kontext</a:t>
            </a:r>
            <a:endParaRPr lang="sv-S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6328" y="29794"/>
            <a:ext cx="10515600" cy="1325563"/>
          </a:xfrm>
        </p:spPr>
        <p:txBody>
          <a:bodyPr>
            <a:normAutofit/>
          </a:bodyPr>
          <a:lstStyle/>
          <a:p>
            <a:r>
              <a:rPr lang="sv-SE" sz="3200" dirty="0"/>
              <a:t>Oseltamivir (Tamiflu)</a:t>
            </a:r>
            <a:r>
              <a:t/>
            </a:r>
            <a:br/>
            <a:r>
              <a:rPr lang="sv-SE" sz="3200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18069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e23f2f-d118-4b80-9c8f-3a17b410c8e7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AB9C5-1F29-40AE-B9C8-731480FAFFE0}"/>
</file>

<file path=customXml/itemProps3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purl.org/dc/dcmitype/"/>
    <ds:schemaRef ds:uri="83c9eb58-c16a-4eef-9abf-4aeec758fe0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6159</TotalTime>
  <Words>913</Words>
  <Application>Microsoft Office PowerPoint</Application>
  <PresentationFormat>Widescreen</PresentationFormat>
  <Paragraphs>214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RECOVERY-studien</vt:lpstr>
      <vt:lpstr>Influensabakgrund </vt:lpstr>
      <vt:lpstr>Lämplighet för RECOVERY</vt:lpstr>
      <vt:lpstr>RECOVERY-design: Kärnprotokoll V27.0 (inkluderar icke-EU-jämförelser)</vt:lpstr>
      <vt:lpstr>PowerPoint Presentation</vt:lpstr>
      <vt:lpstr>PowerPoint Presentation</vt:lpstr>
      <vt:lpstr>Oseltamivir (Tamiflu) Bakgrund</vt:lpstr>
      <vt:lpstr>PowerPoint Presentation</vt:lpstr>
      <vt:lpstr>Oseltamivir (Tamiflu) Bakgrund</vt:lpstr>
      <vt:lpstr>Oseltamivir (Tamiflu) Lämplighet</vt:lpstr>
      <vt:lpstr>Oseltamivir (Tamiflu) Dosering och biverkningar</vt:lpstr>
      <vt:lpstr>PowerPoint Presentation</vt:lpstr>
      <vt:lpstr>Kortikosteroider för influensa Bakgrund</vt:lpstr>
      <vt:lpstr>PowerPoint Presentation</vt:lpstr>
      <vt:lpstr>PowerPoint Presentation</vt:lpstr>
      <vt:lpstr>Kortikosteroider för influensa Möjliga interaktioner</vt:lpstr>
      <vt:lpstr>Sammanfattning – influensabehandlingar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Nicolette van Neer</cp:lastModifiedBy>
  <cp:revision>648</cp:revision>
  <cp:lastPrinted>2020-03-18T19:42:16Z</cp:lastPrinted>
  <dcterms:created xsi:type="dcterms:W3CDTF">2020-03-14T13:47:38Z</dcterms:created>
  <dcterms:modified xsi:type="dcterms:W3CDTF">2024-12-23T17:31:27Z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