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6523-CE10-4DE2-B503-84F07B07C2C4}" v="35" dt="2024-12-04T12:15:45.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58" d="100"/>
          <a:sy n="58" d="100"/>
        </p:scale>
        <p:origin x="96" y="12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23/12/2024</a:t>
            </a:fld>
            <a:endParaRPr lang="sv-SE"/>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sv-SE"/>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23/12/2024</a:t>
            </a:fld>
            <a:endParaRPr lang="sv-SE"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sv-SE"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23/12/2024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r>
              <a:t/>
            </a:r>
            <a:br/>
            <a:r>
              <a:rPr lang="sv-SE" b="1" dirty="0">
                <a:solidFill>
                  <a:srgbClr val="9E3159"/>
                </a:solidFill>
                <a:latin typeface="+mn-lt"/>
              </a:rPr>
              <a:t>RECOVERY-studien</a:t>
            </a:r>
          </a:p>
        </p:txBody>
      </p:sp>
      <p:sp>
        <p:nvSpPr>
          <p:cNvPr id="3" name="Subtitle 2"/>
          <p:cNvSpPr>
            <a:spLocks noGrp="1"/>
          </p:cNvSpPr>
          <p:nvPr>
            <p:ph type="subTitle" idx="1"/>
          </p:nvPr>
        </p:nvSpPr>
        <p:spPr>
          <a:xfrm>
            <a:off x="1588008" y="4342194"/>
            <a:ext cx="9144000" cy="1655762"/>
          </a:xfrm>
        </p:spPr>
        <p:txBody>
          <a:bodyPr vert="horz" lIns="91440" tIns="45720" rIns="91440" bIns="45720" rtlCol="0" anchor="t">
            <a:normAutofit/>
          </a:bodyPr>
          <a:lstStyle/>
          <a:p>
            <a:r>
              <a:rPr lang="sv-SE" sz="3200" b="1" dirty="0"/>
              <a:t>Uppföljningsutbildning för EU</a:t>
            </a:r>
          </a:p>
          <a:p>
            <a:endParaRPr lang="sv-SE" b="1" dirty="0"/>
          </a:p>
          <a:p>
            <a:r>
              <a:rPr lang="sv-SE" sz="2000" b="1" dirty="0">
                <a:solidFill>
                  <a:schemeClr val="bg1">
                    <a:lumMod val="50000"/>
                  </a:schemeClr>
                </a:solidFill>
              </a:rPr>
              <a:t>V2.0 2024-12-03</a:t>
            </a:r>
            <a:endParaRPr lang="sv-SE" sz="2000" b="1" dirty="0">
              <a:solidFill>
                <a:schemeClr val="bg1">
                  <a:lumMod val="50000"/>
                </a:schemeClr>
              </a:solidFill>
              <a:ea typeface="Calibri"/>
              <a:cs typeface="Calibri"/>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sv-SE" smtClean="0"/>
              <a:t>Identifiera deltagaren</a:t>
            </a:r>
          </a:p>
        </p:txBody>
      </p:sp>
      <p:sp>
        <p:nvSpPr>
          <p:cNvPr id="3" name="Rectangle 2"/>
          <p:cNvSpPr/>
          <p:nvPr/>
        </p:nvSpPr>
        <p:spPr>
          <a:xfrm>
            <a:off x="6536684" y="1701235"/>
            <a:ext cx="5068576" cy="2642070"/>
          </a:xfrm>
          <a:prstGeom prst="rect">
            <a:avLst/>
          </a:prstGeom>
        </p:spPr>
        <p:txBody>
          <a:bodyPr wrap="square">
            <a:spAutoFit/>
          </a:bodyPr>
          <a:lstStyle/>
          <a:p>
            <a:pPr>
              <a:lnSpc>
                <a:spcPct val="107000"/>
              </a:lnSpc>
              <a:spcAft>
                <a:spcPts val="800"/>
              </a:spcAft>
            </a:pPr>
            <a:r>
              <a:rPr lang="sv-SE" sz="2600" dirty="0">
                <a:latin typeface="Calibri" panose="020F0502020204030204" pitchFamily="34" charset="0"/>
              </a:rPr>
              <a:t>Vid behov kan du bekräfta deltagar-ID med utskrift av randomiseringsdetaljer, eller genom att logga in på randomiseringswebbplatsen och klicka på ”View recent recruitment list” (Visa senaste rekryteringslistan)</a:t>
            </a: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sv-SE" smtClean="0"/>
              <a:t>Aktuell rekryteringslista på randomiseringswebbplatsen</a:t>
            </a:r>
          </a:p>
        </p:txBody>
      </p:sp>
      <p:pic>
        <p:nvPicPr>
          <p:cNvPr id="4" name="Picture 3"/>
          <p:cNvPicPr>
            <a:picLocks noChangeAspect="1"/>
          </p:cNvPicPr>
          <p:nvPr/>
        </p:nvPicPr>
        <p:blipFill>
          <a:blip r:embed="rId2"/>
          <a:stretch>
            <a:fillRect/>
          </a:stretch>
        </p:blipFill>
        <p:spPr>
          <a:xfrm>
            <a:off x="341033" y="1445386"/>
            <a:ext cx="3640398" cy="3668012"/>
          </a:xfrm>
          <a:prstGeom prst="rect">
            <a:avLst/>
          </a:prstGeom>
          <a:ln>
            <a:solidFill>
              <a:schemeClr val="tx1"/>
            </a:solidFill>
          </a:ln>
        </p:spPr>
      </p:pic>
      <p:pic>
        <p:nvPicPr>
          <p:cNvPr id="6" name="Picture 5"/>
          <p:cNvPicPr>
            <a:picLocks noChangeAspect="1"/>
          </p:cNvPicPr>
          <p:nvPr/>
        </p:nvPicPr>
        <p:blipFill rotWithShape="1">
          <a:blip r:embed="rId3"/>
          <a:srcRect t="2107" b="30477"/>
          <a:stretch/>
        </p:blipFill>
        <p:spPr>
          <a:xfrm>
            <a:off x="156800" y="4583201"/>
            <a:ext cx="5193579" cy="2065020"/>
          </a:xfrm>
          <a:prstGeom prst="rect">
            <a:avLst/>
          </a:prstGeom>
          <a:ln>
            <a:solidFill>
              <a:schemeClr val="tx1"/>
            </a:solidFill>
          </a:ln>
        </p:spPr>
      </p:pic>
      <p:sp>
        <p:nvSpPr>
          <p:cNvPr id="10" name="TextBox 9"/>
          <p:cNvSpPr txBox="1"/>
          <p:nvPr/>
        </p:nvSpPr>
        <p:spPr>
          <a:xfrm>
            <a:off x="4017932" y="2356062"/>
            <a:ext cx="1850853" cy="923330"/>
          </a:xfrm>
          <a:prstGeom prst="rect">
            <a:avLst/>
          </a:prstGeom>
          <a:noFill/>
        </p:spPr>
        <p:txBody>
          <a:bodyPr wrap="square" rtlCol="0">
            <a:spAutoFit/>
          </a:bodyPr>
          <a:lstStyle/>
          <a:p>
            <a:r>
              <a:rPr lang="sv-SE" dirty="0" smtClean="0"/>
              <a:t>Utskrift av </a:t>
            </a:r>
            <a:r>
              <a:rPr lang="sv-SE" dirty="0" smtClean="0"/>
              <a:t>randomiserings-detaljer</a:t>
            </a:r>
            <a:endParaRPr lang="sv-SE" dirty="0" smtClean="0"/>
          </a:p>
        </p:txBody>
      </p:sp>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sv-SE" smtClean="0"/>
              <a:t>Deltagarjournal</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sv-SE" sz="2000" dirty="0"/>
              <a:t>I deltagarjournalen kan du se en lista med CRF:er som har skapats</a:t>
            </a:r>
          </a:p>
          <a:p>
            <a:endParaRPr lang="sv-SE" sz="2000" dirty="0"/>
          </a:p>
          <a:p>
            <a:r>
              <a:rPr lang="sv-SE" sz="2000" dirty="0"/>
              <a:t>Ett tomt uppföljningsformulär skapas så snart som deltagaren har randomiserats, men detta ska inte fyllas i förrän dag 28</a:t>
            </a:r>
          </a:p>
          <a:p>
            <a:endParaRPr lang="sv-SE"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sv-SE" sz="2000" dirty="0"/>
              <a:t>För att visa eller redigera en CRF klickar du på de tre punkterna och väljer relevant ikon (för att undvika oavsiktliga ändringar, använd ”View” (Visa) om du inte avser att redigera)</a:t>
            </a:r>
          </a:p>
          <a:p>
            <a:endParaRPr lang="sv-SE"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sv-SE" smtClean="0"/>
              <a:t>Deltagarjournal</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sv-SE" sz="2000" dirty="0"/>
              <a:t>För att skapa en ny, tom CRF (6 månader eller biverkningar) klickar du på ”Add New” (Lägg till ny)</a:t>
            </a:r>
          </a:p>
          <a:p>
            <a:endParaRPr lang="sv-SE" sz="2000" dirty="0"/>
          </a:p>
          <a:p>
            <a:r>
              <a:rPr lang="sv-SE" sz="2000" dirty="0"/>
              <a:t>Välj därefter det relevanta formuläret och datumet för ifyllande av CRF (”Start Date” (Startdatum)) och klicka på ”Add visits” (Lägg till besök)</a:t>
            </a:r>
          </a:p>
          <a:p>
            <a:endParaRPr lang="sv-SE"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sv-SE" smtClean="0"/>
              <a:t>Fylla i CRF:er</a:t>
            </a:r>
          </a:p>
        </p:txBody>
      </p:sp>
      <p:sp>
        <p:nvSpPr>
          <p:cNvPr id="3" name="TextBox 2"/>
          <p:cNvSpPr txBox="1"/>
          <p:nvPr/>
        </p:nvSpPr>
        <p:spPr>
          <a:xfrm>
            <a:off x="838200" y="2460800"/>
            <a:ext cx="8620760" cy="1754326"/>
          </a:xfrm>
          <a:prstGeom prst="rect">
            <a:avLst/>
          </a:prstGeom>
          <a:noFill/>
        </p:spPr>
        <p:txBody>
          <a:bodyPr wrap="square" rtlCol="0">
            <a:spAutoFit/>
          </a:bodyPr>
          <a:lstStyle/>
          <a:p>
            <a:r>
              <a:rPr lang="sv-SE" sz="3600" dirty="0"/>
              <a:t>Alla frågor i CRF:erna för uppföljning och 6 månader hänvisar till perioden </a:t>
            </a:r>
            <a:r>
              <a:rPr lang="sv-SE" sz="3600" u="sng" dirty="0"/>
              <a:t>efter</a:t>
            </a:r>
            <a:r>
              <a:rPr lang="sv-SE" sz="3600" dirty="0"/>
              <a:t> randomisering gällande patientens sjukhusvistelse</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5563505" cy="4154984"/>
          </a:xfrm>
          <a:prstGeom prst="rect">
            <a:avLst/>
          </a:prstGeom>
          <a:noFill/>
        </p:spPr>
        <p:txBody>
          <a:bodyPr wrap="square" rtlCol="0">
            <a:spAutoFit/>
          </a:bodyPr>
          <a:lstStyle/>
          <a:p>
            <a:pPr marL="457200" indent="-457200">
              <a:buFont typeface="Arial" panose="020B0604020202020204" pitchFamily="34" charset="0"/>
              <a:buChar char="•"/>
            </a:pPr>
            <a:r>
              <a:rPr lang="sv-SE" sz="2400" dirty="0"/>
              <a:t>Kom ihåg att 28-dagarsuppföljningen genomförs med hjälp av uppföljningsformuläret (inte 28-dagars vitalstatusformuläret)</a:t>
            </a:r>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r>
              <a:rPr lang="sv-SE" sz="2400" dirty="0"/>
              <a:t>Ange data genom att välja ett alternativ eller genom att skriva in data i rätt fält</a:t>
            </a:r>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r>
              <a:rPr lang="sv-SE" sz="2400" dirty="0"/>
              <a:t>Om du anger ett datum kan du använda kalenderfunktionen eller skriva in datumet i formatet </a:t>
            </a:r>
            <a:r>
              <a:rPr lang="sv-SE" sz="2400" b="1" dirty="0"/>
              <a:t>ÅÅÅÅ-MM-DD</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sv-SE" smtClean="0"/>
              <a:t>Fylla i CRF:er</a:t>
            </a:r>
          </a:p>
        </p:txBody>
      </p:sp>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sv-SE" smtClean="0"/>
              <a:t>Varningsmeddelanden</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sv-SE" sz="2600" dirty="0"/>
              <a:t>Varningsmeddelanden visas om värdet som angetts inte klarar valideringskontrollen</a:t>
            </a:r>
          </a:p>
          <a:p>
            <a:pPr marL="457200" indent="-457200">
              <a:buFont typeface="Arial" panose="020B0604020202020204" pitchFamily="34" charset="0"/>
              <a:buChar char="•"/>
            </a:pPr>
            <a:endParaRPr lang="sv-SE" sz="2600" dirty="0"/>
          </a:p>
          <a:p>
            <a:pPr marL="457200" indent="-457200">
              <a:buFont typeface="Arial" panose="020B0604020202020204" pitchFamily="34" charset="0"/>
              <a:buChar char="•"/>
            </a:pPr>
            <a:r>
              <a:rPr lang="sv-SE" sz="2600" dirty="0"/>
              <a:t>I detta exempel överensstämmer inte födelseåret med datumet som angavs vid randomisering (födelseår och kön samlas in för att förhindra att data oavsiktligt anges för fel deltagare)</a:t>
            </a:r>
          </a:p>
          <a:p>
            <a:r>
              <a:rPr lang="sv-SE" smtClean="0"/>
              <a:t> </a:t>
            </a:r>
            <a:endParaRPr lang="sv-SE"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92500" lnSpcReduction="20000"/>
          </a:bodyPr>
          <a:lstStyle/>
          <a:p>
            <a:r>
              <a:rPr lang="sv-SE" sz="2600" dirty="0"/>
              <a:t>I uppföljnings-CRF:en väljer du alla listade behandlingar som patienten fått (för prövningen eller som en del av standardvården)</a:t>
            </a:r>
          </a:p>
          <a:p>
            <a:endParaRPr lang="sv-SE" sz="2600" dirty="0"/>
          </a:p>
          <a:p>
            <a:r>
              <a:rPr lang="sv-SE" sz="2600" dirty="0"/>
              <a:t>Inkludera bara tilldelad RECOVERY-prövningsbehandling om den faktiskt har getts till patienten</a:t>
            </a:r>
          </a:p>
          <a:p>
            <a:pPr marL="0" indent="0">
              <a:buNone/>
            </a:pPr>
            <a:endParaRPr lang="sv-SE" sz="2600" dirty="0"/>
          </a:p>
          <a:p>
            <a:r>
              <a:rPr lang="sv-SE" sz="2600" dirty="0"/>
              <a:t>Säkerställ att du dokumenterar användning av alla ej prövningsrelaterade behandlingar (t.ex. oseltamivir) för deltagare som inte tilldelats den behandlingen</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mtClean="0"/>
              <a:t>Fylla i CRF:er</a:t>
            </a:r>
          </a:p>
        </p:txBody>
      </p:sp>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a:bodyPr>
          <a:lstStyle/>
          <a:p>
            <a:r>
              <a:rPr lang="sv-SE" sz="2600" dirty="0"/>
              <a:t>Andra frågor i CRF:erna är kopplade till övergripande prövningsresultat, säkerhetsresultat samt SARS-CoV-2- och influensatestning</a:t>
            </a:r>
          </a:p>
          <a:p>
            <a:endParaRPr lang="sv-SE" sz="2600" dirty="0"/>
          </a:p>
          <a:p>
            <a:r>
              <a:rPr lang="sv-SE" sz="2600" dirty="0"/>
              <a:t>Resultaten från njur- och leverfunktionstester registreras i uppföljnings-CRF:en om de utförts för rutinvård (dessa är inte forskningsprover, så om de inte togs som rutin kryssar du i rutan ”Not done” (Ej utfört))</a:t>
            </a:r>
          </a:p>
          <a:p>
            <a:endParaRPr lang="sv-SE" sz="2600" dirty="0"/>
          </a:p>
          <a:p>
            <a:r>
              <a:rPr lang="sv-SE" smtClean="0"/>
              <a:t>Förhoppningsvis är CRF-frågorna självförklarande, men kontakta prövningsgruppen om du något är oklart </a:t>
            </a:r>
            <a:r>
              <a:rPr lang="sv-SE" sz="2600" dirty="0"/>
              <a:t>(</a:t>
            </a:r>
            <a:r>
              <a:rPr lang="sv-SE" sz="2600" dirty="0">
                <a:hlinkClick r:id="rId2"/>
              </a:rPr>
              <a:t>recovery@ecraid.eu</a:t>
            </a:r>
            <a:r>
              <a:rPr lang="sv-SE"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mtClean="0"/>
              <a:t>Fylla i CRF:er</a:t>
            </a:r>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Slutföra datainmatning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634696" cy="2893100"/>
          </a:xfrm>
          <a:prstGeom prst="rect">
            <a:avLst/>
          </a:prstGeom>
          <a:noFill/>
        </p:spPr>
        <p:txBody>
          <a:bodyPr wrap="square" rtlCol="0">
            <a:spAutoFit/>
          </a:bodyPr>
          <a:lstStyle/>
          <a:p>
            <a:pPr marL="457200" indent="-457200">
              <a:buFont typeface="Arial" panose="020B0604020202020204" pitchFamily="34" charset="0"/>
              <a:buChar char="•"/>
            </a:pPr>
            <a:r>
              <a:rPr lang="sv-SE" sz="2600" dirty="0"/>
              <a:t>För att slutföra datainmatningen i en CRF trycker du på knappen </a:t>
            </a:r>
            <a:r>
              <a:rPr lang="sv-SE" sz="2600" b="1" dirty="0"/>
              <a:t>Complete</a:t>
            </a:r>
            <a:r>
              <a:rPr lang="sv-SE" sz="2600" dirty="0"/>
              <a:t> (Slutför)</a:t>
            </a:r>
          </a:p>
          <a:p>
            <a:pPr marL="457200" indent="-457200">
              <a:buFont typeface="Arial" panose="020B0604020202020204" pitchFamily="34" charset="0"/>
              <a:buChar char="•"/>
            </a:pPr>
            <a:endParaRPr lang="sv-SE" sz="2600" dirty="0"/>
          </a:p>
          <a:p>
            <a:pPr marL="457200" indent="-457200">
              <a:buFont typeface="Arial" panose="020B0604020202020204" pitchFamily="34" charset="0"/>
              <a:buChar char="•"/>
            </a:pPr>
            <a:r>
              <a:rPr lang="sv-SE" sz="2600" dirty="0" smtClean="0"/>
              <a:t>Och sedan </a:t>
            </a:r>
            <a:r>
              <a:rPr lang="sv-SE" sz="2600" b="1" dirty="0"/>
              <a:t>Confirm</a:t>
            </a:r>
            <a:r>
              <a:rPr lang="sv-SE" sz="2600" dirty="0" smtClean="0"/>
              <a:t> (Bekräfta)  </a:t>
            </a:r>
          </a:p>
          <a:p>
            <a:endParaRPr lang="sv-SE" sz="2600" dirty="0"/>
          </a:p>
        </p:txBody>
      </p:sp>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b="1" dirty="0"/>
              <a:t>Felmeddelande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sv-SE" sz="2600" dirty="0">
                <a:latin typeface="Calibri" panose="020F0502020204030204" pitchFamily="34" charset="0"/>
              </a:rPr>
              <a:t>Om ett varningsmeddelande visas beror detta på ett fel i angivna data. </a:t>
            </a:r>
          </a:p>
          <a:p>
            <a:pPr marL="457200" indent="-457200">
              <a:buFont typeface="Arial" panose="020B0604020202020204" pitchFamily="34" charset="0"/>
              <a:buChar char="•"/>
            </a:pPr>
            <a:endParaRPr lang="sv-SE"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sv-SE" sz="2600" dirty="0">
                <a:latin typeface="Calibri" panose="020F0502020204030204" pitchFamily="34" charset="0"/>
              </a:rPr>
              <a:t>Om angivna data inte innehåller något fel kommer detta meddelande inte att visas. För att åtgärda felet klickar du </a:t>
            </a:r>
            <a:r>
              <a:rPr lang="sv-SE" sz="2600" b="1" dirty="0">
                <a:latin typeface="Calibri" panose="020F0502020204030204" pitchFamily="34" charset="0"/>
              </a:rPr>
              <a:t>Ok</a:t>
            </a:r>
            <a:r>
              <a:rPr lang="sv-SE" sz="2600" dirty="0">
                <a:latin typeface="Calibri" panose="020F0502020204030204" pitchFamily="34" charset="0"/>
              </a:rPr>
              <a:t>.</a:t>
            </a:r>
            <a:endParaRPr lang="sv-SE" sz="2600" dirty="0"/>
          </a:p>
        </p:txBody>
      </p:sp>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mtClean="0"/>
              <a:t>Uppföljande datainsamling</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rmAutofit fontScale="77500" lnSpcReduction="20000"/>
          </a:bodyPr>
          <a:lstStyle/>
          <a:p>
            <a:r>
              <a:rPr lang="sv-SE" dirty="0" smtClean="0"/>
              <a:t>Det finns två uppföljande datainsamlingspunkter i RECOVERY i EU</a:t>
            </a:r>
          </a:p>
          <a:p>
            <a:pPr lvl="1"/>
            <a:r>
              <a:rPr lang="sv-SE" dirty="0" smtClean="0"/>
              <a:t>28 dagar efter randomisering</a:t>
            </a:r>
          </a:p>
          <a:p>
            <a:pPr lvl="1"/>
            <a:r>
              <a:rPr lang="sv-SE" dirty="0" smtClean="0"/>
              <a:t>6 månader efter randomisering</a:t>
            </a:r>
          </a:p>
          <a:p>
            <a:r>
              <a:rPr lang="sv-SE" dirty="0" smtClean="0"/>
              <a:t>Data </a:t>
            </a:r>
            <a:r>
              <a:rPr lang="sv-SE" dirty="0" smtClean="0"/>
              <a:t>för varje tidpunkt dokumenteras i ett enskilt </a:t>
            </a:r>
            <a:r>
              <a:rPr lang="sv-SE" dirty="0" err="1" smtClean="0"/>
              <a:t>onlineformulär</a:t>
            </a:r>
            <a:r>
              <a:rPr lang="sv-SE" dirty="0" smtClean="0"/>
              <a:t> med hjälp av </a:t>
            </a:r>
            <a:r>
              <a:rPr lang="sv-SE" dirty="0" err="1" smtClean="0"/>
              <a:t>OpenClinica</a:t>
            </a:r>
            <a:r>
              <a:rPr lang="sv-SE" dirty="0" smtClean="0"/>
              <a:t>-systemet</a:t>
            </a:r>
          </a:p>
          <a:p>
            <a:endParaRPr lang="sv-SE" dirty="0"/>
          </a:p>
          <a:p>
            <a:r>
              <a:rPr lang="sv-SE" dirty="0" smtClean="0"/>
              <a:t>Provuppföljning och biverkningsformulär finns på webbsidan ”</a:t>
            </a:r>
            <a:r>
              <a:rPr lang="sv-SE" dirty="0" err="1" smtClean="0"/>
              <a:t>Follow-Up</a:t>
            </a:r>
            <a:r>
              <a:rPr lang="sv-SE" dirty="0" smtClean="0"/>
              <a:t>” (Uppföljning) (</a:t>
            </a:r>
            <a:r>
              <a:rPr lang="sv-SE" dirty="0">
                <a:hlinkClick r:id="rId2"/>
              </a:rPr>
              <a:t>www.recovery.net</a:t>
            </a:r>
            <a:r>
              <a:rPr lang="sv-SE" dirty="0" smtClean="0"/>
              <a:t>) </a:t>
            </a:r>
          </a:p>
          <a:p>
            <a:pPr lvl="1"/>
            <a:endParaRPr lang="sv-SE" dirty="0"/>
          </a:p>
          <a:p>
            <a:pPr marL="285750" indent="-285750"/>
            <a:r>
              <a:rPr lang="sv-SE" dirty="0" smtClean="0"/>
              <a:t>Om du tror att uppföljningen tillförlitligt kan fullföljas med hjälp av endast journaler kan du göra detta utan att kontakta deltagaren/anhörig</a:t>
            </a:r>
          </a:p>
          <a:p>
            <a:pPr marL="742950" lvl="1" indent="-285750"/>
            <a:r>
              <a:rPr lang="sv-SE" dirty="0" smtClean="0"/>
              <a:t>Observera att detta kräver tillförlitlig information om dödsfall och återinläggning på sjukhus (så journalerna måste inkludera de sjukhus patienten kan ha blivit inlagd på)</a:t>
            </a:r>
          </a:p>
          <a:p>
            <a:pPr marL="742950" lvl="1" indent="-285750"/>
            <a:endParaRPr lang="sv-SE" dirty="0"/>
          </a:p>
          <a:p>
            <a:pPr marL="285750" indent="-285750"/>
            <a:r>
              <a:rPr lang="sv-SE" dirty="0" smtClean="0"/>
              <a:t>Om du inte tillförlitligt kan fylla i formulären enbart utifrån journalerna ska deltagaren/anhörig kontaktas för inhämtande av ytterligare information</a:t>
            </a:r>
          </a:p>
          <a:p>
            <a:pPr marL="742950" lvl="1" indent="-285750"/>
            <a:r>
              <a:rPr lang="sv-SE" dirty="0" smtClean="0"/>
              <a:t>I detta fall ska de ha informerats om att de kan förvänta sig att bli kontaktade av prövningsgruppen</a:t>
            </a:r>
          </a:p>
          <a:p>
            <a:pPr marL="742950" lvl="1" indent="-285750"/>
            <a:r>
              <a:rPr lang="sv-SE" dirty="0" smtClean="0"/>
              <a:t>Fyll i formuläret så väl du kan efter att ha pratat med deltagaren/anhörig (eller upprepa misslyckade försök)</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Åtgärda ett fel</a:t>
            </a:r>
          </a:p>
        </p:txBody>
      </p:sp>
      <p:sp>
        <p:nvSpPr>
          <p:cNvPr id="3" name="Content Placeholder 2"/>
          <p:cNvSpPr>
            <a:spLocks noGrp="1"/>
          </p:cNvSpPr>
          <p:nvPr>
            <p:ph idx="1"/>
          </p:nvPr>
        </p:nvSpPr>
        <p:spPr>
          <a:xfrm>
            <a:off x="6935372" y="2670590"/>
            <a:ext cx="4817066" cy="2574388"/>
          </a:xfrm>
        </p:spPr>
        <p:txBody>
          <a:bodyPr>
            <a:normAutofit/>
          </a:bodyPr>
          <a:lstStyle/>
          <a:p>
            <a:r>
              <a:rPr lang="sv-SE" smtClean="0"/>
              <a:t>Om data angetts felaktigt redigerar du värdet.</a:t>
            </a:r>
          </a:p>
          <a:p>
            <a:r>
              <a:rPr lang="sv-SE" smtClean="0"/>
              <a:t>Om värdet är korrekt kan du skapa en </a:t>
            </a:r>
            <a:r>
              <a:rPr lang="sv-SE" b="1" dirty="0"/>
              <a:t>förfrågning</a:t>
            </a:r>
            <a:r>
              <a:rPr lang="sv-SE" smtClean="0"/>
              <a:t> genom att klicka på den lilla </a:t>
            </a:r>
            <a:r>
              <a:rPr lang="sv-SE" b="1" dirty="0"/>
              <a:t>pratbubblan</a:t>
            </a:r>
            <a:r>
              <a:rPr lang="sv-SE"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Lägga till en förfrågning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sv-SE" sz="2600" dirty="0"/>
              <a:t>Tryck på knappen </a:t>
            </a:r>
            <a:r>
              <a:rPr lang="sv-SE" sz="2600" b="1" dirty="0"/>
              <a:t>New</a:t>
            </a:r>
            <a:r>
              <a:rPr lang="sv-SE" sz="2600" dirty="0"/>
              <a:t> (Ny) bredvid </a:t>
            </a:r>
            <a:r>
              <a:rPr lang="sv-SE" sz="2600" b="1" dirty="0"/>
              <a:t>Queries</a:t>
            </a:r>
            <a:r>
              <a:rPr lang="sv-SE" sz="2600" dirty="0"/>
              <a:t> (Förfrågningar) och ange information i rutan. </a:t>
            </a:r>
          </a:p>
          <a:p>
            <a:pPr marL="457200" indent="-457200">
              <a:buFont typeface="Arial" panose="020B0604020202020204" pitchFamily="34" charset="0"/>
              <a:buChar char="•"/>
            </a:pPr>
            <a:endParaRPr lang="sv-SE"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sv-SE" sz="2600" dirty="0"/>
              <a:t>För att spara förfrågningen klickar du på </a:t>
            </a:r>
            <a:r>
              <a:rPr lang="sv-SE" sz="2600" b="1" dirty="0"/>
              <a:t>Add Query</a:t>
            </a:r>
            <a:r>
              <a:rPr lang="sv-SE" sz="2600" dirty="0"/>
              <a:t> (Lägg till förfrågning).</a:t>
            </a:r>
          </a:p>
        </p:txBody>
      </p:sp>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Administrativ redigering</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sv-SE" sz="2600" dirty="0">
                  <a:latin typeface="Calibri" panose="020F0502020204030204" pitchFamily="34" charset="0"/>
                </a:rPr>
                <a:t>Om du av någon anledning behöver ändra data efter att datainmatningen slutförts kan du göra detta genom att öppna CRF:en i </a:t>
              </a:r>
              <a:r>
                <a:rPr lang="sv-SE" sz="2600" b="1" dirty="0">
                  <a:latin typeface="Calibri" panose="020F0502020204030204" pitchFamily="34" charset="0"/>
                </a:rPr>
                <a:t>redigeringsläge</a:t>
              </a:r>
              <a:r>
                <a:rPr lang="sv-SE"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9884945"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Orsak för ändring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sv-SE" sz="2600" dirty="0">
                <a:latin typeface="Calibri" panose="020F0502020204030204" pitchFamily="34" charset="0"/>
              </a:rPr>
              <a:t>När du klickar på knappen </a:t>
            </a:r>
            <a:r>
              <a:rPr lang="sv-SE" sz="2600" b="1" dirty="0">
                <a:latin typeface="Calibri" panose="020F0502020204030204" pitchFamily="34" charset="0"/>
              </a:rPr>
              <a:t>Edit </a:t>
            </a:r>
            <a:r>
              <a:rPr lang="sv-SE" sz="2600" dirty="0">
                <a:latin typeface="Calibri" panose="020F0502020204030204" pitchFamily="34" charset="0"/>
              </a:rPr>
              <a:t>(Redigera) öppnas formuläret och du kan redigera aktuella data. </a:t>
            </a:r>
          </a:p>
          <a:p>
            <a:pPr marL="457200" indent="-457200">
              <a:buFont typeface="Arial" panose="020B0604020202020204" pitchFamily="34" charset="0"/>
              <a:buChar char="•"/>
            </a:pPr>
            <a:endParaRPr lang="sv-SE"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sv-SE" sz="2600" dirty="0">
                <a:latin typeface="Calibri" panose="020F0502020204030204" pitchFamily="34" charset="0"/>
              </a:rPr>
              <a:t>Om du ändrar data behöver du ange en orsak för ändringen. </a:t>
            </a:r>
            <a:endParaRPr lang="sv-SE"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Visa data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1" y="2860311"/>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sv-SE" sz="2600" dirty="0">
                  <a:latin typeface="Calibri" panose="020F0502020204030204" pitchFamily="34" charset="0"/>
                </a:rPr>
                <a:t>Om du vill visa data som angetts, klicka på knappen </a:t>
              </a:r>
              <a:r>
                <a:rPr lang="sv-SE" sz="2600" b="1" dirty="0">
                  <a:latin typeface="Calibri" panose="020F0502020204030204" pitchFamily="34" charset="0"/>
                </a:rPr>
                <a:t>View</a:t>
              </a:r>
              <a:r>
                <a:rPr lang="sv-SE" sz="2600" dirty="0">
                  <a:latin typeface="Calibri" panose="020F0502020204030204" pitchFamily="34" charset="0"/>
                </a:rPr>
                <a:t> (Visa) </a:t>
              </a:r>
            </a:p>
            <a:p>
              <a:pPr marL="457200" indent="-457200">
                <a:lnSpc>
                  <a:spcPct val="107000"/>
                </a:lnSpc>
                <a:spcAft>
                  <a:spcPts val="800"/>
                </a:spcAft>
                <a:buFont typeface="Arial" panose="020B0604020202020204" pitchFamily="34" charset="0"/>
                <a:buChar char="•"/>
              </a:pPr>
              <a:r>
                <a:rPr lang="sv-SE" sz="2600" dirty="0">
                  <a:latin typeface="Calibri" panose="020F0502020204030204" pitchFamily="34" charset="0"/>
                </a:rPr>
                <a:t>Detta öppnar CRF:en i läsläge.</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156895" y="3808484"/>
              <a:ext cx="522777" cy="522777"/>
            </a:xfrm>
            <a:prstGeom prst="rect">
              <a:avLst/>
            </a:prstGeom>
          </p:spPr>
        </p:pic>
      </p:grpSp>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77500" lnSpcReduction="20000"/>
          </a:bodyPr>
          <a:lstStyle/>
          <a:p>
            <a:r>
              <a:rPr lang="sv-SE" sz="2600" dirty="0"/>
              <a:t>Den ansvariga prövaren ska säkerställa att hen är medveten om eventuella misstänkta allvarliga biverkningar kopplade till en prövningsbehandling</a:t>
            </a:r>
          </a:p>
          <a:p>
            <a:endParaRPr lang="sv-SE" sz="2600" dirty="0"/>
          </a:p>
          <a:p>
            <a:r>
              <a:rPr lang="sv-SE" sz="2600" dirty="0"/>
              <a:t>Endast misstänkta allvarliga biverkningar behöver rapporteras i RECOVERY, det vill säga biverkningar som både:</a:t>
            </a:r>
          </a:p>
          <a:p>
            <a:pPr lvl="1">
              <a:spcBef>
                <a:spcPts val="600"/>
              </a:spcBef>
            </a:pPr>
            <a:r>
              <a:rPr lang="sv-SE" smtClean="0"/>
              <a:t>Med skälig möjlighet tros ha ett samband med en prövningsbehandling, </a:t>
            </a:r>
            <a:r>
              <a:rPr lang="sv-SE" b="1" dirty="0"/>
              <a:t>OCH</a:t>
            </a:r>
          </a:p>
          <a:p>
            <a:pPr lvl="1">
              <a:spcBef>
                <a:spcPts val="600"/>
              </a:spcBef>
              <a:spcAft>
                <a:spcPts val="600"/>
              </a:spcAft>
            </a:pPr>
            <a:r>
              <a:rPr lang="sv-SE" smtClean="0"/>
              <a:t>allvarlig, dvs. i) livshotande, ii) medför sjukhusvård eller förlängd sjukhusvård, iii) orsakar bestående eller betydande invaliditet/funktionsnedsättning, iv) förorsakar en medfödd anomali eller missbildning, eller v) viktiga incidenter som kan medföra risk för deltagaren eller som kräver åtgärder för att förhindra ett av resultaten ovan</a:t>
            </a:r>
          </a:p>
          <a:p>
            <a:endParaRPr lang="sv-SE" sz="2600" dirty="0"/>
          </a:p>
          <a:p>
            <a:r>
              <a:rPr lang="sv-SE" sz="2600" dirty="0"/>
              <a:t>Andra incidenter kräver inte rapportering, även om de har samband med prövningsbehandlingen</a:t>
            </a:r>
          </a:p>
          <a:p>
            <a:endParaRPr lang="sv-SE" sz="2600" dirty="0"/>
          </a:p>
          <a:p>
            <a:r>
              <a:rPr lang="sv-SE" sz="2600" dirty="0"/>
              <a:t>Den ansvariga prövaren beslutar om en incident ska rapporteras (om den ansvariga prövaren inte är tillgänglig ska en annan läkare utses som bedömer möjliga misstänkta allvarliga biverkningar i dennas frånvaro)</a:t>
            </a:r>
          </a:p>
          <a:p>
            <a:endParaRPr lang="sv-SE" sz="2600" dirty="0"/>
          </a:p>
          <a:p>
            <a:r>
              <a:rPr lang="sv-SE" sz="2600" dirty="0"/>
              <a:t>Mer information om kriterierna för rapportering av misstänkta allvarliga biverkningar finns i avsnitt 4 i kärnprotokollet</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mtClean="0"/>
              <a:t>Säkerhetsrapportering</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vert="horz" lIns="91440" tIns="45720" rIns="91440" bIns="45720" rtlCol="0" anchor="t">
            <a:normAutofit fontScale="92500" lnSpcReduction="20000"/>
          </a:bodyPr>
          <a:lstStyle/>
          <a:p>
            <a:r>
              <a:rPr lang="sv-SE" sz="2600" dirty="0"/>
              <a:t>Om en misstänkt allvarlig biverkning identifieras ska det centrala samordningskontoret (CCO) meddelas på engelska via e-post (</a:t>
            </a:r>
            <a:r>
              <a:rPr lang="sv-SE" sz="2600" dirty="0">
                <a:hlinkClick r:id="rId2"/>
              </a:rPr>
              <a:t>recoverytrial@ndph.ox.ac.uk</a:t>
            </a:r>
            <a:r>
              <a:rPr lang="sv-SE" sz="2600" dirty="0"/>
              <a:t>) eller telefon (+44 800 138 5451) inom 24 timmar efter att prövaren fått kännedom om biverkningen</a:t>
            </a:r>
          </a:p>
          <a:p>
            <a:endParaRPr lang="sv-SE" sz="2600" dirty="0"/>
          </a:p>
          <a:p>
            <a:r>
              <a:rPr lang="sv-SE" sz="2600" dirty="0"/>
              <a:t>Ett biverkningsformulär ska även skapas i OpenClinica. I detta samlas viktiga data för utvärdering och eventuell fortsatt rapportering av CCO in</a:t>
            </a:r>
          </a:p>
          <a:p>
            <a:endParaRPr lang="sv-SE" sz="2600" dirty="0"/>
          </a:p>
          <a:p>
            <a:r>
              <a:rPr lang="sv-SE" sz="2600" dirty="0"/>
              <a:t>Kontakta CCO på e-postadressen ovan om du har frågor om rapporteringsprocessen</a:t>
            </a:r>
          </a:p>
          <a:p>
            <a:endParaRPr lang="sv-SE" sz="2600" dirty="0">
              <a:ea typeface="Calibri" panose="020F0502020204030204"/>
              <a:cs typeface="Calibri" panose="020F0502020204030204"/>
            </a:endParaRPr>
          </a:p>
          <a:p>
            <a:r>
              <a:rPr lang="sv-SE" sz="2600" dirty="0"/>
              <a:t>Utöver rapportering av misstänkt allvarlig biverkning ska alla medlemmar i prövningsgruppen omedelbart informera den ansvariga prövaren om de får kännedom om eventuella problem som kan utgöra en fara för försökspersonernas hälsa och säkerhet (och den ansvariga prövaren ska omedelbart meddela CCO om de håller med om denna bedömning)</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sv-SE" smtClean="0"/>
              <a:t>Säkerhetsrapportering</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mtClean="0"/>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10000"/>
          </a:bodyPr>
          <a:lstStyle/>
          <a:p>
            <a:r>
              <a:rPr lang="sv-SE" smtClean="0"/>
              <a:t>OpenClinica är ett kliniskt datahanteringssystem som används för att samla in uppföljningsdata i RECOVERY</a:t>
            </a:r>
          </a:p>
          <a:p>
            <a:pPr lvl="1"/>
            <a:r>
              <a:rPr lang="sv-SE" smtClean="0"/>
              <a:t>Åtkomst sker via en webbläsare (stöds av Chrome, Firefox och Internet Explorer)</a:t>
            </a:r>
          </a:p>
          <a:p>
            <a:pPr lvl="1"/>
            <a:endParaRPr lang="sv-SE" dirty="0"/>
          </a:p>
          <a:p>
            <a:pPr marL="285750" indent="-285750"/>
            <a:r>
              <a:rPr lang="sv-SE" smtClean="0"/>
              <a:t>Deltagarregister skapas automatiskt i OpenClinica när en patient randomiseras (därför behöver inte OpenClinica användas förrän ett uppföljningsformulär ska lämnas in)</a:t>
            </a:r>
          </a:p>
          <a:p>
            <a:pPr lvl="1"/>
            <a:endParaRPr lang="sv-SE" dirty="0"/>
          </a:p>
          <a:p>
            <a:r>
              <a:rPr lang="sv-SE" smtClean="0"/>
              <a:t>Försökspersonsformulären kan visas på det nationella språket, men OpenClinicas gränssnitt finns dessvärre endast på engelska för närvarande</a:t>
            </a:r>
          </a:p>
          <a:p>
            <a:endParaRPr lang="sv-SE" dirty="0"/>
          </a:p>
          <a:p>
            <a:r>
              <a:rPr lang="sv-SE" b="1" dirty="0"/>
              <a:t>Ange test på engelska</a:t>
            </a:r>
            <a:r>
              <a:rPr lang="sv-SE" smtClean="0"/>
              <a:t> även om du visar formuläret på ett annat språk (text behövs vanligtvis endast för biverkningar eller för att besvara förfrågningar) </a:t>
            </a:r>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OpenClinica-definitioner</a:t>
            </a:r>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sv-SE" b="1" dirty="0"/>
              <a:t>Study</a:t>
            </a:r>
            <a:r>
              <a:rPr lang="sv-SE" smtClean="0"/>
              <a:t> – (Prövning) hänvisar till prövningen, i detta fall RECOVERY</a:t>
            </a:r>
            <a:endParaRPr lang="sv-SE" dirty="0">
              <a:highlight>
                <a:srgbClr val="FFFF00"/>
              </a:highlight>
            </a:endParaRPr>
          </a:p>
          <a:p>
            <a:pPr lvl="1"/>
            <a:endParaRPr lang="sv-SE" dirty="0">
              <a:highlight>
                <a:srgbClr val="FFFF00"/>
              </a:highlight>
            </a:endParaRPr>
          </a:p>
          <a:p>
            <a:r>
              <a:rPr lang="sv-SE" b="1" dirty="0"/>
              <a:t>Participant </a:t>
            </a:r>
            <a:r>
              <a:rPr lang="sv-SE" smtClean="0"/>
              <a:t>– (Deltagare/försöksperson) en patient i prövningen</a:t>
            </a:r>
            <a:endParaRPr lang="sv-SE" dirty="0">
              <a:highlight>
                <a:srgbClr val="FFFF00"/>
              </a:highlight>
            </a:endParaRPr>
          </a:p>
          <a:p>
            <a:pPr lvl="1"/>
            <a:endParaRPr lang="sv-SE" dirty="0">
              <a:highlight>
                <a:srgbClr val="FFFF00"/>
              </a:highlight>
            </a:endParaRPr>
          </a:p>
          <a:p>
            <a:r>
              <a:rPr lang="sv-SE" b="1" dirty="0"/>
              <a:t>Event eller Study Event -</a:t>
            </a:r>
            <a:r>
              <a:rPr lang="sv-SE" smtClean="0"/>
              <a:t> (Incident eller Prövningsincident) innebär en datainsamlingspunkt, såsom uppföljning eller biverkningar</a:t>
            </a:r>
            <a:endParaRPr lang="sv-SE" dirty="0">
              <a:highlight>
                <a:srgbClr val="FFFF00"/>
              </a:highlight>
            </a:endParaRPr>
          </a:p>
          <a:p>
            <a:pPr lvl="1"/>
            <a:endParaRPr lang="sv-SE" dirty="0">
              <a:highlight>
                <a:srgbClr val="FFFF00"/>
              </a:highlight>
            </a:endParaRPr>
          </a:p>
          <a:p>
            <a:r>
              <a:rPr lang="sv-SE" b="1" dirty="0"/>
              <a:t>CRF </a:t>
            </a:r>
            <a:r>
              <a:rPr lang="sv-SE" smtClean="0"/>
              <a:t>– Case Report Form (Försökspersonsformulär), ett formulär som används för att samla in och dokumentera data för en incident</a:t>
            </a:r>
            <a:endParaRPr lang="sv-SE" dirty="0">
              <a:highlight>
                <a:srgbClr val="FFFF00"/>
              </a:highlight>
            </a:endParaRPr>
          </a:p>
          <a:p>
            <a:pPr lvl="1"/>
            <a:endParaRPr lang="sv-SE" dirty="0">
              <a:highlight>
                <a:srgbClr val="FFFF00"/>
              </a:highlight>
            </a:endParaRPr>
          </a:p>
          <a:p>
            <a:r>
              <a:rPr lang="sv-SE" b="1" dirty="0"/>
              <a:t>Queries </a:t>
            </a:r>
            <a:r>
              <a:rPr lang="sv-SE" smtClean="0"/>
              <a:t>– (Förfrågningar) är frågor eller kommentarer för dataposter där ett värde som angetts inte är enligt förväntan (skapat av klinikgruppen eller koordinerande center). Vissa genereras automatiskt om ett resultat kräver kontroll.</a:t>
            </a:r>
            <a:endParaRPr lang="sv-SE" dirty="0">
              <a:highlight>
                <a:srgbClr val="FFFF00"/>
              </a:highlight>
            </a:endParaRPr>
          </a:p>
          <a:p>
            <a:pPr lvl="1"/>
            <a:endParaRPr lang="sv-SE"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sv-SE" smtClean="0"/>
              <a:t>Inloggningssida</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sv-SE" sz="2600" dirty="0"/>
              <a:t>URL: </a:t>
            </a:r>
            <a:r>
              <a:rPr lang="sv-SE" sz="2600" dirty="0">
                <a:hlinkClick r:id="rId3"/>
              </a:rPr>
              <a:t>https://npeu.openclinica.io</a:t>
            </a:r>
            <a:endParaRPr lang="sv-SE" sz="2600" dirty="0"/>
          </a:p>
          <a:p>
            <a:endParaRPr lang="sv-SE" sz="2600" dirty="0"/>
          </a:p>
          <a:p>
            <a:r>
              <a:rPr lang="sv-SE" sz="2600" dirty="0"/>
              <a:t>Ett inbjudningsmejl skickas till dig med dina inloggningsuppgifter</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a:xfrm>
            <a:off x="838200" y="14741"/>
            <a:ext cx="7723909" cy="1325563"/>
          </a:xfrm>
        </p:spPr>
        <p:txBody>
          <a:bodyPr/>
          <a:lstStyle/>
          <a:p>
            <a:r>
              <a:rPr lang="sv-SE" dirty="0" err="1" smtClean="0"/>
              <a:t>Participant</a:t>
            </a:r>
            <a:r>
              <a:rPr lang="sv-SE" dirty="0" smtClean="0"/>
              <a:t> Matrix (Deltagarmatris)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5949426" y="2051244"/>
            <a:ext cx="6242574" cy="4801314"/>
          </a:xfrm>
          <a:prstGeom prst="rect">
            <a:avLst/>
          </a:prstGeom>
          <a:noFill/>
        </p:spPr>
        <p:txBody>
          <a:bodyPr wrap="square" rtlCol="0">
            <a:spAutoFit/>
          </a:bodyPr>
          <a:lstStyle/>
          <a:p>
            <a:pPr marL="285750" indent="-285750">
              <a:buFont typeface="Arial" panose="020B0604020202020204" pitchFamily="34" charset="0"/>
              <a:buChar char="•"/>
            </a:pPr>
            <a:r>
              <a:rPr lang="sv-SE" dirty="0" smtClean="0"/>
              <a:t>Navigera med hjälp av navigeringsfältet</a:t>
            </a:r>
          </a:p>
          <a:p>
            <a:pPr marL="742950" lvl="1" indent="-285750">
              <a:buFont typeface="Arial" panose="020B0604020202020204" pitchFamily="34" charset="0"/>
              <a:buChar char="•"/>
            </a:pPr>
            <a:r>
              <a:rPr lang="sv-SE" b="1" dirty="0"/>
              <a:t>Home</a:t>
            </a:r>
            <a:r>
              <a:rPr lang="sv-SE" dirty="0" smtClean="0"/>
              <a:t> (Hem) tar dig till din kliniks hemsida (används inte)</a:t>
            </a:r>
          </a:p>
          <a:p>
            <a:pPr marL="742950" lvl="1" indent="-285750">
              <a:buFont typeface="Arial" panose="020B0604020202020204" pitchFamily="34" charset="0"/>
              <a:buChar char="•"/>
            </a:pPr>
            <a:r>
              <a:rPr lang="sv-SE" b="1" dirty="0"/>
              <a:t>Deltagarmatrisen </a:t>
            </a:r>
            <a:r>
              <a:rPr lang="sv-SE" dirty="0" smtClean="0"/>
              <a:t>visar en tabell med alla deltagare på din klinik </a:t>
            </a:r>
          </a:p>
          <a:p>
            <a:pPr marL="742950" lvl="1" indent="-285750">
              <a:buFont typeface="Arial" panose="020B0604020202020204" pitchFamily="34" charset="0"/>
              <a:buChar char="•"/>
            </a:pPr>
            <a:r>
              <a:rPr lang="sv-SE" b="1" dirty="0"/>
              <a:t>Queries </a:t>
            </a:r>
            <a:r>
              <a:rPr lang="sv-SE" dirty="0" smtClean="0"/>
              <a:t>(Förfrågningar) visar en tabell med alla förfrågningar på din klinik</a:t>
            </a:r>
          </a:p>
          <a:p>
            <a:pPr lvl="1"/>
            <a:endParaRPr lang="sv-SE" dirty="0" smtClean="0"/>
          </a:p>
          <a:p>
            <a:pPr marL="285750" indent="-285750">
              <a:buFont typeface="Arial" panose="020B0604020202020204" pitchFamily="34" charset="0"/>
              <a:buChar char="•"/>
            </a:pPr>
            <a:r>
              <a:rPr lang="sv-SE" dirty="0" smtClean="0"/>
              <a:t>När </a:t>
            </a:r>
            <a:r>
              <a:rPr lang="sv-SE" dirty="0" smtClean="0"/>
              <a:t>en patient randomiseras läggs personens baslinjedata automatiskt till i två </a:t>
            </a:r>
            <a:r>
              <a:rPr lang="sv-SE" dirty="0" err="1" smtClean="0"/>
              <a:t>CRF:er</a:t>
            </a:r>
            <a:r>
              <a:rPr lang="sv-SE" dirty="0" smtClean="0"/>
              <a:t>:</a:t>
            </a:r>
          </a:p>
          <a:p>
            <a:pPr marL="742950" lvl="1" indent="-285750">
              <a:buFont typeface="Arial" panose="020B0604020202020204" pitchFamily="34" charset="0"/>
              <a:buChar char="•"/>
            </a:pPr>
            <a:r>
              <a:rPr lang="sv-SE" dirty="0" smtClean="0"/>
              <a:t>Ett ”randomiseringsformulär” (som kan ändras om ett fel har gjorts), och</a:t>
            </a:r>
          </a:p>
          <a:p>
            <a:pPr marL="742950" lvl="1" indent="-285750">
              <a:buFont typeface="Arial" panose="020B0604020202020204" pitchFamily="34" charset="0"/>
              <a:buChar char="•"/>
            </a:pPr>
            <a:r>
              <a:rPr lang="sv-SE" dirty="0" smtClean="0"/>
              <a:t>Ett ”</a:t>
            </a:r>
            <a:r>
              <a:rPr lang="sv-SE" dirty="0" err="1" smtClean="0"/>
              <a:t>Entry</a:t>
            </a:r>
            <a:r>
              <a:rPr lang="sv-SE" dirty="0" smtClean="0"/>
              <a:t>-formulär” (Inskrivning) (en låst version med inskrivningsdata som inte kan ändras)</a:t>
            </a:r>
          </a:p>
          <a:p>
            <a:pPr marL="285750" indent="-285750">
              <a:buFont typeface="Arial" panose="020B0604020202020204" pitchFamily="34" charset="0"/>
              <a:buChar char="•"/>
            </a:pPr>
            <a:r>
              <a:rPr lang="sv-SE" dirty="0" smtClean="0"/>
              <a:t>Du </a:t>
            </a:r>
            <a:r>
              <a:rPr lang="sv-SE" dirty="0" smtClean="0"/>
              <a:t>behöver själv </a:t>
            </a:r>
            <a:r>
              <a:rPr lang="sv-SE" b="1" dirty="0"/>
              <a:t>aldrig</a:t>
            </a:r>
            <a:r>
              <a:rPr lang="sv-SE" dirty="0" smtClean="0"/>
              <a:t> lägga till en ny deltagare i </a:t>
            </a:r>
            <a:r>
              <a:rPr lang="sv-SE" dirty="0" err="1" smtClean="0"/>
              <a:t>OpenClinica</a:t>
            </a:r>
            <a:r>
              <a:rPr lang="sv-SE" dirty="0" smtClean="0"/>
              <a:t>, så använd inte denna knapp</a:t>
            </a:r>
          </a:p>
          <a:p>
            <a:pPr marL="742950" lvl="1" indent="-285750">
              <a:buFont typeface="Arial" panose="020B0604020202020204" pitchFamily="34" charset="0"/>
              <a:buChar char="•"/>
            </a:pPr>
            <a:r>
              <a:rPr lang="sv-SE" dirty="0" smtClean="0"/>
              <a:t>Kontakta prövningsgruppen om du inte hittar en deltagare som du förväntas se</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07284" cy="1325563"/>
          </a:xfrm>
        </p:spPr>
        <p:txBody>
          <a:bodyPr/>
          <a:lstStyle/>
          <a:p>
            <a:r>
              <a:rPr lang="sv-SE" dirty="0" err="1" smtClean="0"/>
              <a:t>Participant</a:t>
            </a:r>
            <a:r>
              <a:rPr lang="sv-SE" dirty="0" smtClean="0"/>
              <a:t> Matrix (Deltagarmatris)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1817785"/>
            <a:ext cx="6708596" cy="5078313"/>
          </a:xfrm>
          <a:prstGeom prst="rect">
            <a:avLst/>
          </a:prstGeom>
        </p:spPr>
        <p:txBody>
          <a:bodyPr wrap="square">
            <a:spAutoFit/>
          </a:bodyPr>
          <a:lstStyle/>
          <a:p>
            <a:pPr marL="457200" indent="-457200">
              <a:buFont typeface="Arial" panose="020B0604020202020204" pitchFamily="34" charset="0"/>
              <a:buChar char="•"/>
            </a:pPr>
            <a:r>
              <a:rPr lang="sv-SE" sz="2000" dirty="0"/>
              <a:t>Varje rad motsvarar en deltagare med deltagar-ID (studienummer) i den första kolumnen med prefixet ”CV_”</a:t>
            </a:r>
          </a:p>
          <a:p>
            <a:pPr marL="457200" indent="-457200">
              <a:buFont typeface="Arial" panose="020B0604020202020204" pitchFamily="34" charset="0"/>
              <a:buChar char="•"/>
            </a:pPr>
            <a:r>
              <a:rPr lang="sv-SE" sz="2000" dirty="0"/>
              <a:t>Efterföljande kolumner innehåller CRF:er</a:t>
            </a:r>
          </a:p>
          <a:p>
            <a:pPr marL="457200" indent="-457200">
              <a:buFont typeface="Arial" panose="020B0604020202020204" pitchFamily="34" charset="0"/>
              <a:buChar char="•"/>
            </a:pPr>
            <a:endParaRPr lang="sv-SE" sz="2400" dirty="0"/>
          </a:p>
          <a:p>
            <a:pPr marL="457200" indent="-457200">
              <a:buFont typeface="Arial" panose="020B0604020202020204" pitchFamily="34" charset="0"/>
              <a:buChar char="•"/>
            </a:pPr>
            <a:r>
              <a:rPr lang="sv-SE" sz="2000" dirty="0"/>
              <a:t>CRF:erna som används för inmatning av data i EU är:</a:t>
            </a:r>
          </a:p>
          <a:p>
            <a:pPr marL="914400" lvl="1" indent="-457200">
              <a:buFont typeface="Arial" panose="020B0604020202020204" pitchFamily="34" charset="0"/>
              <a:buChar char="•"/>
            </a:pPr>
            <a:r>
              <a:rPr lang="sv-SE" sz="2000" dirty="0"/>
              <a:t>Follow-up (Uppföljning): Det primära uppföljningsformuläret som fylls i dag 28 (eller strax efter)</a:t>
            </a:r>
          </a:p>
          <a:p>
            <a:pPr marL="914400" lvl="1" indent="-457200">
              <a:buFont typeface="Arial" panose="020B0604020202020204" pitchFamily="34" charset="0"/>
              <a:buChar char="•"/>
            </a:pPr>
            <a:r>
              <a:rPr lang="sv-SE" sz="2000" dirty="0"/>
              <a:t>'6 Month Follow-up' (6-månadersuppföljning): Uppföljningsformulär efter 6 månader</a:t>
            </a:r>
          </a:p>
          <a:p>
            <a:pPr marL="914400" lvl="1" indent="-457200">
              <a:buFont typeface="Arial" panose="020B0604020202020204" pitchFamily="34" charset="0"/>
              <a:buChar char="•"/>
            </a:pPr>
            <a:r>
              <a:rPr lang="sv-SE" sz="2000" dirty="0"/>
              <a:t>Adverse Events (Biverkningar): Används för att rapportera en misstänkt allvarlig biverkning</a:t>
            </a:r>
          </a:p>
          <a:p>
            <a:pPr marL="914400" lvl="1" indent="-457200">
              <a:buFont typeface="Arial" panose="020B0604020202020204" pitchFamily="34" charset="0"/>
              <a:buChar char="•"/>
            </a:pPr>
            <a:endParaRPr lang="sv-SE" sz="2000" dirty="0"/>
          </a:p>
          <a:p>
            <a:pPr marL="457200" indent="-457200">
              <a:buFont typeface="Arial" panose="020B0604020202020204" pitchFamily="34" charset="0"/>
              <a:buChar char="•"/>
            </a:pPr>
            <a:r>
              <a:rPr lang="sv-SE" sz="2000" dirty="0"/>
              <a:t>”Sponsor Assessment” (Sponsorbedömning), ”28 Day Vital Status” (28-dagars vitalstatus) och andra CRF:er som visas i denna matris används inte för inmatning av data i EU</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sv-SE" smtClean="0"/>
              <a:t>Status för datainmatning</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77083" y="2785182"/>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sv-SE" sz="2000" dirty="0"/>
                  <a:t>Datainmatning slutförd</a:t>
                </a:r>
              </a:p>
              <a:p>
                <a:endParaRPr lang="sv-SE" sz="2000" dirty="0"/>
              </a:p>
              <a:p>
                <a:r>
                  <a:rPr lang="sv-SE" sz="2000" dirty="0"/>
                  <a:t>Datainmatning påbörjad men inte markerad som slutförd</a:t>
                </a:r>
              </a:p>
              <a:p>
                <a:endParaRPr lang="sv-SE" sz="2000" dirty="0"/>
              </a:p>
              <a:p>
                <a:r>
                  <a:rPr lang="sv-SE" sz="2000" dirty="0"/>
                  <a:t>Schemalagd händelse</a:t>
                </a:r>
              </a:p>
              <a:p>
                <a:endParaRPr lang="sv-SE" sz="2000" dirty="0"/>
              </a:p>
              <a:p>
                <a:r>
                  <a:rPr lang="sv-SE" sz="2000" dirty="0"/>
                  <a:t>Icke-schemalagd händelse</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68853" y="1952692"/>
            <a:ext cx="5718594" cy="707886"/>
          </a:xfrm>
          <a:prstGeom prst="rect">
            <a:avLst/>
          </a:prstGeom>
          <a:noFill/>
        </p:spPr>
        <p:txBody>
          <a:bodyPr wrap="square" rtlCol="0">
            <a:spAutoFit/>
          </a:bodyPr>
          <a:lstStyle/>
          <a:p>
            <a:r>
              <a:rPr lang="sv-SE" sz="2000" dirty="0"/>
              <a:t>Ikonerna i tabellen anger status för datainmatning i CRF:er:</a:t>
            </a:r>
          </a:p>
        </p:txBody>
      </p:sp>
      <p:sp>
        <p:nvSpPr>
          <p:cNvPr id="25" name="TextBox 24"/>
          <p:cNvSpPr txBox="1"/>
          <p:nvPr/>
        </p:nvSpPr>
        <p:spPr>
          <a:xfrm>
            <a:off x="6068291" y="5559602"/>
            <a:ext cx="6072763" cy="1323439"/>
          </a:xfrm>
          <a:prstGeom prst="rect">
            <a:avLst/>
          </a:prstGeom>
          <a:noFill/>
        </p:spPr>
        <p:txBody>
          <a:bodyPr wrap="square" rtlCol="0">
            <a:spAutoFit/>
          </a:bodyPr>
          <a:lstStyle/>
          <a:p>
            <a:r>
              <a:rPr lang="sv-SE" sz="2000" dirty="0"/>
              <a:t>I RECOVERY kan du </a:t>
            </a:r>
            <a:r>
              <a:rPr lang="sv-SE" sz="2000" b="1" dirty="0"/>
              <a:t>dock</a:t>
            </a:r>
            <a:r>
              <a:rPr lang="sv-SE" sz="2000" dirty="0"/>
              <a:t> ignorera ”schemalagd” och ”icke-schemalagd” och fylla i uppföljningsformulären när det är dags att skicka in dem, efter 28 dagar och 6 månader</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Hitta en deltagare</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739062" cy="4524315"/>
          </a:xfrm>
          <a:prstGeom prst="rect">
            <a:avLst/>
          </a:prstGeom>
          <a:noFill/>
        </p:spPr>
        <p:txBody>
          <a:bodyPr wrap="square" rtlCol="0">
            <a:spAutoFit/>
          </a:bodyPr>
          <a:lstStyle/>
          <a:p>
            <a:r>
              <a:rPr lang="sv-SE" sz="2400" dirty="0"/>
              <a:t>Hitta en deltagare genom att ange personens ID med hjälp av rutan högst upp till vänster, eller rutan Deltagar-ID</a:t>
            </a:r>
          </a:p>
          <a:p>
            <a:endParaRPr lang="sv-SE" sz="2400" dirty="0"/>
          </a:p>
          <a:p>
            <a:r>
              <a:rPr lang="sv-SE" sz="2400" dirty="0" smtClean="0"/>
              <a:t>Öppna </a:t>
            </a:r>
            <a:r>
              <a:rPr lang="sv-SE" sz="2400" dirty="0"/>
              <a:t>journalen genom att klicka på ID:t eller på visa-knappen</a:t>
            </a:r>
          </a:p>
          <a:p>
            <a:endParaRPr lang="sv-SE" sz="2400" dirty="0"/>
          </a:p>
          <a:p>
            <a:r>
              <a:rPr lang="sv-SE" sz="2400" dirty="0"/>
              <a:t>Även om CRF:er kan utvärderas direkt från matrisen är det bättre att öppna deltagarjournalen först för att minska ID-fel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07220FC-C36E-463A-AF8E-77EFED9693C9}"/>
</file>

<file path=customXml/itemProps3.xml><?xml version="1.0" encoding="utf-8"?>
<ds:datastoreItem xmlns:ds="http://schemas.openxmlformats.org/officeDocument/2006/customXml" ds:itemID="{6C7D5102-6E43-4B21-8687-6A1964089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4209</TotalTime>
  <Words>1270</Words>
  <Application>Microsoft Office PowerPoint</Application>
  <PresentationFormat>Widescreen</PresentationFormat>
  <Paragraphs>160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 RECOVERY-studien</vt:lpstr>
      <vt:lpstr>Uppföljande datainsamling</vt:lpstr>
      <vt:lpstr>OpenClinica</vt:lpstr>
      <vt:lpstr>OpenClinica-definitioner</vt:lpstr>
      <vt:lpstr>Inloggningssida</vt:lpstr>
      <vt:lpstr>Participant Matrix (Deltagarmatris)</vt:lpstr>
      <vt:lpstr>Participant Matrix (Deltagarmatris)</vt:lpstr>
      <vt:lpstr>Status för datainmatning</vt:lpstr>
      <vt:lpstr>Hitta en deltagare</vt:lpstr>
      <vt:lpstr>Identifiera deltagaren</vt:lpstr>
      <vt:lpstr>Deltagarjournal</vt:lpstr>
      <vt:lpstr>Deltagarjournal</vt:lpstr>
      <vt:lpstr>Fylla i CRF:er</vt:lpstr>
      <vt:lpstr>Fylla i CRF:er</vt:lpstr>
      <vt:lpstr>Varningsmeddelanden</vt:lpstr>
      <vt:lpstr>PowerPoint Presentation</vt:lpstr>
      <vt:lpstr>PowerPoint Presentation</vt:lpstr>
      <vt:lpstr>Slutföra datainmatning</vt:lpstr>
      <vt:lpstr>Felmeddelande</vt:lpstr>
      <vt:lpstr>Åtgärda ett fel</vt:lpstr>
      <vt:lpstr>Lägga till en förfrågning</vt:lpstr>
      <vt:lpstr>Administrativ redigering</vt:lpstr>
      <vt:lpstr>Orsak för ändring</vt:lpstr>
      <vt:lpstr>Visa data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Nicolette van Neer</cp:lastModifiedBy>
  <cp:revision>167</cp:revision>
  <cp:lastPrinted>2020-03-18T19:42:16Z</cp:lastPrinted>
  <dcterms:created xsi:type="dcterms:W3CDTF">2020-03-14T13:47:38Z</dcterms:created>
  <dcterms:modified xsi:type="dcterms:W3CDTF">2024-12-23T17:15:16Z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