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4"/>
  </p:notesMasterIdLst>
  <p:sldIdLst>
    <p:sldId id="285" r:id="rId5"/>
    <p:sldId id="404" r:id="rId6"/>
    <p:sldId id="421" r:id="rId7"/>
    <p:sldId id="405" r:id="rId8"/>
    <p:sldId id="406" r:id="rId9"/>
    <p:sldId id="407" r:id="rId10"/>
    <p:sldId id="419" r:id="rId11"/>
    <p:sldId id="408" r:id="rId12"/>
    <p:sldId id="420" r:id="rId13"/>
    <p:sldId id="409" r:id="rId14"/>
    <p:sldId id="410" r:id="rId15"/>
    <p:sldId id="411" r:id="rId16"/>
    <p:sldId id="412" r:id="rId17"/>
    <p:sldId id="413" r:id="rId18"/>
    <p:sldId id="414" r:id="rId19"/>
    <p:sldId id="415" r:id="rId20"/>
    <p:sldId id="416" r:id="rId21"/>
    <p:sldId id="422" r:id="rId22"/>
    <p:sldId id="417" r:id="rId23"/>
  </p:sldIdLst>
  <p:sldSz cx="12192000" cy="6858000"/>
  <p:notesSz cx="6881813" cy="9661525"/>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a:srgbClr val="FFFF00"/>
    <a:srgbClr val="D67C9C"/>
    <a:srgbClr val="5B9BD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5EB122-3AB0-47B9-BDB1-5F50A3B63E5F}" v="7" dt="2024-12-03T16:11:01.989"/>
    <p1510:client id="{C1FFDDAB-FC5E-4BFC-A6AD-27719869A20B}" v="248" dt="2024-12-03T15:27:36.63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horzBarState="maximized">
    <p:restoredLeft sz="5091" autoAdjust="0"/>
    <p:restoredTop sz="94660"/>
  </p:normalViewPr>
  <p:slideViewPr>
    <p:cSldViewPr snapToGrid="0">
      <p:cViewPr varScale="1">
        <p:scale>
          <a:sx n="99" d="100"/>
          <a:sy n="99" d="100"/>
        </p:scale>
        <p:origin x="480" y="7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841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97313" y="0"/>
            <a:ext cx="2982912" cy="484188"/>
          </a:xfrm>
          <a:prstGeom prst="rect">
            <a:avLst/>
          </a:prstGeom>
        </p:spPr>
        <p:txBody>
          <a:bodyPr vert="horz" lIns="91440" tIns="45720" rIns="91440" bIns="45720" rtlCol="0"/>
          <a:lstStyle>
            <a:lvl1pPr algn="r">
              <a:defRPr sz="1200"/>
            </a:lvl1pPr>
          </a:lstStyle>
          <a:p>
            <a:fld id="{C183E3B0-3F8F-4144-9128-8DC37F70D4BB}" type="datetimeFigureOut">
              <a:rPr lang="en-GB" smtClean="0"/>
              <a:t>23/12/2024</a:t>
            </a:fld>
            <a:endParaRPr lang="sv-SE"/>
          </a:p>
        </p:txBody>
      </p:sp>
      <p:sp>
        <p:nvSpPr>
          <p:cNvPr id="4" name="Slide Image Placeholder 3"/>
          <p:cNvSpPr>
            <a:spLocks noGrp="1" noRot="1" noChangeAspect="1"/>
          </p:cNvSpPr>
          <p:nvPr>
            <p:ph type="sldImg" idx="2"/>
          </p:nvPr>
        </p:nvSpPr>
        <p:spPr>
          <a:xfrm>
            <a:off x="544513" y="1208088"/>
            <a:ext cx="5794375" cy="32607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649788"/>
            <a:ext cx="5505450" cy="38036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77338"/>
            <a:ext cx="2982913" cy="4841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97313" y="9177338"/>
            <a:ext cx="2982912" cy="484187"/>
          </a:xfrm>
          <a:prstGeom prst="rect">
            <a:avLst/>
          </a:prstGeom>
        </p:spPr>
        <p:txBody>
          <a:bodyPr vert="horz" lIns="91440" tIns="45720" rIns="91440" bIns="45720" rtlCol="0" anchor="b"/>
          <a:lstStyle>
            <a:lvl1pPr algn="r">
              <a:defRPr sz="1200"/>
            </a:lvl1pPr>
          </a:lstStyle>
          <a:p>
            <a:fld id="{2FF77EF8-089B-45D6-AA64-69C68296A4B9}" type="slidenum">
              <a:rPr lang="en-GB" smtClean="0"/>
              <a:t>‹#›</a:t>
            </a:fld>
            <a:endParaRPr lang="sv-SE"/>
          </a:p>
        </p:txBody>
      </p:sp>
    </p:spTree>
    <p:extLst>
      <p:ext uri="{BB962C8B-B14F-4D97-AF65-F5344CB8AC3E}">
        <p14:creationId xmlns:p14="http://schemas.microsoft.com/office/powerpoint/2010/main" val="2170364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C78D573-BEF0-433C-95C0-6F593153F242}" type="datetime1">
              <a:rPr lang="en-GB" smtClean="0"/>
              <a:t>23/12/2024</a:t>
            </a:fld>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lvl1pPr>
              <a:defRPr/>
            </a:lvl1pPr>
          </a:lstStyle>
          <a:p>
            <a:r>
              <a:rPr lang="en-GB" dirty="0"/>
              <a:t>1</a:t>
            </a:r>
          </a:p>
        </p:txBody>
      </p:sp>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5E2C28D-D420-4E6C-BB0E-D61B826EC205}" type="datetime1">
              <a:rPr lang="en-GB" smtClean="0"/>
              <a:t>23/12/2024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3D988DE-4B63-48BD-89F1-7300EE44DC85}" type="datetime1">
              <a:rPr lang="en-GB" smtClean="0"/>
              <a:t>23/12/2024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3E496193-FD2E-4291-B32F-22833BF173C0}" type="datetime1">
              <a:rPr lang="en-GB" smtClean="0"/>
              <a:t>23/12/2024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55CC04AE-0A98-44FB-9270-E8A29F6F01A7}" type="datetime1">
              <a:rPr lang="en-GB" smtClean="0"/>
              <a:t>23/12/2024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73D16FC-66E8-4A8B-8122-5AD7216E77E1}" type="datetime1">
              <a:rPr lang="en-GB" smtClean="0"/>
              <a:t>23/12/2024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F9B9A69-4727-4B21-9343-EBD5B541818F}" type="datetime1">
              <a:rPr lang="en-GB" smtClean="0"/>
              <a:t>23/12/2024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07E5D64-8312-4901-9887-A14CD884CA09}" type="datetime1">
              <a:rPr lang="en-GB" smtClean="0"/>
              <a:t>23/12/2024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063BD4-7175-4A27-9DD7-F989B3697026}" type="datetime1">
              <a:rPr lang="en-GB" smtClean="0"/>
              <a:t>23/12/2024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D27C038-0605-4FA2-818E-3B9A81B84825}" type="datetime1">
              <a:rPr lang="en-GB" smtClean="0"/>
              <a:t>23/12/2024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27A382-8C8A-4DF6-9EAB-D20431C14A14}" type="datetime1">
              <a:rPr lang="en-GB" smtClean="0"/>
              <a:t>23/12/2024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36F1D7-F504-4A0F-B728-68B342E307A9}" type="datetime1">
              <a:rPr lang="en-GB" smtClean="0"/>
              <a:t>23/12/2024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pic>
        <p:nvPicPr>
          <p:cNvPr id="8" name="Picture 7"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userDrawn="1"/>
        </p:nvPicPr>
        <p:blipFill rotWithShape="1">
          <a:blip r:embed="rId13" cstate="print">
            <a:extLst>
              <a:ext uri="{28A0092B-C50C-407E-A947-70E740481C1C}">
                <a14:useLocalDpi xmlns:a14="http://schemas.microsoft.com/office/drawing/2010/main" val="0"/>
              </a:ext>
            </a:extLst>
          </a:blip>
          <a:srcRect b="21565"/>
          <a:stretch/>
        </p:blipFill>
        <p:spPr>
          <a:xfrm>
            <a:off x="9045073" y="220571"/>
            <a:ext cx="2880360" cy="705259"/>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recoverytrial.net/for-site-staff/site-set-up-1/safety-report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recovery@ecraid.eu"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ema.europa.eu/en/human-regulatory-overview/research-and-development/clinical-trials-human-medicines/clinical-trials-regulatio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697480"/>
            <a:ext cx="9144000" cy="1193800"/>
          </a:xfrm>
        </p:spPr>
        <p:txBody>
          <a:bodyPr>
            <a:normAutofit/>
          </a:bodyPr>
          <a:lstStyle/>
          <a:p>
            <a:r>
              <a:rPr lang="sv-SE" b="1" dirty="0">
                <a:solidFill>
                  <a:srgbClr val="9E3159"/>
                </a:solidFill>
                <a:latin typeface="+mn-lt"/>
              </a:rPr>
              <a:t>RECOVERY-studien</a:t>
            </a:r>
          </a:p>
        </p:txBody>
      </p:sp>
      <p:sp>
        <p:nvSpPr>
          <p:cNvPr id="3" name="Subtitle 2"/>
          <p:cNvSpPr>
            <a:spLocks noGrp="1"/>
          </p:cNvSpPr>
          <p:nvPr>
            <p:ph type="subTitle" idx="1"/>
          </p:nvPr>
        </p:nvSpPr>
        <p:spPr>
          <a:xfrm>
            <a:off x="1524000" y="4369626"/>
            <a:ext cx="9144000" cy="1655762"/>
          </a:xfrm>
        </p:spPr>
        <p:txBody>
          <a:bodyPr vert="horz" lIns="91440" tIns="45720" rIns="91440" bIns="45720" rtlCol="0" anchor="t">
            <a:normAutofit/>
          </a:bodyPr>
          <a:lstStyle/>
          <a:p>
            <a:r>
              <a:rPr lang="sv-SE" sz="3200" b="1" dirty="0"/>
              <a:t>Utbildning för ansvariga prövare i EU</a:t>
            </a:r>
          </a:p>
          <a:p>
            <a:endParaRPr lang="sv-SE" b="1" dirty="0"/>
          </a:p>
          <a:p>
            <a:r>
              <a:rPr lang="sv-SE" sz="2000" b="1" dirty="0">
                <a:solidFill>
                  <a:schemeClr val="bg1">
                    <a:lumMod val="50000"/>
                  </a:schemeClr>
                </a:solidFill>
              </a:rPr>
              <a:t>V2.0 2024-12-03</a:t>
            </a:r>
            <a:endParaRPr lang="sv-SE" sz="2000" b="1" dirty="0">
              <a:solidFill>
                <a:schemeClr val="bg1">
                  <a:lumMod val="50000"/>
                </a:schemeClr>
              </a:solidFill>
              <a:ea typeface="Calibri"/>
              <a:cs typeface="Calibri"/>
            </a:endParaRPr>
          </a:p>
          <a:p>
            <a:endParaRPr lang="sv-SE" b="1" dirty="0"/>
          </a:p>
        </p:txBody>
      </p:sp>
    </p:spTree>
    <p:extLst>
      <p:ext uri="{BB962C8B-B14F-4D97-AF65-F5344CB8AC3E}">
        <p14:creationId xmlns:p14="http://schemas.microsoft.com/office/powerpoint/2010/main" val="961018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Identifiering och inbjudan</a:t>
            </a:r>
          </a:p>
        </p:txBody>
      </p:sp>
      <p:sp>
        <p:nvSpPr>
          <p:cNvPr id="3" name="Content Placeholder 2"/>
          <p:cNvSpPr>
            <a:spLocks noGrp="1"/>
          </p:cNvSpPr>
          <p:nvPr>
            <p:ph idx="1"/>
          </p:nvPr>
        </p:nvSpPr>
        <p:spPr/>
        <p:txBody>
          <a:bodyPr/>
          <a:lstStyle/>
          <a:p>
            <a:r>
              <a:rPr lang="sv-SE" smtClean="0"/>
              <a:t>Den ansvariga prövaren ska säkerställa att det finns ett förfarande på kliniken för att identifiera potentiella deltagare</a:t>
            </a:r>
          </a:p>
          <a:p>
            <a:pPr lvl="1"/>
            <a:r>
              <a:rPr lang="sv-SE" smtClean="0"/>
              <a:t>Till exempel regelbunden granskning av medicinska inskrivningar med samhällsförvärvad lunginflammation eller influensa, eller länk till laboratorisk influensatestning</a:t>
            </a:r>
          </a:p>
          <a:p>
            <a:pPr lvl="1"/>
            <a:endParaRPr lang="sv-SE" dirty="0"/>
          </a:p>
          <a:p>
            <a:r>
              <a:rPr lang="sv-SE" smtClean="0"/>
              <a:t>Bibehållande av rekrytering är ett bra sätt att säkerställa kvaliteten vid kliniken eftersom personalen får förbättrad kunskap om förfarandet och antalet fel minskar</a:t>
            </a:r>
          </a:p>
        </p:txBody>
      </p:sp>
      <p:sp>
        <p:nvSpPr>
          <p:cNvPr id="4" name="Slide Number Placeholder 3"/>
          <p:cNvSpPr>
            <a:spLocks noGrp="1"/>
          </p:cNvSpPr>
          <p:nvPr>
            <p:ph type="sldNum" sz="quarter" idx="12"/>
          </p:nvPr>
        </p:nvSpPr>
        <p:spPr/>
        <p:txBody>
          <a:bodyPr/>
          <a:lstStyle/>
          <a:p>
            <a:fld id="{42C0CA23-4D8D-4670-B5DD-ACC4E2457EF3}" type="slidenum">
              <a:rPr lang="en-GB" smtClean="0"/>
              <a:t>10</a:t>
            </a:fld>
            <a:endParaRPr lang="sv-SE"/>
          </a:p>
        </p:txBody>
      </p:sp>
    </p:spTree>
    <p:extLst>
      <p:ext uri="{BB962C8B-B14F-4D97-AF65-F5344CB8AC3E}">
        <p14:creationId xmlns:p14="http://schemas.microsoft.com/office/powerpoint/2010/main" val="41816348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Informerat samtycke</a:t>
            </a:r>
          </a:p>
        </p:txBody>
      </p:sp>
      <p:sp>
        <p:nvSpPr>
          <p:cNvPr id="3" name="Content Placeholder 2"/>
          <p:cNvSpPr>
            <a:spLocks noGrp="1"/>
          </p:cNvSpPr>
          <p:nvPr>
            <p:ph idx="1"/>
          </p:nvPr>
        </p:nvSpPr>
        <p:spPr/>
        <p:txBody>
          <a:bodyPr>
            <a:normAutofit/>
          </a:bodyPr>
          <a:lstStyle/>
          <a:p>
            <a:r>
              <a:rPr lang="sv-SE" smtClean="0"/>
              <a:t>Skriftligt informerat samtycke krävs för alla patienter innan några prövningsspecifika förfaranden utförs</a:t>
            </a:r>
          </a:p>
          <a:p>
            <a:endParaRPr lang="sv-SE" dirty="0"/>
          </a:p>
          <a:p>
            <a:r>
              <a:rPr lang="sv-SE" smtClean="0"/>
              <a:t>Samtyckesformuläret kan undertecknas av</a:t>
            </a:r>
          </a:p>
          <a:p>
            <a:pPr lvl="1"/>
            <a:r>
              <a:rPr lang="sv-SE" smtClean="0"/>
              <a:t>Patienten</a:t>
            </a:r>
          </a:p>
          <a:p>
            <a:pPr lvl="1"/>
            <a:r>
              <a:rPr lang="sv-SE" smtClean="0"/>
              <a:t>Ett vittne (om patienten inte har kapacitet eller fysisk möjlighet att skriva under), eller</a:t>
            </a:r>
          </a:p>
          <a:p>
            <a:pPr lvl="1"/>
            <a:r>
              <a:rPr lang="sv-SE" smtClean="0"/>
              <a:t>Ett juridiskt ombud (om patienten inte har kapacitet)</a:t>
            </a:r>
          </a:p>
          <a:p>
            <a:pPr marL="457200" lvl="1" indent="0">
              <a:buNone/>
            </a:pPr>
            <a:endParaRPr lang="sv-SE" dirty="0"/>
          </a:p>
          <a:p>
            <a:r>
              <a:rPr lang="sv-SE" smtClean="0"/>
              <a:t>Detaljer tillhandahålls i utbildningsmodulen Informerat samtycke i EU</a:t>
            </a:r>
          </a:p>
          <a:p>
            <a:pPr lvl="1"/>
            <a:endParaRPr lang="sv-SE" dirty="0"/>
          </a:p>
        </p:txBody>
      </p:sp>
      <p:sp>
        <p:nvSpPr>
          <p:cNvPr id="4" name="Slide Number Placeholder 3"/>
          <p:cNvSpPr>
            <a:spLocks noGrp="1"/>
          </p:cNvSpPr>
          <p:nvPr>
            <p:ph type="sldNum" sz="quarter" idx="12"/>
          </p:nvPr>
        </p:nvSpPr>
        <p:spPr/>
        <p:txBody>
          <a:bodyPr/>
          <a:lstStyle/>
          <a:p>
            <a:fld id="{42C0CA23-4D8D-4670-B5DD-ACC4E2457EF3}" type="slidenum">
              <a:rPr lang="en-GB" smtClean="0"/>
              <a:t>11</a:t>
            </a:fld>
            <a:endParaRPr lang="sv-SE"/>
          </a:p>
        </p:txBody>
      </p:sp>
    </p:spTree>
    <p:extLst>
      <p:ext uri="{BB962C8B-B14F-4D97-AF65-F5344CB8AC3E}">
        <p14:creationId xmlns:p14="http://schemas.microsoft.com/office/powerpoint/2010/main" val="28447411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Randomisering</a:t>
            </a:r>
          </a:p>
        </p:txBody>
      </p:sp>
      <p:sp>
        <p:nvSpPr>
          <p:cNvPr id="3" name="Content Placeholder 2"/>
          <p:cNvSpPr>
            <a:spLocks noGrp="1"/>
          </p:cNvSpPr>
          <p:nvPr>
            <p:ph idx="1"/>
          </p:nvPr>
        </p:nvSpPr>
        <p:spPr>
          <a:xfrm>
            <a:off x="504201" y="1596884"/>
            <a:ext cx="11240759" cy="4854715"/>
          </a:xfrm>
        </p:spPr>
        <p:txBody>
          <a:bodyPr>
            <a:normAutofit fontScale="92500" lnSpcReduction="10000"/>
          </a:bodyPr>
          <a:lstStyle/>
          <a:p>
            <a:r>
              <a:rPr lang="sv-SE" smtClean="0"/>
              <a:t>Lämplighetsbedömning ska utföras av en medicinskt kvalificerad person med lämplig utbildning och kunskap om prövningsläkemedel (och kontraindikationer). </a:t>
            </a:r>
          </a:p>
          <a:p>
            <a:r>
              <a:rPr lang="sv-SE" smtClean="0"/>
              <a:t>Denna bedömning ska göras i diskussion med patientens behandlande läkare och dokumenteras i journalen.</a:t>
            </a:r>
          </a:p>
          <a:p>
            <a:r>
              <a:rPr lang="sv-SE" smtClean="0"/>
              <a:t>Randomisering kan genomföras av medlemmar i prövningsgruppen (inte nödvändigtvis personen som inhämtade samtycket eller bedömde lämpligheten).</a:t>
            </a:r>
          </a:p>
          <a:p>
            <a:r>
              <a:rPr lang="sv-SE" smtClean="0"/>
              <a:t>Personen som fyller i randomiseringsfomuläret måste ha genomgått den prövningsspecifika utbildningen för detta ämne och ska bekräfta att samtycke har inhämtats.</a:t>
            </a:r>
          </a:p>
          <a:p>
            <a:r>
              <a:rPr lang="sv-SE" smtClean="0"/>
              <a:t>En tillförlitlig metod för informerande av deltagarens behandlande läkare om randomiseringstilldelning(ar) måste utvecklas</a:t>
            </a:r>
          </a:p>
        </p:txBody>
      </p:sp>
      <p:sp>
        <p:nvSpPr>
          <p:cNvPr id="4" name="Slide Number Placeholder 3"/>
          <p:cNvSpPr>
            <a:spLocks noGrp="1"/>
          </p:cNvSpPr>
          <p:nvPr>
            <p:ph type="sldNum" sz="quarter" idx="12"/>
          </p:nvPr>
        </p:nvSpPr>
        <p:spPr/>
        <p:txBody>
          <a:bodyPr/>
          <a:lstStyle/>
          <a:p>
            <a:fld id="{42C0CA23-4D8D-4670-B5DD-ACC4E2457EF3}" type="slidenum">
              <a:rPr lang="en-GB" smtClean="0"/>
              <a:t>12</a:t>
            </a:fld>
            <a:endParaRPr lang="sv-SE"/>
          </a:p>
        </p:txBody>
      </p:sp>
    </p:spTree>
    <p:extLst>
      <p:ext uri="{BB962C8B-B14F-4D97-AF65-F5344CB8AC3E}">
        <p14:creationId xmlns:p14="http://schemas.microsoft.com/office/powerpoint/2010/main" val="1445346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Uppföljning</a:t>
            </a:r>
          </a:p>
        </p:txBody>
      </p:sp>
      <p:sp>
        <p:nvSpPr>
          <p:cNvPr id="3" name="Content Placeholder 2"/>
          <p:cNvSpPr>
            <a:spLocks noGrp="1"/>
          </p:cNvSpPr>
          <p:nvPr>
            <p:ph idx="1"/>
          </p:nvPr>
        </p:nvSpPr>
        <p:spPr/>
        <p:txBody>
          <a:bodyPr/>
          <a:lstStyle/>
          <a:p>
            <a:r>
              <a:rPr lang="sv-SE" smtClean="0"/>
              <a:t>Den ansvariga prövaren ska utse personer med lämplig utbildning (inklusive prövningsspecifik utbildning i detta ämne) som kommer att förses med konton på OpenClinica för att fylla i formulär för uppföljning</a:t>
            </a:r>
          </a:p>
          <a:p>
            <a:endParaRPr lang="sv-SE" dirty="0"/>
          </a:p>
          <a:p>
            <a:r>
              <a:rPr lang="sv-SE" smtClean="0"/>
              <a:t>Den ansvarig prövaren ansvarar för att säkerställa att klinikpersonalen har åtkomst till relevanta medicinska journaler vid ifyllande av sådana formulär</a:t>
            </a:r>
          </a:p>
        </p:txBody>
      </p:sp>
      <p:sp>
        <p:nvSpPr>
          <p:cNvPr id="4" name="Slide Number Placeholder 3"/>
          <p:cNvSpPr>
            <a:spLocks noGrp="1"/>
          </p:cNvSpPr>
          <p:nvPr>
            <p:ph type="sldNum" sz="quarter" idx="12"/>
          </p:nvPr>
        </p:nvSpPr>
        <p:spPr/>
        <p:txBody>
          <a:bodyPr/>
          <a:lstStyle/>
          <a:p>
            <a:fld id="{42C0CA23-4D8D-4670-B5DD-ACC4E2457EF3}" type="slidenum">
              <a:rPr lang="en-GB" smtClean="0"/>
              <a:t>13</a:t>
            </a:fld>
            <a:endParaRPr lang="sv-SE"/>
          </a:p>
        </p:txBody>
      </p:sp>
    </p:spTree>
    <p:extLst>
      <p:ext uri="{BB962C8B-B14F-4D97-AF65-F5344CB8AC3E}">
        <p14:creationId xmlns:p14="http://schemas.microsoft.com/office/powerpoint/2010/main" val="2246750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Säkerhetsrapportering</a:t>
            </a:r>
          </a:p>
        </p:txBody>
      </p:sp>
      <p:sp>
        <p:nvSpPr>
          <p:cNvPr id="3" name="Content Placeholder 2"/>
          <p:cNvSpPr>
            <a:spLocks noGrp="1"/>
          </p:cNvSpPr>
          <p:nvPr>
            <p:ph idx="1"/>
          </p:nvPr>
        </p:nvSpPr>
        <p:spPr/>
        <p:txBody>
          <a:bodyPr/>
          <a:lstStyle/>
          <a:p>
            <a:r>
              <a:rPr lang="sv-SE" smtClean="0"/>
              <a:t>RECOVERY-protokollet kräver att allvarliga biverkningar som den ansvariga prövaren ”med skälig möjlighet” tror har samband med prövningsläkemedlet/prövningsläkemedlen ska rapporteras</a:t>
            </a:r>
          </a:p>
          <a:p>
            <a:pPr lvl="1"/>
            <a:r>
              <a:rPr lang="sv-SE" smtClean="0"/>
              <a:t>Andra allvarliga biverkningar behöver inte rapporteras</a:t>
            </a:r>
          </a:p>
          <a:p>
            <a:pPr lvl="1"/>
            <a:endParaRPr lang="sv-SE" dirty="0"/>
          </a:p>
          <a:p>
            <a:r>
              <a:rPr lang="sv-SE" smtClean="0"/>
              <a:t>Definitionen ”allvarlig” biverkning:</a:t>
            </a:r>
          </a:p>
          <a:p>
            <a:pPr lvl="1"/>
            <a:r>
              <a:rPr lang="sv-SE" smtClean="0"/>
              <a:t>Dödlig eller livshotande</a:t>
            </a:r>
          </a:p>
          <a:p>
            <a:pPr lvl="1"/>
            <a:r>
              <a:rPr lang="sv-SE" smtClean="0"/>
              <a:t>Medför sjukhusvård eller förlängd sjukhusvård</a:t>
            </a:r>
          </a:p>
          <a:p>
            <a:pPr lvl="1"/>
            <a:r>
              <a:rPr lang="sv-SE" smtClean="0"/>
              <a:t>Orsakar bestående eller betydande invaliditet/funktionsnedsättning</a:t>
            </a:r>
          </a:p>
          <a:p>
            <a:pPr lvl="1"/>
            <a:r>
              <a:rPr lang="sv-SE" smtClean="0"/>
              <a:t>Förorsakar en medfödd anomali eller missbildning</a:t>
            </a:r>
          </a:p>
          <a:p>
            <a:pPr lvl="1"/>
            <a:r>
              <a:rPr lang="sv-SE" smtClean="0"/>
              <a:t>Annan viktig medicinsk incident enligt den ansvariga prövarens bedömning</a:t>
            </a:r>
          </a:p>
        </p:txBody>
      </p:sp>
      <p:sp>
        <p:nvSpPr>
          <p:cNvPr id="4" name="Slide Number Placeholder 3"/>
          <p:cNvSpPr>
            <a:spLocks noGrp="1"/>
          </p:cNvSpPr>
          <p:nvPr>
            <p:ph type="sldNum" sz="quarter" idx="12"/>
          </p:nvPr>
        </p:nvSpPr>
        <p:spPr/>
        <p:txBody>
          <a:bodyPr/>
          <a:lstStyle/>
          <a:p>
            <a:fld id="{42C0CA23-4D8D-4670-B5DD-ACC4E2457EF3}" type="slidenum">
              <a:rPr lang="en-GB" smtClean="0"/>
              <a:t>14</a:t>
            </a:fld>
            <a:endParaRPr lang="sv-SE"/>
          </a:p>
        </p:txBody>
      </p:sp>
    </p:spTree>
    <p:extLst>
      <p:ext uri="{BB962C8B-B14F-4D97-AF65-F5344CB8AC3E}">
        <p14:creationId xmlns:p14="http://schemas.microsoft.com/office/powerpoint/2010/main" val="869486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Säkerhetsrapportering</a:t>
            </a:r>
          </a:p>
        </p:txBody>
      </p:sp>
      <p:sp>
        <p:nvSpPr>
          <p:cNvPr id="3" name="Content Placeholder 2"/>
          <p:cNvSpPr>
            <a:spLocks noGrp="1"/>
          </p:cNvSpPr>
          <p:nvPr>
            <p:ph idx="1"/>
          </p:nvPr>
        </p:nvSpPr>
        <p:spPr>
          <a:xfrm>
            <a:off x="504201" y="1596885"/>
            <a:ext cx="11362679" cy="4580078"/>
          </a:xfrm>
        </p:spPr>
        <p:txBody>
          <a:bodyPr vert="horz" lIns="91440" tIns="45720" rIns="91440" bIns="45720" rtlCol="0" anchor="t">
            <a:normAutofit fontScale="92500" lnSpcReduction="10000"/>
          </a:bodyPr>
          <a:lstStyle/>
          <a:p>
            <a:r>
              <a:rPr lang="sv-SE" smtClean="0"/>
              <a:t>För att en incident ska anses vara en biverkning krävs (enligt Europakommissionens ”CT-3”-riktlinjer) ”</a:t>
            </a:r>
            <a:r>
              <a:rPr lang="sv-SE" i="1" dirty="0"/>
              <a:t>att det finns en skälig möjlighet till ett orsakssamband mellan incidenten och prövningsläkemedlet. Det betyder att det finns fakta (bevis) eller argument som tyder på ett orsakssamband.”</a:t>
            </a:r>
            <a:r>
              <a:rPr lang="sv-SE" smtClean="0"/>
              <a:t> </a:t>
            </a:r>
          </a:p>
          <a:p>
            <a:endParaRPr lang="sv-SE" dirty="0"/>
          </a:p>
          <a:p>
            <a:r>
              <a:rPr lang="sv-SE" smtClean="0"/>
              <a:t>Allvarliga biverkningar som tros relatera till studieläkemedlet (misstänkta allvarliga biverkningar) ska rapporteras inom 24 timmar efter att den ansvariga prövaren fått kännedom om dem</a:t>
            </a:r>
          </a:p>
          <a:p>
            <a:pPr lvl="1"/>
            <a:r>
              <a:rPr lang="sv-SE" smtClean="0"/>
              <a:t>Det kan underlätta att diskutera biverkningar med CCO/RCC för att säkerställa att tillräcklig information tillhandahålls för att stödja fortsatt rapportering (till tillsynsmyndigheter, etikkommittén etc.)</a:t>
            </a:r>
          </a:p>
          <a:p>
            <a:pPr lvl="1"/>
            <a:endParaRPr lang="sv-SE" dirty="0">
              <a:ea typeface="Calibri" panose="020F0502020204030204"/>
              <a:cs typeface="Calibri" panose="020F0502020204030204"/>
            </a:endParaRPr>
          </a:p>
          <a:p>
            <a:r>
              <a:rPr lang="sv-SE" smtClean="0"/>
              <a:t>Kontaktuppgifter: till CCO finns på webbplatsen för det relevanta landet </a:t>
            </a:r>
          </a:p>
          <a:p>
            <a:pPr lvl="1"/>
            <a:endParaRPr lang="sv-SE" dirty="0">
              <a:ea typeface="Calibri" panose="020F0502020204030204"/>
              <a:cs typeface="Calibri" panose="020F0502020204030204"/>
            </a:endParaRPr>
          </a:p>
          <a:p>
            <a:pPr marL="457200" lvl="1" indent="0">
              <a:buNone/>
            </a:pPr>
            <a:endParaRPr lang="sv-SE" dirty="0">
              <a:ea typeface="Calibri" panose="020F0502020204030204"/>
              <a:cs typeface="Calibri" panose="020F0502020204030204"/>
            </a:endParaRPr>
          </a:p>
        </p:txBody>
      </p:sp>
      <p:sp>
        <p:nvSpPr>
          <p:cNvPr id="4" name="Slide Number Placeholder 3"/>
          <p:cNvSpPr>
            <a:spLocks noGrp="1"/>
          </p:cNvSpPr>
          <p:nvPr>
            <p:ph type="sldNum" sz="quarter" idx="12"/>
          </p:nvPr>
        </p:nvSpPr>
        <p:spPr/>
        <p:txBody>
          <a:bodyPr/>
          <a:lstStyle/>
          <a:p>
            <a:fld id="{42C0CA23-4D8D-4670-B5DD-ACC4E2457EF3}" type="slidenum">
              <a:rPr lang="en-GB" smtClean="0"/>
              <a:t>15</a:t>
            </a:fld>
            <a:endParaRPr lang="sv-SE"/>
          </a:p>
        </p:txBody>
      </p:sp>
    </p:spTree>
    <p:extLst>
      <p:ext uri="{BB962C8B-B14F-4D97-AF65-F5344CB8AC3E}">
        <p14:creationId xmlns:p14="http://schemas.microsoft.com/office/powerpoint/2010/main" val="3678103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Säkerhetsrapportering</a:t>
            </a:r>
          </a:p>
        </p:txBody>
      </p:sp>
      <p:sp>
        <p:nvSpPr>
          <p:cNvPr id="3" name="Content Placeholder 2"/>
          <p:cNvSpPr>
            <a:spLocks noGrp="1"/>
          </p:cNvSpPr>
          <p:nvPr>
            <p:ph idx="1"/>
          </p:nvPr>
        </p:nvSpPr>
        <p:spPr>
          <a:xfrm>
            <a:off x="504201" y="1596885"/>
            <a:ext cx="11177899" cy="5026767"/>
          </a:xfrm>
        </p:spPr>
        <p:txBody>
          <a:bodyPr vert="horz" lIns="91440" tIns="45720" rIns="91440" bIns="45720" rtlCol="0" anchor="t">
            <a:normAutofit fontScale="92500" lnSpcReduction="20000"/>
          </a:bodyPr>
          <a:lstStyle/>
          <a:p>
            <a:r>
              <a:rPr lang="sv-SE" smtClean="0"/>
              <a:t>CCO kommer att bedöma incidentens grad av ”förutsedd” mot referenssäkerhetsinformationen för prövningsläkemedlet</a:t>
            </a:r>
          </a:p>
          <a:p>
            <a:endParaRPr lang="sv-SE" dirty="0"/>
          </a:p>
          <a:p>
            <a:r>
              <a:rPr lang="sv-SE" smtClean="0"/>
              <a:t>Om den anses ”oförutsedd” kommer CCO att rapportera misstänkta oförutsedda allvarliga biverkningar</a:t>
            </a:r>
          </a:p>
          <a:p>
            <a:endParaRPr lang="sv-SE" dirty="0"/>
          </a:p>
          <a:p>
            <a:r>
              <a:rPr lang="sv-SE" smtClean="0"/>
              <a:t>All information om misstänkta oförutsedda allvarliga biverkningar i RECOVERY finns tillgänglig för ansvariga prövare på </a:t>
            </a:r>
            <a:r>
              <a:rPr lang="sv-SE" dirty="0">
                <a:hlinkClick r:id="rId2"/>
              </a:rPr>
              <a:t>prövningswebbplatsen</a:t>
            </a:r>
            <a:r>
              <a:rPr lang="sv-SE" smtClean="0"/>
              <a:t> (uppdateras kvartalsvis)</a:t>
            </a:r>
          </a:p>
          <a:p>
            <a:endParaRPr lang="sv-SE" dirty="0">
              <a:ea typeface="Calibri" panose="020F0502020204030204"/>
              <a:cs typeface="Calibri" panose="020F0502020204030204"/>
            </a:endParaRPr>
          </a:p>
          <a:p>
            <a:r>
              <a:rPr lang="sv-SE" dirty="0">
                <a:latin typeface="Calibri"/>
              </a:rPr>
              <a:t>Alla medlemmar i prövningsgruppen måste informera den ansvariga prövaren omedelbart om de får kännedom om eventuella problem som kan utgöra en fara för försökspersonernas hälsa och säkerhet, och den ansvariga prövaren måste omedelbart meddela CCO om de håller med om denna bedömning</a:t>
            </a:r>
          </a:p>
        </p:txBody>
      </p:sp>
      <p:sp>
        <p:nvSpPr>
          <p:cNvPr id="4" name="Slide Number Placeholder 3"/>
          <p:cNvSpPr>
            <a:spLocks noGrp="1"/>
          </p:cNvSpPr>
          <p:nvPr>
            <p:ph type="sldNum" sz="quarter" idx="12"/>
          </p:nvPr>
        </p:nvSpPr>
        <p:spPr/>
        <p:txBody>
          <a:bodyPr/>
          <a:lstStyle/>
          <a:p>
            <a:fld id="{42C0CA23-4D8D-4670-B5DD-ACC4E2457EF3}" type="slidenum">
              <a:rPr lang="en-GB" smtClean="0"/>
              <a:t>16</a:t>
            </a:fld>
            <a:endParaRPr lang="sv-SE"/>
          </a:p>
        </p:txBody>
      </p:sp>
    </p:spTree>
    <p:extLst>
      <p:ext uri="{BB962C8B-B14F-4D97-AF65-F5344CB8AC3E}">
        <p14:creationId xmlns:p14="http://schemas.microsoft.com/office/powerpoint/2010/main" val="21686426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Protokollavvikelser</a:t>
            </a:r>
          </a:p>
        </p:txBody>
      </p:sp>
      <p:sp>
        <p:nvSpPr>
          <p:cNvPr id="3" name="Content Placeholder 2"/>
          <p:cNvSpPr>
            <a:spLocks noGrp="1"/>
          </p:cNvSpPr>
          <p:nvPr>
            <p:ph idx="1"/>
          </p:nvPr>
        </p:nvSpPr>
        <p:spPr/>
        <p:txBody>
          <a:bodyPr>
            <a:normAutofit lnSpcReduction="10000"/>
          </a:bodyPr>
          <a:lstStyle/>
          <a:p>
            <a:r>
              <a:rPr lang="sv-SE" dirty="0" smtClean="0"/>
              <a:t>Den ansvariga prövaren kan få kännedom om potentiella protokollavvikelser eller kanske det regionala koordineringscentret (RCC) identifierar sådana från information mottagen från kliniken</a:t>
            </a:r>
          </a:p>
          <a:p>
            <a:endParaRPr lang="sv-SE" dirty="0"/>
          </a:p>
          <a:p>
            <a:r>
              <a:rPr lang="sv-SE" dirty="0" smtClean="0"/>
              <a:t>Alla potentiella protokollavvikelser ska rapporteras till RCC (</a:t>
            </a:r>
            <a:r>
              <a:rPr lang="sv-SE" dirty="0" smtClean="0"/>
              <a:t>e-post </a:t>
            </a:r>
            <a:r>
              <a:rPr lang="sv-SE" dirty="0" smtClean="0">
                <a:hlinkClick r:id="rId2"/>
              </a:rPr>
              <a:t>recovery@ecraid.eu</a:t>
            </a:r>
            <a:r>
              <a:rPr lang="sv-SE" dirty="0" smtClean="0"/>
              <a:t>) där dessa dokumenteras och granskas för fastställande av vidare åtgärder</a:t>
            </a:r>
          </a:p>
          <a:p>
            <a:endParaRPr lang="sv-SE" dirty="0"/>
          </a:p>
          <a:p>
            <a:r>
              <a:rPr lang="sv-SE" dirty="0" smtClean="0"/>
              <a:t>Den ansvariga prövaren kan ombes fylla i en filanteckning för att dokumentera protokollavvikelsen och eventuella korrigerande och förebyggande åtgärder</a:t>
            </a:r>
          </a:p>
        </p:txBody>
      </p:sp>
      <p:sp>
        <p:nvSpPr>
          <p:cNvPr id="4" name="Slide Number Placeholder 3"/>
          <p:cNvSpPr>
            <a:spLocks noGrp="1"/>
          </p:cNvSpPr>
          <p:nvPr>
            <p:ph type="sldNum" sz="quarter" idx="12"/>
          </p:nvPr>
        </p:nvSpPr>
        <p:spPr/>
        <p:txBody>
          <a:bodyPr/>
          <a:lstStyle/>
          <a:p>
            <a:fld id="{42C0CA23-4D8D-4670-B5DD-ACC4E2457EF3}" type="slidenum">
              <a:rPr lang="en-GB" smtClean="0"/>
              <a:t>17</a:t>
            </a:fld>
            <a:endParaRPr lang="sv-SE"/>
          </a:p>
        </p:txBody>
      </p:sp>
    </p:spTree>
    <p:extLst>
      <p:ext uri="{BB962C8B-B14F-4D97-AF65-F5344CB8AC3E}">
        <p14:creationId xmlns:p14="http://schemas.microsoft.com/office/powerpoint/2010/main" val="25760104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Prövarpärmen</a:t>
            </a:r>
          </a:p>
        </p:txBody>
      </p:sp>
      <p:sp>
        <p:nvSpPr>
          <p:cNvPr id="3" name="Content Placeholder 2"/>
          <p:cNvSpPr>
            <a:spLocks noGrp="1"/>
          </p:cNvSpPr>
          <p:nvPr>
            <p:ph idx="1"/>
          </p:nvPr>
        </p:nvSpPr>
        <p:spPr/>
        <p:txBody>
          <a:bodyPr>
            <a:normAutofit fontScale="92500" lnSpcReduction="10000"/>
          </a:bodyPr>
          <a:lstStyle/>
          <a:p>
            <a:r>
              <a:rPr lang="sv-SE" smtClean="0"/>
              <a:t>RECOVERY EU-prövarpärmindex ska användas för att organisera prövarpärmen</a:t>
            </a:r>
          </a:p>
          <a:p>
            <a:endParaRPr lang="sv-SE" dirty="0"/>
          </a:p>
          <a:p>
            <a:r>
              <a:rPr lang="sv-SE" smtClean="0"/>
              <a:t>De flesta prövningsdokumenten finns tillgängliga på webbplatsen, och dessa behöver inte dupliceras i pappersversionen av prövarpärmen</a:t>
            </a:r>
          </a:p>
          <a:p>
            <a:endParaRPr lang="sv-SE" dirty="0"/>
          </a:p>
          <a:p>
            <a:r>
              <a:rPr lang="sv-SE" smtClean="0"/>
              <a:t>Andra dokument kommer antingen att sparas i den fysiska prövarpärmen, eller sparas på andra tydligt dokumenterade säkra platser</a:t>
            </a:r>
          </a:p>
          <a:p>
            <a:endParaRPr lang="sv-SE" dirty="0"/>
          </a:p>
          <a:p>
            <a:r>
              <a:rPr lang="sv-SE" smtClean="0"/>
              <a:t>Om dokumenten i prövarpärmen lagras elektroniskt måste de vara tillgängliga närhelst detta behövs, och dokumentversionshistoriken måste tydligt framgå (om tillämpligt)</a:t>
            </a:r>
          </a:p>
        </p:txBody>
      </p:sp>
      <p:sp>
        <p:nvSpPr>
          <p:cNvPr id="4" name="Slide Number Placeholder 3"/>
          <p:cNvSpPr>
            <a:spLocks noGrp="1"/>
          </p:cNvSpPr>
          <p:nvPr>
            <p:ph type="sldNum" sz="quarter" idx="12"/>
          </p:nvPr>
        </p:nvSpPr>
        <p:spPr/>
        <p:txBody>
          <a:bodyPr/>
          <a:lstStyle/>
          <a:p>
            <a:fld id="{42C0CA23-4D8D-4670-B5DD-ACC4E2457EF3}" type="slidenum">
              <a:rPr lang="en-GB" smtClean="0"/>
              <a:t>18</a:t>
            </a:fld>
            <a:endParaRPr lang="sv-SE"/>
          </a:p>
        </p:txBody>
      </p:sp>
    </p:spTree>
    <p:extLst>
      <p:ext uri="{BB962C8B-B14F-4D97-AF65-F5344CB8AC3E}">
        <p14:creationId xmlns:p14="http://schemas.microsoft.com/office/powerpoint/2010/main" val="2015990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Tack!</a:t>
            </a:r>
          </a:p>
        </p:txBody>
      </p:sp>
      <p:sp>
        <p:nvSpPr>
          <p:cNvPr id="3" name="Content Placeholder 2"/>
          <p:cNvSpPr>
            <a:spLocks noGrp="1"/>
          </p:cNvSpPr>
          <p:nvPr>
            <p:ph idx="1"/>
          </p:nvPr>
        </p:nvSpPr>
        <p:spPr/>
        <p:txBody>
          <a:bodyPr/>
          <a:lstStyle/>
          <a:p>
            <a:r>
              <a:rPr lang="sv-SE" smtClean="0"/>
              <a:t>Tack för att du är en del av RECOVERY-samarbetet!</a:t>
            </a:r>
          </a:p>
        </p:txBody>
      </p:sp>
      <p:sp>
        <p:nvSpPr>
          <p:cNvPr id="4" name="Slide Number Placeholder 3"/>
          <p:cNvSpPr>
            <a:spLocks noGrp="1"/>
          </p:cNvSpPr>
          <p:nvPr>
            <p:ph type="sldNum" sz="quarter" idx="12"/>
          </p:nvPr>
        </p:nvSpPr>
        <p:spPr/>
        <p:txBody>
          <a:bodyPr/>
          <a:lstStyle/>
          <a:p>
            <a:fld id="{42C0CA23-4D8D-4670-B5DD-ACC4E2457EF3}" type="slidenum">
              <a:rPr lang="en-GB" smtClean="0"/>
              <a:t>19</a:t>
            </a:fld>
            <a:endParaRPr lang="sv-SE"/>
          </a:p>
        </p:txBody>
      </p:sp>
      <p:pic>
        <p:nvPicPr>
          <p:cNvPr id="8" name="Picture 7" descr="A map of the world with different countries/regions&#10;&#10;Description automatically generated">
            <a:extLst>
              <a:ext uri="{FF2B5EF4-FFF2-40B4-BE49-F238E27FC236}">
                <a16:creationId xmlns:a16="http://schemas.microsoft.com/office/drawing/2014/main" id="{0883BFAB-C1F5-BB43-0FCC-CDE2F6B5431D}"/>
              </a:ext>
            </a:extLst>
          </p:cNvPr>
          <p:cNvPicPr>
            <a:picLocks noChangeAspect="1"/>
          </p:cNvPicPr>
          <p:nvPr/>
        </p:nvPicPr>
        <p:blipFill>
          <a:blip r:embed="rId2"/>
          <a:stretch>
            <a:fillRect/>
          </a:stretch>
        </p:blipFill>
        <p:spPr>
          <a:xfrm>
            <a:off x="3047022" y="2255664"/>
            <a:ext cx="5586478" cy="4277769"/>
          </a:xfrm>
          <a:prstGeom prst="rect">
            <a:avLst/>
          </a:prstGeom>
        </p:spPr>
      </p:pic>
    </p:spTree>
    <p:extLst>
      <p:ext uri="{BB962C8B-B14F-4D97-AF65-F5344CB8AC3E}">
        <p14:creationId xmlns:p14="http://schemas.microsoft.com/office/powerpoint/2010/main" val="3570364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Ämnen</a:t>
            </a: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sv-SE" smtClean="0"/>
              <a:t>Den lokala ansvariga prövarens roll</a:t>
            </a:r>
          </a:p>
          <a:p>
            <a:pPr marL="514350" indent="-514350">
              <a:buFont typeface="+mj-lt"/>
              <a:buAutoNum type="arabicPeriod"/>
            </a:pPr>
            <a:r>
              <a:rPr lang="sv-SE" smtClean="0"/>
              <a:t>Utbildning och delegering</a:t>
            </a:r>
          </a:p>
          <a:p>
            <a:pPr marL="514350" indent="-514350">
              <a:buFont typeface="+mj-lt"/>
              <a:buAutoNum type="arabicPeriod"/>
            </a:pPr>
            <a:r>
              <a:rPr lang="sv-SE" smtClean="0"/>
              <a:t>Identifiering och inbjudan av potentiella deltagare</a:t>
            </a:r>
          </a:p>
          <a:p>
            <a:pPr marL="514350" indent="-514350">
              <a:buFont typeface="+mj-lt"/>
              <a:buAutoNum type="arabicPeriod"/>
            </a:pPr>
            <a:r>
              <a:rPr lang="sv-SE" smtClean="0"/>
              <a:t>Informerat samtycke</a:t>
            </a:r>
          </a:p>
          <a:p>
            <a:pPr marL="514350" indent="-514350">
              <a:buFont typeface="+mj-lt"/>
              <a:buAutoNum type="arabicPeriod"/>
            </a:pPr>
            <a:r>
              <a:rPr lang="sv-SE" smtClean="0"/>
              <a:t>Randomisering</a:t>
            </a:r>
          </a:p>
          <a:p>
            <a:pPr marL="514350" indent="-514350">
              <a:buFont typeface="+mj-lt"/>
              <a:buAutoNum type="arabicPeriod"/>
            </a:pPr>
            <a:r>
              <a:rPr lang="sv-SE" smtClean="0"/>
              <a:t>Uppföljning</a:t>
            </a:r>
          </a:p>
          <a:p>
            <a:pPr marL="514350" indent="-514350">
              <a:buFont typeface="+mj-lt"/>
              <a:buAutoNum type="arabicPeriod"/>
            </a:pPr>
            <a:r>
              <a:rPr lang="sv-SE" smtClean="0"/>
              <a:t>Säkerhetsrapportering</a:t>
            </a:r>
          </a:p>
          <a:p>
            <a:pPr marL="514350" indent="-514350">
              <a:buFont typeface="+mj-lt"/>
              <a:buAutoNum type="arabicPeriod"/>
            </a:pPr>
            <a:r>
              <a:rPr lang="sv-SE" smtClean="0"/>
              <a:t>Protokollavvikelser</a:t>
            </a:r>
          </a:p>
          <a:p>
            <a:pPr marL="514350" indent="-514350">
              <a:buFont typeface="+mj-lt"/>
              <a:buAutoNum type="arabicPeriod"/>
            </a:pPr>
            <a:r>
              <a:rPr lang="sv-SE" smtClean="0"/>
              <a:t>Prövarpärmen </a:t>
            </a:r>
          </a:p>
        </p:txBody>
      </p:sp>
      <p:sp>
        <p:nvSpPr>
          <p:cNvPr id="4" name="Slide Number Placeholder 3"/>
          <p:cNvSpPr>
            <a:spLocks noGrp="1"/>
          </p:cNvSpPr>
          <p:nvPr>
            <p:ph type="sldNum" sz="quarter" idx="12"/>
          </p:nvPr>
        </p:nvSpPr>
        <p:spPr/>
        <p:txBody>
          <a:bodyPr/>
          <a:lstStyle/>
          <a:p>
            <a:fld id="{42C0CA23-4D8D-4670-B5DD-ACC4E2457EF3}" type="slidenum">
              <a:rPr lang="en-GB" smtClean="0"/>
              <a:t>2</a:t>
            </a:fld>
            <a:endParaRPr lang="sv-SE" dirty="0"/>
          </a:p>
        </p:txBody>
      </p:sp>
    </p:spTree>
    <p:extLst>
      <p:ext uri="{BB962C8B-B14F-4D97-AF65-F5344CB8AC3E}">
        <p14:creationId xmlns:p14="http://schemas.microsoft.com/office/powerpoint/2010/main" val="1063094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73"/>
          <p:cNvSpPr>
            <a:spLocks noChangeArrowheads="1"/>
          </p:cNvSpPr>
          <p:nvPr/>
        </p:nvSpPr>
        <p:spPr bwMode="auto">
          <a:xfrm>
            <a:off x="7768218" y="1713750"/>
            <a:ext cx="1260000"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sv-SE" altLang="en-US" sz="1200" b="1" i="0" u="none" strike="noStrike" cap="none" baseline="0" dirty="0">
                <a:ln>
                  <a:noFill/>
                </a:ln>
                <a:solidFill>
                  <a:srgbClr val="000000"/>
                </a:solidFill>
                <a:effectLst/>
                <a:latin typeface="Calibri" panose="020F0502020204030204" pitchFamily="34" charset="0"/>
              </a:rPr>
              <a:t>Oberoende</a:t>
            </a:r>
            <a:r>
              <a:rPr lang="sv-SE" smtClean="0"/>
              <a:t> </a:t>
            </a:r>
            <a:endParaRPr kumimoji="0" lang="sv-SE" altLang="en-US" sz="1200" b="1" i="0" u="none" strike="noStrike" cap="none" normalizeH="0" baseline="0" dirty="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sv-SE" altLang="en-US" sz="1200" b="1" dirty="0">
                <a:solidFill>
                  <a:srgbClr val="000000"/>
                </a:solidFill>
                <a:latin typeface="Calibri" panose="020F0502020204030204" pitchFamily="34" charset="0"/>
              </a:rPr>
              <a:t>dataövervakningskommitté</a:t>
            </a:r>
            <a:r>
              <a:rPr lang="sv-SE" smtClean="0"/>
              <a:t> </a:t>
            </a:r>
            <a:endParaRPr kumimoji="0" lang="sv-SE" altLang="en-US" sz="1800" b="0" i="0" u="none" strike="noStrike" cap="none" normalizeH="0" baseline="0" dirty="0">
              <a:ln>
                <a:noFill/>
              </a:ln>
              <a:solidFill>
                <a:schemeClr val="tx1"/>
              </a:solidFill>
              <a:effectLst/>
              <a:latin typeface="Arial" panose="020B0604020202020204" pitchFamily="34" charset="0"/>
            </a:endParaRPr>
          </a:p>
        </p:txBody>
      </p:sp>
      <p:sp>
        <p:nvSpPr>
          <p:cNvPr id="134" name="Rectangle 73"/>
          <p:cNvSpPr>
            <a:spLocks noChangeArrowheads="1"/>
          </p:cNvSpPr>
          <p:nvPr/>
        </p:nvSpPr>
        <p:spPr bwMode="auto">
          <a:xfrm>
            <a:off x="3396408" y="1718994"/>
            <a:ext cx="1615299"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lgn="ctr"/>
            <a:r>
              <a:rPr lang="sv-SE" altLang="en-US" sz="1200" b="1" dirty="0">
                <a:solidFill>
                  <a:srgbClr val="000000"/>
                </a:solidFill>
                <a:latin typeface="Calibri" panose="020F0502020204030204" pitchFamily="34" charset="0"/>
              </a:rPr>
              <a:t>Forskningsstyrning, etik och säkerhet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sv-SE" altLang="en-US" sz="1200" b="1" i="0" u="none" strike="noStrike" cap="none" baseline="0" dirty="0">
                <a:ln>
                  <a:noFill/>
                </a:ln>
                <a:solidFill>
                  <a:srgbClr val="000000"/>
                </a:solidFill>
                <a:effectLst/>
                <a:latin typeface="Calibri" panose="020F0502020204030204" pitchFamily="34" charset="0"/>
              </a:rPr>
              <a:t>(Sponsorns kontor)</a:t>
            </a:r>
            <a:endParaRPr kumimoji="0" lang="sv-SE" altLang="en-US" sz="1800" b="0" i="0" u="none" strike="noStrike" cap="none" normalizeH="0" baseline="0" dirty="0">
              <a:ln>
                <a:noFill/>
              </a:ln>
              <a:solidFill>
                <a:schemeClr val="tx1"/>
              </a:solidFill>
              <a:effectLst/>
              <a:latin typeface="Arial" panose="020B0604020202020204" pitchFamily="34" charset="0"/>
            </a:endParaRPr>
          </a:p>
        </p:txBody>
      </p:sp>
      <p:sp>
        <p:nvSpPr>
          <p:cNvPr id="136" name="Rectangle 73"/>
          <p:cNvSpPr>
            <a:spLocks noChangeArrowheads="1"/>
          </p:cNvSpPr>
          <p:nvPr/>
        </p:nvSpPr>
        <p:spPr bwMode="auto">
          <a:xfrm>
            <a:off x="5638702" y="1713750"/>
            <a:ext cx="1260000" cy="720000"/>
          </a:xfrm>
          <a:prstGeom prst="roundRect">
            <a:avLst/>
          </a:prstGeom>
          <a:solidFill>
            <a:schemeClr val="accent5">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sv-SE" altLang="en-US" sz="1200" b="1" i="0" u="none" strike="noStrike" cap="none" baseline="0" dirty="0">
                <a:ln>
                  <a:noFill/>
                </a:ln>
                <a:solidFill>
                  <a:srgbClr val="000000"/>
                </a:solidFill>
                <a:effectLst/>
                <a:latin typeface="Calibri" panose="020F0502020204030204" pitchFamily="34" charset="0"/>
              </a:rPr>
              <a:t>Styrkommitté</a:t>
            </a:r>
            <a:endParaRPr kumimoji="0" lang="sv-SE" altLang="en-US" sz="1800" b="0" i="0" u="none" strike="noStrike" cap="none" normalizeH="0" baseline="0" dirty="0">
              <a:ln>
                <a:noFill/>
              </a:ln>
              <a:solidFill>
                <a:schemeClr val="tx1"/>
              </a:solidFill>
              <a:effectLst/>
              <a:latin typeface="Arial" panose="020B0604020202020204" pitchFamily="34" charset="0"/>
            </a:endParaRPr>
          </a:p>
        </p:txBody>
      </p:sp>
      <p:cxnSp>
        <p:nvCxnSpPr>
          <p:cNvPr id="139" name="Straight Connector 138"/>
          <p:cNvCxnSpPr>
            <a:endCxn id="136" idx="2"/>
          </p:cNvCxnSpPr>
          <p:nvPr/>
        </p:nvCxnSpPr>
        <p:spPr>
          <a:xfrm flipV="1">
            <a:off x="6268702" y="2433750"/>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51" name="Elbow Connector 150"/>
          <p:cNvCxnSpPr>
            <a:stCxn id="134" idx="2"/>
            <a:endCxn id="155" idx="1"/>
          </p:cNvCxnSpPr>
          <p:nvPr/>
        </p:nvCxnSpPr>
        <p:spPr>
          <a:xfrm rot="16200000" flipH="1">
            <a:off x="4219231" y="2390389"/>
            <a:ext cx="736380" cy="833590"/>
          </a:xfrm>
          <a:prstGeom prst="bentConnector2">
            <a:avLst/>
          </a:prstGeom>
          <a:ln w="12700"/>
        </p:spPr>
        <p:style>
          <a:lnRef idx="1">
            <a:schemeClr val="dk1"/>
          </a:lnRef>
          <a:fillRef idx="0">
            <a:schemeClr val="dk1"/>
          </a:fillRef>
          <a:effectRef idx="0">
            <a:schemeClr val="dk1"/>
          </a:effectRef>
          <a:fontRef idx="minor">
            <a:schemeClr val="tx1"/>
          </a:fontRef>
        </p:style>
      </p:cxnSp>
      <p:sp>
        <p:nvSpPr>
          <p:cNvPr id="155" name="Rectangle 73"/>
          <p:cNvSpPr>
            <a:spLocks noChangeArrowheads="1"/>
          </p:cNvSpPr>
          <p:nvPr/>
        </p:nvSpPr>
        <p:spPr bwMode="auto">
          <a:xfrm>
            <a:off x="5004216" y="2715673"/>
            <a:ext cx="2528971" cy="919401"/>
          </a:xfrm>
          <a:prstGeom prst="roundRect">
            <a:avLst/>
          </a:prstGeom>
          <a:solidFill>
            <a:schemeClr val="accent6">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sv-SE" altLang="en-US" sz="1200" b="1" i="0" u="none" strike="noStrike" cap="none" normalizeH="0" baseline="0" dirty="0">
              <a:ln>
                <a:noFill/>
              </a:ln>
              <a:solidFill>
                <a:srgbClr val="000000"/>
              </a:solidFill>
              <a:effectLst/>
              <a:latin typeface="Calibri" panose="020F050202020403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sv-SE" altLang="en-US" sz="1400" b="1" i="0" u="none" strike="noStrike" cap="none" baseline="0" dirty="0">
                <a:ln>
                  <a:noFill/>
                </a:ln>
                <a:solidFill>
                  <a:srgbClr val="000000"/>
                </a:solidFill>
                <a:effectLst/>
                <a:latin typeface="Calibri" panose="020F0502020204030204" pitchFamily="34" charset="0"/>
              </a:rPr>
              <a:t>Centralt samordningskontor (CCO)</a:t>
            </a:r>
          </a:p>
          <a:p>
            <a:pPr marL="0" marR="0" lvl="0" indent="0" algn="ctr" defTabSz="914400" rtl="0" eaLnBrk="0" fontAlgn="base" latinLnBrk="0" hangingPunct="0">
              <a:lnSpc>
                <a:spcPct val="100000"/>
              </a:lnSpc>
              <a:spcBef>
                <a:spcPct val="0"/>
              </a:spcBef>
              <a:spcAft>
                <a:spcPct val="0"/>
              </a:spcAft>
              <a:buClrTx/>
              <a:buSzTx/>
              <a:buFontTx/>
              <a:buNone/>
              <a:tabLst/>
            </a:pPr>
            <a:r>
              <a:rPr kumimoji="0" lang="sv-SE" altLang="en-US" sz="1400" b="1" i="0" u="none" strike="noStrike" cap="none" baseline="0" dirty="0">
                <a:ln>
                  <a:noFill/>
                </a:ln>
                <a:solidFill>
                  <a:srgbClr val="000000"/>
                </a:solidFill>
                <a:effectLst/>
                <a:latin typeface="Calibri" panose="020F0502020204030204" pitchFamily="34" charset="0"/>
              </a:rPr>
              <a:t>Universitetet</a:t>
            </a:r>
            <a:r>
              <a:rPr kumimoji="0" lang="sv-SE" altLang="en-US" sz="1400" b="1" i="0" u="none" strike="noStrike" cap="none" dirty="0">
                <a:ln>
                  <a:noFill/>
                </a:ln>
                <a:solidFill>
                  <a:srgbClr val="000000"/>
                </a:solidFill>
                <a:effectLst/>
                <a:latin typeface="Calibri" panose="020F0502020204030204" pitchFamily="34" charset="0"/>
              </a:rPr>
              <a:t> i Oxford</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sv-SE" altLang="en-US" sz="1800" b="0" i="0" u="none" strike="noStrike" cap="none" normalizeH="0" baseline="0" dirty="0">
              <a:ln>
                <a:noFill/>
              </a:ln>
              <a:solidFill>
                <a:schemeClr val="tx1"/>
              </a:solidFill>
              <a:effectLst/>
              <a:latin typeface="Arial" panose="020B0604020202020204" pitchFamily="34" charset="0"/>
            </a:endParaRPr>
          </a:p>
        </p:txBody>
      </p:sp>
      <p:cxnSp>
        <p:nvCxnSpPr>
          <p:cNvPr id="161" name="Elbow Connector 160"/>
          <p:cNvCxnSpPr/>
          <p:nvPr/>
        </p:nvCxnSpPr>
        <p:spPr>
          <a:xfrm rot="10800000" flipV="1">
            <a:off x="7525697" y="2438993"/>
            <a:ext cx="872521" cy="736380"/>
          </a:xfrm>
          <a:prstGeom prst="bentConnector3">
            <a:avLst>
              <a:gd name="adj1" fmla="val -1330"/>
            </a:avLst>
          </a:prstGeom>
          <a:ln w="12700"/>
        </p:spPr>
        <p:style>
          <a:lnRef idx="1">
            <a:schemeClr val="dk1"/>
          </a:lnRef>
          <a:fillRef idx="0">
            <a:schemeClr val="dk1"/>
          </a:fillRef>
          <a:effectRef idx="0">
            <a:schemeClr val="dk1"/>
          </a:effectRef>
          <a:fontRef idx="minor">
            <a:schemeClr val="tx1"/>
          </a:fontRef>
        </p:style>
      </p:cxnSp>
      <p:cxnSp>
        <p:nvCxnSpPr>
          <p:cNvPr id="166" name="Straight Connector 165"/>
          <p:cNvCxnSpPr/>
          <p:nvPr/>
        </p:nvCxnSpPr>
        <p:spPr>
          <a:xfrm flipV="1">
            <a:off x="6268701" y="3635074"/>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67" name="Straight Connector 166"/>
          <p:cNvCxnSpPr/>
          <p:nvPr/>
        </p:nvCxnSpPr>
        <p:spPr>
          <a:xfrm flipV="1">
            <a:off x="3457279" y="3913320"/>
            <a:ext cx="5442881"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70" name="Straight Connector 169"/>
          <p:cNvCxnSpPr>
            <a:stCxn id="41" idx="0"/>
          </p:cNvCxnSpPr>
          <p:nvPr/>
        </p:nvCxnSpPr>
        <p:spPr>
          <a:xfrm flipV="1">
            <a:off x="3457279" y="3907155"/>
            <a:ext cx="0" cy="307140"/>
          </a:xfrm>
          <a:prstGeom prst="line">
            <a:avLst/>
          </a:prstGeom>
          <a:ln w="12700"/>
        </p:spPr>
        <p:style>
          <a:lnRef idx="1">
            <a:schemeClr val="dk1"/>
          </a:lnRef>
          <a:fillRef idx="0">
            <a:schemeClr val="dk1"/>
          </a:fillRef>
          <a:effectRef idx="0">
            <a:schemeClr val="dk1"/>
          </a:effectRef>
          <a:fontRef idx="minor">
            <a:schemeClr val="tx1"/>
          </a:fontRef>
        </p:style>
      </p:cxnSp>
      <p:cxnSp>
        <p:nvCxnSpPr>
          <p:cNvPr id="173" name="Straight Connector 172"/>
          <p:cNvCxnSpPr/>
          <p:nvPr/>
        </p:nvCxnSpPr>
        <p:spPr>
          <a:xfrm flipV="1">
            <a:off x="5632482" y="3916680"/>
            <a:ext cx="0" cy="291395"/>
          </a:xfrm>
          <a:prstGeom prst="line">
            <a:avLst/>
          </a:prstGeom>
          <a:ln w="12700"/>
        </p:spPr>
        <p:style>
          <a:lnRef idx="1">
            <a:schemeClr val="dk1"/>
          </a:lnRef>
          <a:fillRef idx="0">
            <a:schemeClr val="dk1"/>
          </a:fillRef>
          <a:effectRef idx="0">
            <a:schemeClr val="dk1"/>
          </a:effectRef>
          <a:fontRef idx="minor">
            <a:schemeClr val="tx1"/>
          </a:fontRef>
        </p:style>
      </p:cxnSp>
      <p:cxnSp>
        <p:nvCxnSpPr>
          <p:cNvPr id="174" name="Straight Connector 173"/>
          <p:cNvCxnSpPr>
            <a:stCxn id="178" idx="0"/>
          </p:cNvCxnSpPr>
          <p:nvPr/>
        </p:nvCxnSpPr>
        <p:spPr>
          <a:xfrm flipV="1">
            <a:off x="6993187" y="3918399"/>
            <a:ext cx="191" cy="295896"/>
          </a:xfrm>
          <a:prstGeom prst="line">
            <a:avLst/>
          </a:prstGeom>
          <a:ln w="12700"/>
        </p:spPr>
        <p:style>
          <a:lnRef idx="1">
            <a:schemeClr val="dk1"/>
          </a:lnRef>
          <a:fillRef idx="0">
            <a:schemeClr val="dk1"/>
          </a:fillRef>
          <a:effectRef idx="0">
            <a:schemeClr val="dk1"/>
          </a:effectRef>
          <a:fontRef idx="minor">
            <a:schemeClr val="tx1"/>
          </a:fontRef>
        </p:style>
      </p:cxnSp>
      <p:cxnSp>
        <p:nvCxnSpPr>
          <p:cNvPr id="175" name="Straight Connector 174"/>
          <p:cNvCxnSpPr/>
          <p:nvPr/>
        </p:nvCxnSpPr>
        <p:spPr>
          <a:xfrm flipV="1">
            <a:off x="8296243" y="3913320"/>
            <a:ext cx="0" cy="290097"/>
          </a:xfrm>
          <a:prstGeom prst="line">
            <a:avLst/>
          </a:prstGeom>
          <a:ln w="12700"/>
        </p:spPr>
        <p:style>
          <a:lnRef idx="1">
            <a:schemeClr val="dk1"/>
          </a:lnRef>
          <a:fillRef idx="0">
            <a:schemeClr val="dk1"/>
          </a:fillRef>
          <a:effectRef idx="0">
            <a:schemeClr val="dk1"/>
          </a:effectRef>
          <a:fontRef idx="minor">
            <a:schemeClr val="tx1"/>
          </a:fontRef>
        </p:style>
      </p:cxnSp>
      <p:sp>
        <p:nvSpPr>
          <p:cNvPr id="176" name="Rectangle 73"/>
          <p:cNvSpPr>
            <a:spLocks noChangeArrowheads="1"/>
          </p:cNvSpPr>
          <p:nvPr/>
        </p:nvSpPr>
        <p:spPr bwMode="auto">
          <a:xfrm>
            <a:off x="86627" y="1549667"/>
            <a:ext cx="1934678" cy="884083"/>
          </a:xfrm>
          <a:prstGeom prst="roundRect">
            <a:avLst/>
          </a:prstGeom>
          <a:solidFill>
            <a:schemeClr val="bg1">
              <a:lumMod val="65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sv-SE" altLang="en-US" sz="1200" b="1" i="0" u="none" strike="noStrike" cap="none" baseline="0" dirty="0">
                <a:ln>
                  <a:noFill/>
                </a:ln>
                <a:solidFill>
                  <a:srgbClr val="000000"/>
                </a:solidFill>
                <a:effectLst/>
                <a:latin typeface="Calibri" panose="020F0502020204030204" pitchFamily="34" charset="0"/>
              </a:rPr>
              <a:t>Leverantör av prövningsläkemedel </a:t>
            </a:r>
          </a:p>
          <a:p>
            <a:pPr marL="0" marR="0" lvl="0" indent="0" algn="ctr" defTabSz="914400" rtl="0" eaLnBrk="0" fontAlgn="base" latinLnBrk="0" hangingPunct="0">
              <a:lnSpc>
                <a:spcPct val="100000"/>
              </a:lnSpc>
              <a:spcBef>
                <a:spcPct val="0"/>
              </a:spcBef>
              <a:spcAft>
                <a:spcPct val="0"/>
              </a:spcAft>
              <a:buClrTx/>
              <a:buSzTx/>
              <a:buFontTx/>
              <a:buNone/>
              <a:tabLst/>
            </a:pPr>
            <a:r>
              <a:rPr kumimoji="0" lang="sv-SE" altLang="en-US" sz="1200" b="1" i="0" u="none" strike="noStrike" cap="none" baseline="0" dirty="0">
                <a:ln>
                  <a:noFill/>
                </a:ln>
                <a:solidFill>
                  <a:srgbClr val="000000"/>
                </a:solidFill>
                <a:effectLst/>
                <a:latin typeface="Calibri" panose="020F0502020204030204" pitchFamily="34" charset="0"/>
              </a:rPr>
              <a:t>(för prövningsläkemedel </a:t>
            </a:r>
            <a:r>
              <a:rPr kumimoji="0" lang="sv-SE" altLang="en-US" sz="1200" b="1" i="0" u="none" strike="noStrike" cap="none" baseline="0" dirty="0" smtClean="0">
                <a:ln>
                  <a:noFill/>
                </a:ln>
                <a:solidFill>
                  <a:srgbClr val="000000"/>
                </a:solidFill>
                <a:effectLst/>
                <a:latin typeface="Calibri" panose="020F0502020204030204" pitchFamily="34" charset="0"/>
              </a:rPr>
              <a:t>som inte</a:t>
            </a:r>
            <a:r>
              <a:rPr lang="sv-SE" dirty="0" smtClean="0"/>
              <a:t> </a:t>
            </a:r>
            <a:r>
              <a:rPr kumimoji="0" lang="sv-SE" altLang="en-US" sz="1200" b="1" i="0" u="none" strike="noStrike" cap="none" baseline="0" dirty="0" smtClean="0">
                <a:ln>
                  <a:noFill/>
                </a:ln>
                <a:solidFill>
                  <a:srgbClr val="000000"/>
                </a:solidFill>
                <a:effectLst/>
                <a:latin typeface="Calibri" panose="020F0502020204030204" pitchFamily="34" charset="0"/>
              </a:rPr>
              <a:t>levereras </a:t>
            </a:r>
            <a:r>
              <a:rPr kumimoji="0" lang="sv-SE" altLang="en-US" sz="1200" b="1" i="0" u="none" strike="noStrike" cap="none" baseline="0" dirty="0">
                <a:ln>
                  <a:noFill/>
                </a:ln>
                <a:solidFill>
                  <a:srgbClr val="000000"/>
                </a:solidFill>
                <a:effectLst/>
                <a:latin typeface="Calibri" panose="020F0502020204030204" pitchFamily="34" charset="0"/>
              </a:rPr>
              <a:t>av</a:t>
            </a:r>
            <a:r>
              <a:rPr kumimoji="0" lang="sv-SE" altLang="en-US" sz="1200" b="1" i="0" u="none" strike="noStrike" cap="none" dirty="0">
                <a:ln>
                  <a:noFill/>
                </a:ln>
                <a:solidFill>
                  <a:srgbClr val="000000"/>
                </a:solidFill>
                <a:effectLst/>
                <a:latin typeface="Calibri" panose="020F0502020204030204" pitchFamily="34" charset="0"/>
              </a:rPr>
              <a:t> LCC)</a:t>
            </a:r>
          </a:p>
        </p:txBody>
      </p:sp>
      <p:sp>
        <p:nvSpPr>
          <p:cNvPr id="177" name="Rectangle 73"/>
          <p:cNvSpPr>
            <a:spLocks noChangeArrowheads="1"/>
          </p:cNvSpPr>
          <p:nvPr/>
        </p:nvSpPr>
        <p:spPr bwMode="auto">
          <a:xfrm>
            <a:off x="5092482" y="4208341"/>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sv-SE" altLang="en-US" sz="1400" b="1" i="0" u="none" strike="noStrike" cap="none" baseline="0" dirty="0">
                <a:ln>
                  <a:noFill/>
                </a:ln>
                <a:solidFill>
                  <a:srgbClr val="000000"/>
                </a:solidFill>
                <a:effectLst/>
                <a:latin typeface="Calibri" panose="020F0502020204030204" pitchFamily="34" charset="0"/>
              </a:rPr>
              <a:t>RCC</a:t>
            </a:r>
            <a:endParaRPr kumimoji="0" lang="sv-SE" altLang="en-US" sz="1200" b="1" i="0" u="none" strike="noStrike" cap="none" normalizeH="0" dirty="0">
              <a:ln>
                <a:noFill/>
              </a:ln>
              <a:solidFill>
                <a:srgbClr val="000000"/>
              </a:solidFill>
              <a:effectLst/>
              <a:latin typeface="Calibri" panose="020F0502020204030204" pitchFamily="34" charset="0"/>
            </a:endParaRPr>
          </a:p>
        </p:txBody>
      </p:sp>
      <p:sp>
        <p:nvSpPr>
          <p:cNvPr id="178" name="Rectangle 73"/>
          <p:cNvSpPr>
            <a:spLocks noChangeArrowheads="1"/>
          </p:cNvSpPr>
          <p:nvPr/>
        </p:nvSpPr>
        <p:spPr bwMode="auto">
          <a:xfrm>
            <a:off x="6453187" y="4214295"/>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sv-SE" altLang="en-US" sz="1400" b="1" i="0" u="none" strike="noStrike" cap="none" baseline="0" dirty="0">
                <a:ln>
                  <a:noFill/>
                </a:ln>
                <a:solidFill>
                  <a:srgbClr val="000000"/>
                </a:solidFill>
                <a:effectLst/>
                <a:latin typeface="Calibri" panose="020F0502020204030204" pitchFamily="34" charset="0"/>
              </a:rPr>
              <a:t>RCC</a:t>
            </a:r>
            <a:endParaRPr kumimoji="0" lang="sv-SE" altLang="en-US" sz="1200" b="1" i="0" u="none" strike="noStrike" cap="none" normalizeH="0" dirty="0">
              <a:ln>
                <a:noFill/>
              </a:ln>
              <a:solidFill>
                <a:srgbClr val="000000"/>
              </a:solidFill>
              <a:effectLst/>
              <a:latin typeface="Calibri" panose="020F0502020204030204" pitchFamily="34" charset="0"/>
            </a:endParaRPr>
          </a:p>
        </p:txBody>
      </p:sp>
      <p:sp>
        <p:nvSpPr>
          <p:cNvPr id="179" name="Rectangle 73"/>
          <p:cNvSpPr>
            <a:spLocks noChangeArrowheads="1"/>
          </p:cNvSpPr>
          <p:nvPr/>
        </p:nvSpPr>
        <p:spPr bwMode="auto">
          <a:xfrm>
            <a:off x="7756243" y="4203417"/>
            <a:ext cx="108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sv-SE" altLang="en-US" sz="1400" b="1" i="0" u="none" strike="noStrike" cap="none" baseline="0" dirty="0">
                <a:ln>
                  <a:noFill/>
                </a:ln>
                <a:solidFill>
                  <a:srgbClr val="000000"/>
                </a:solidFill>
                <a:effectLst/>
                <a:latin typeface="Calibri" panose="020F0502020204030204" pitchFamily="34" charset="0"/>
              </a:rPr>
              <a:t>RCC</a:t>
            </a:r>
            <a:endParaRPr kumimoji="0" lang="sv-SE" altLang="en-US" sz="1200" b="1" i="0" u="none" strike="noStrike" cap="none" normalizeH="0" dirty="0">
              <a:ln>
                <a:noFill/>
              </a:ln>
              <a:solidFill>
                <a:srgbClr val="000000"/>
              </a:solidFill>
              <a:effectLst/>
              <a:latin typeface="Calibri" panose="020F0502020204030204" pitchFamily="34" charset="0"/>
            </a:endParaRPr>
          </a:p>
        </p:txBody>
      </p:sp>
      <p:cxnSp>
        <p:nvCxnSpPr>
          <p:cNvPr id="181" name="Straight Connector 180"/>
          <p:cNvCxnSpPr/>
          <p:nvPr/>
        </p:nvCxnSpPr>
        <p:spPr>
          <a:xfrm flipV="1">
            <a:off x="3463290" y="4931591"/>
            <a:ext cx="0" cy="278246"/>
          </a:xfrm>
          <a:prstGeom prst="line">
            <a:avLst/>
          </a:prstGeom>
          <a:ln w="12700"/>
        </p:spPr>
        <p:style>
          <a:lnRef idx="1">
            <a:schemeClr val="dk1"/>
          </a:lnRef>
          <a:fillRef idx="0">
            <a:schemeClr val="dk1"/>
          </a:fillRef>
          <a:effectRef idx="0">
            <a:schemeClr val="dk1"/>
          </a:effectRef>
          <a:fontRef idx="minor">
            <a:schemeClr val="tx1"/>
          </a:fontRef>
        </p:style>
      </p:cxnSp>
      <p:cxnSp>
        <p:nvCxnSpPr>
          <p:cNvPr id="182" name="Straight Connector 181"/>
          <p:cNvCxnSpPr/>
          <p:nvPr/>
        </p:nvCxnSpPr>
        <p:spPr>
          <a:xfrm>
            <a:off x="2813685" y="5213985"/>
            <a:ext cx="7580460" cy="0"/>
          </a:xfrm>
          <a:prstGeom prst="line">
            <a:avLst/>
          </a:prstGeom>
          <a:ln w="12700"/>
        </p:spPr>
        <p:style>
          <a:lnRef idx="1">
            <a:schemeClr val="dk1"/>
          </a:lnRef>
          <a:fillRef idx="0">
            <a:schemeClr val="dk1"/>
          </a:fillRef>
          <a:effectRef idx="0">
            <a:schemeClr val="dk1"/>
          </a:effectRef>
          <a:fontRef idx="minor">
            <a:schemeClr val="tx1"/>
          </a:fontRef>
        </p:style>
      </p:cxnSp>
      <p:cxnSp>
        <p:nvCxnSpPr>
          <p:cNvPr id="183" name="Straight Connector 182"/>
          <p:cNvCxnSpPr/>
          <p:nvPr/>
        </p:nvCxnSpPr>
        <p:spPr>
          <a:xfrm flipH="1" flipV="1">
            <a:off x="2813685" y="5209837"/>
            <a:ext cx="3302" cy="294755"/>
          </a:xfrm>
          <a:prstGeom prst="line">
            <a:avLst/>
          </a:prstGeom>
          <a:ln w="12700"/>
        </p:spPr>
        <p:style>
          <a:lnRef idx="1">
            <a:schemeClr val="dk1"/>
          </a:lnRef>
          <a:fillRef idx="0">
            <a:schemeClr val="dk1"/>
          </a:fillRef>
          <a:effectRef idx="0">
            <a:schemeClr val="dk1"/>
          </a:effectRef>
          <a:fontRef idx="minor">
            <a:schemeClr val="tx1"/>
          </a:fontRef>
        </p:style>
      </p:cxnSp>
      <p:cxnSp>
        <p:nvCxnSpPr>
          <p:cNvPr id="184" name="Straight Connector 183"/>
          <p:cNvCxnSpPr>
            <a:stCxn id="189" idx="0"/>
          </p:cNvCxnSpPr>
          <p:nvPr/>
        </p:nvCxnSpPr>
        <p:spPr>
          <a:xfrm flipH="1" flipV="1">
            <a:off x="4798695" y="5219783"/>
            <a:ext cx="0" cy="291753"/>
          </a:xfrm>
          <a:prstGeom prst="line">
            <a:avLst/>
          </a:prstGeom>
          <a:ln w="12700"/>
        </p:spPr>
        <p:style>
          <a:lnRef idx="1">
            <a:schemeClr val="dk1"/>
          </a:lnRef>
          <a:fillRef idx="0">
            <a:schemeClr val="dk1"/>
          </a:fillRef>
          <a:effectRef idx="0">
            <a:schemeClr val="dk1"/>
          </a:effectRef>
          <a:fontRef idx="minor">
            <a:schemeClr val="tx1"/>
          </a:fontRef>
        </p:style>
      </p:cxnSp>
      <p:cxnSp>
        <p:nvCxnSpPr>
          <p:cNvPr id="185" name="Straight Connector 184"/>
          <p:cNvCxnSpPr>
            <a:stCxn id="190" idx="0"/>
          </p:cNvCxnSpPr>
          <p:nvPr/>
        </p:nvCxnSpPr>
        <p:spPr>
          <a:xfrm flipV="1">
            <a:off x="6064265" y="5213906"/>
            <a:ext cx="0" cy="290355"/>
          </a:xfrm>
          <a:prstGeom prst="line">
            <a:avLst/>
          </a:prstGeom>
          <a:ln w="12700"/>
        </p:spPr>
        <p:style>
          <a:lnRef idx="1">
            <a:schemeClr val="dk1"/>
          </a:lnRef>
          <a:fillRef idx="0">
            <a:schemeClr val="dk1"/>
          </a:fillRef>
          <a:effectRef idx="0">
            <a:schemeClr val="dk1"/>
          </a:effectRef>
          <a:fontRef idx="minor">
            <a:schemeClr val="tx1"/>
          </a:fontRef>
        </p:style>
      </p:cxnSp>
      <p:cxnSp>
        <p:nvCxnSpPr>
          <p:cNvPr id="186" name="Straight Connector 185"/>
          <p:cNvCxnSpPr/>
          <p:nvPr/>
        </p:nvCxnSpPr>
        <p:spPr>
          <a:xfrm flipV="1">
            <a:off x="7328941" y="5219783"/>
            <a:ext cx="0" cy="271082"/>
          </a:xfrm>
          <a:prstGeom prst="line">
            <a:avLst/>
          </a:prstGeom>
          <a:ln w="12700"/>
        </p:spPr>
        <p:style>
          <a:lnRef idx="1">
            <a:schemeClr val="dk1"/>
          </a:lnRef>
          <a:fillRef idx="0">
            <a:schemeClr val="dk1"/>
          </a:fillRef>
          <a:effectRef idx="0">
            <a:schemeClr val="dk1"/>
          </a:effectRef>
          <a:fontRef idx="minor">
            <a:schemeClr val="tx1"/>
          </a:fontRef>
        </p:style>
      </p:cxnSp>
      <p:sp>
        <p:nvSpPr>
          <p:cNvPr id="188" name="Rectangle 73"/>
          <p:cNvSpPr>
            <a:spLocks noChangeArrowheads="1"/>
          </p:cNvSpPr>
          <p:nvPr/>
        </p:nvSpPr>
        <p:spPr bwMode="auto">
          <a:xfrm>
            <a:off x="1563207" y="5504261"/>
            <a:ext cx="252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sv-SE" altLang="en-US" sz="1400" b="1" i="0" u="none" strike="noStrike" cap="none" baseline="0" dirty="0">
                <a:ln>
                  <a:noFill/>
                </a:ln>
                <a:solidFill>
                  <a:srgbClr val="000000"/>
                </a:solidFill>
                <a:effectLst/>
                <a:latin typeface="Calibri" panose="020F0502020204030204" pitchFamily="34" charset="0"/>
              </a:rPr>
              <a:t>Lokalt kliniskt centrum (LCC, </a:t>
            </a:r>
            <a:r>
              <a:rPr lang="sv-SE" altLang="en-US" sz="1400" b="1" dirty="0">
                <a:solidFill>
                  <a:srgbClr val="000000"/>
                </a:solidFill>
                <a:latin typeface="Calibri" panose="020F0502020204030204" pitchFamily="34" charset="0"/>
              </a:rPr>
              <a:t>”k</a:t>
            </a:r>
            <a:r>
              <a:rPr kumimoji="0" lang="sv-SE" altLang="en-US" sz="1400" b="1" i="0" u="none" strike="noStrike" cap="none" baseline="0" dirty="0">
                <a:ln>
                  <a:noFill/>
                </a:ln>
                <a:solidFill>
                  <a:srgbClr val="000000"/>
                </a:solidFill>
                <a:effectLst/>
                <a:latin typeface="Calibri" panose="020F0502020204030204" pitchFamily="34" charset="0"/>
              </a:rPr>
              <a:t>linik”)</a:t>
            </a:r>
          </a:p>
        </p:txBody>
      </p:sp>
      <p:sp>
        <p:nvSpPr>
          <p:cNvPr id="189" name="Rectangle 73"/>
          <p:cNvSpPr>
            <a:spLocks noChangeArrowheads="1"/>
          </p:cNvSpPr>
          <p:nvPr/>
        </p:nvSpPr>
        <p:spPr bwMode="auto">
          <a:xfrm>
            <a:off x="4260626" y="5511536"/>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sv-SE" altLang="en-US" sz="1400" b="1" i="0" u="none" strike="noStrike" cap="none" baseline="0" dirty="0">
                <a:ln>
                  <a:noFill/>
                </a:ln>
                <a:solidFill>
                  <a:srgbClr val="000000"/>
                </a:solidFill>
                <a:effectLst/>
                <a:latin typeface="Calibri" panose="020F0502020204030204" pitchFamily="34" charset="0"/>
              </a:rPr>
              <a:t>LCC</a:t>
            </a:r>
            <a:endParaRPr kumimoji="0" lang="sv-SE" altLang="en-US" sz="1200" b="1" i="0" u="none" strike="noStrike" cap="none" normalizeH="0" dirty="0">
              <a:ln>
                <a:noFill/>
              </a:ln>
              <a:solidFill>
                <a:srgbClr val="000000"/>
              </a:solidFill>
              <a:effectLst/>
              <a:latin typeface="Calibri" panose="020F0502020204030204" pitchFamily="34" charset="0"/>
            </a:endParaRPr>
          </a:p>
        </p:txBody>
      </p:sp>
      <p:sp>
        <p:nvSpPr>
          <p:cNvPr id="190" name="Rectangle 73"/>
          <p:cNvSpPr>
            <a:spLocks noChangeArrowheads="1"/>
          </p:cNvSpPr>
          <p:nvPr/>
        </p:nvSpPr>
        <p:spPr bwMode="auto">
          <a:xfrm>
            <a:off x="5524265" y="5504261"/>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sv-SE" altLang="en-US" sz="1400" b="1" i="0" u="none" strike="noStrike" cap="none" baseline="0" dirty="0">
                <a:ln>
                  <a:noFill/>
                </a:ln>
                <a:solidFill>
                  <a:srgbClr val="000000"/>
                </a:solidFill>
                <a:effectLst/>
                <a:latin typeface="Calibri" panose="020F0502020204030204" pitchFamily="34" charset="0"/>
              </a:rPr>
              <a:t>LCC</a:t>
            </a:r>
            <a:endParaRPr kumimoji="0" lang="sv-SE" altLang="en-US" sz="1200" b="1" i="0" u="none" strike="noStrike" cap="none" normalizeH="0" dirty="0">
              <a:ln>
                <a:noFill/>
              </a:ln>
              <a:solidFill>
                <a:srgbClr val="000000"/>
              </a:solidFill>
              <a:effectLst/>
              <a:latin typeface="Calibri" panose="020F0502020204030204" pitchFamily="34" charset="0"/>
            </a:endParaRPr>
          </a:p>
        </p:txBody>
      </p:sp>
      <p:sp>
        <p:nvSpPr>
          <p:cNvPr id="191" name="Rectangle 73"/>
          <p:cNvSpPr>
            <a:spLocks noChangeArrowheads="1"/>
          </p:cNvSpPr>
          <p:nvPr/>
        </p:nvSpPr>
        <p:spPr bwMode="auto">
          <a:xfrm>
            <a:off x="6788941" y="549277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sv-SE" altLang="en-US" sz="1400" b="1" i="0" u="none" strike="noStrike" cap="none" baseline="0" dirty="0">
                <a:ln>
                  <a:noFill/>
                </a:ln>
                <a:solidFill>
                  <a:srgbClr val="000000"/>
                </a:solidFill>
                <a:effectLst/>
                <a:latin typeface="Calibri" panose="020F0502020204030204" pitchFamily="34" charset="0"/>
              </a:rPr>
              <a:t>LCC</a:t>
            </a:r>
            <a:endParaRPr kumimoji="0" lang="sv-SE" altLang="en-US" sz="1200" b="1" i="0" u="none" strike="noStrike" cap="none" normalizeH="0" dirty="0">
              <a:ln>
                <a:noFill/>
              </a:ln>
              <a:solidFill>
                <a:srgbClr val="000000"/>
              </a:solidFill>
              <a:effectLst/>
              <a:latin typeface="Calibri" panose="020F0502020204030204" pitchFamily="34" charset="0"/>
            </a:endParaRPr>
          </a:p>
        </p:txBody>
      </p:sp>
      <p:sp>
        <p:nvSpPr>
          <p:cNvPr id="192" name="Rectangle 73"/>
          <p:cNvSpPr>
            <a:spLocks noChangeArrowheads="1"/>
          </p:cNvSpPr>
          <p:nvPr/>
        </p:nvSpPr>
        <p:spPr bwMode="auto">
          <a:xfrm>
            <a:off x="8051543" y="548655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sv-SE" altLang="en-US" sz="1400" b="1" i="0" u="none" strike="noStrike" cap="none" baseline="0" dirty="0">
                <a:ln>
                  <a:noFill/>
                </a:ln>
                <a:solidFill>
                  <a:srgbClr val="000000"/>
                </a:solidFill>
                <a:effectLst/>
                <a:latin typeface="Calibri" panose="020F0502020204030204" pitchFamily="34" charset="0"/>
              </a:rPr>
              <a:t>LCC</a:t>
            </a:r>
            <a:endParaRPr kumimoji="0" lang="sv-SE" altLang="en-US" sz="1400" b="1" i="0" u="none" strike="noStrike" cap="none" normalizeH="0" dirty="0">
              <a:ln>
                <a:noFill/>
              </a:ln>
              <a:solidFill>
                <a:srgbClr val="000000"/>
              </a:solidFill>
              <a:effectLst/>
              <a:latin typeface="Calibri" panose="020F0502020204030204" pitchFamily="34" charset="0"/>
            </a:endParaRPr>
          </a:p>
        </p:txBody>
      </p:sp>
      <p:sp>
        <p:nvSpPr>
          <p:cNvPr id="193" name="Rectangle 73"/>
          <p:cNvSpPr>
            <a:spLocks noChangeArrowheads="1"/>
          </p:cNvSpPr>
          <p:nvPr/>
        </p:nvSpPr>
        <p:spPr bwMode="auto">
          <a:xfrm>
            <a:off x="9314145" y="5486550"/>
            <a:ext cx="1080000" cy="540000"/>
          </a:xfrm>
          <a:prstGeom prst="round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sv-SE" altLang="en-US" sz="1400" b="1" i="0" u="none" strike="noStrike" cap="none" baseline="0" dirty="0">
                <a:ln>
                  <a:noFill/>
                </a:ln>
                <a:solidFill>
                  <a:srgbClr val="000000"/>
                </a:solidFill>
                <a:effectLst/>
                <a:latin typeface="Calibri" panose="020F0502020204030204" pitchFamily="34" charset="0"/>
              </a:rPr>
              <a:t>LCC</a:t>
            </a:r>
            <a:endParaRPr kumimoji="0" lang="sv-SE" altLang="en-US" sz="1200" b="1" i="0" u="none" strike="noStrike" cap="none" normalizeH="0" dirty="0">
              <a:ln>
                <a:noFill/>
              </a:ln>
              <a:solidFill>
                <a:srgbClr val="000000"/>
              </a:solidFill>
              <a:effectLst/>
              <a:latin typeface="Calibri" panose="020F0502020204030204" pitchFamily="34" charset="0"/>
            </a:endParaRPr>
          </a:p>
        </p:txBody>
      </p:sp>
      <p:cxnSp>
        <p:nvCxnSpPr>
          <p:cNvPr id="197" name="Straight Connector 196"/>
          <p:cNvCxnSpPr>
            <a:stCxn id="193" idx="0"/>
          </p:cNvCxnSpPr>
          <p:nvPr/>
        </p:nvCxnSpPr>
        <p:spPr>
          <a:xfrm flipH="1" flipV="1">
            <a:off x="9852660" y="5213985"/>
            <a:ext cx="1485" cy="272565"/>
          </a:xfrm>
          <a:prstGeom prst="line">
            <a:avLst/>
          </a:prstGeom>
          <a:ln w="12700"/>
        </p:spPr>
        <p:style>
          <a:lnRef idx="1">
            <a:schemeClr val="dk1"/>
          </a:lnRef>
          <a:fillRef idx="0">
            <a:schemeClr val="dk1"/>
          </a:fillRef>
          <a:effectRef idx="0">
            <a:schemeClr val="dk1"/>
          </a:effectRef>
          <a:fontRef idx="minor">
            <a:schemeClr val="tx1"/>
          </a:fontRef>
        </p:style>
      </p:cxnSp>
      <p:cxnSp>
        <p:nvCxnSpPr>
          <p:cNvPr id="198" name="Straight Connector 197"/>
          <p:cNvCxnSpPr>
            <a:endCxn id="192" idx="0"/>
          </p:cNvCxnSpPr>
          <p:nvPr/>
        </p:nvCxnSpPr>
        <p:spPr>
          <a:xfrm flipH="1">
            <a:off x="8591543" y="5209837"/>
            <a:ext cx="0" cy="276713"/>
          </a:xfrm>
          <a:prstGeom prst="line">
            <a:avLst/>
          </a:prstGeom>
          <a:ln w="12700"/>
        </p:spPr>
        <p:style>
          <a:lnRef idx="1">
            <a:schemeClr val="dk1"/>
          </a:lnRef>
          <a:fillRef idx="0">
            <a:schemeClr val="dk1"/>
          </a:fillRef>
          <a:effectRef idx="0">
            <a:schemeClr val="dk1"/>
          </a:effectRef>
          <a:fontRef idx="minor">
            <a:schemeClr val="tx1"/>
          </a:fontRef>
        </p:style>
      </p:cxnSp>
      <p:sp>
        <p:nvSpPr>
          <p:cNvPr id="41" name="Rectangle 73"/>
          <p:cNvSpPr>
            <a:spLocks noChangeArrowheads="1"/>
          </p:cNvSpPr>
          <p:nvPr/>
        </p:nvSpPr>
        <p:spPr bwMode="auto">
          <a:xfrm>
            <a:off x="2197279" y="4214295"/>
            <a:ext cx="2520000" cy="720000"/>
          </a:xfrm>
          <a:prstGeom prst="roundRect">
            <a:avLst/>
          </a:prstGeom>
          <a:solidFill>
            <a:schemeClr val="accent2">
              <a:lumMod val="40000"/>
              <a:lumOff val="60000"/>
            </a:schemeClr>
          </a:solidFill>
          <a:ln/>
        </p:spPr>
        <p:style>
          <a:lnRef idx="2">
            <a:schemeClr val="dk1"/>
          </a:lnRef>
          <a:fillRef idx="1">
            <a:schemeClr val="lt1"/>
          </a:fillRef>
          <a:effectRef idx="0">
            <a:schemeClr val="dk1"/>
          </a:effectRef>
          <a:fontRef idx="minor">
            <a:schemeClr val="dk1"/>
          </a:fontRef>
        </p:style>
        <p:txBody>
          <a:bodyPr vert="horz" wrap="square" lIns="0" tIns="0" rIns="0" bIns="0" numCol="1" anchor="ctr" anchorCtr="0" compatLnSpc="1">
            <a:prstTxWarp prst="textNoShape">
              <a:avLst/>
            </a:prstTxWarp>
            <a:no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sv-SE" altLang="en-US" sz="1400" b="1" i="0" u="none" strike="noStrike" cap="none" baseline="0" dirty="0">
                <a:ln>
                  <a:noFill/>
                </a:ln>
                <a:solidFill>
                  <a:srgbClr val="000000"/>
                </a:solidFill>
                <a:effectLst/>
                <a:latin typeface="Calibri" panose="020F0502020204030204" pitchFamily="34" charset="0"/>
              </a:rPr>
              <a:t>Regionalt samordningskontor </a:t>
            </a:r>
          </a:p>
          <a:p>
            <a:pPr marL="0" marR="0" lvl="0" indent="0" algn="ctr" defTabSz="914400" rtl="0" eaLnBrk="0" fontAlgn="base" latinLnBrk="0" hangingPunct="0">
              <a:lnSpc>
                <a:spcPct val="100000"/>
              </a:lnSpc>
              <a:spcBef>
                <a:spcPct val="0"/>
              </a:spcBef>
              <a:spcAft>
                <a:spcPct val="0"/>
              </a:spcAft>
              <a:buClrTx/>
              <a:buSzTx/>
              <a:buFontTx/>
              <a:buNone/>
              <a:tabLst/>
            </a:pPr>
            <a:r>
              <a:rPr kumimoji="0" lang="sv-SE" altLang="en-US" sz="1400" b="1" i="0" u="none" strike="noStrike" cap="none" baseline="0" dirty="0">
                <a:ln>
                  <a:noFill/>
                </a:ln>
                <a:solidFill>
                  <a:srgbClr val="000000"/>
                </a:solidFill>
                <a:effectLst/>
                <a:latin typeface="Calibri" panose="020F0502020204030204" pitchFamily="34" charset="0"/>
              </a:rPr>
              <a:t>(RCC, en</a:t>
            </a:r>
            <a:r>
              <a:rPr kumimoji="0" lang="sv-SE" altLang="en-US" sz="1400" b="1" i="0" u="none" strike="noStrike" cap="none" dirty="0">
                <a:ln>
                  <a:noFill/>
                </a:ln>
                <a:solidFill>
                  <a:srgbClr val="000000"/>
                </a:solidFill>
                <a:effectLst/>
                <a:latin typeface="Calibri" panose="020F0502020204030204" pitchFamily="34" charset="0"/>
              </a:rPr>
              <a:t> per region)</a:t>
            </a:r>
          </a:p>
          <a:p>
            <a:pPr marL="0" marR="0" lvl="0" indent="0" algn="ctr" defTabSz="914400" rtl="0" eaLnBrk="0" fontAlgn="base" latinLnBrk="0" hangingPunct="0">
              <a:lnSpc>
                <a:spcPct val="100000"/>
              </a:lnSpc>
              <a:spcBef>
                <a:spcPct val="0"/>
              </a:spcBef>
              <a:spcAft>
                <a:spcPct val="0"/>
              </a:spcAft>
              <a:buClrTx/>
              <a:buSzTx/>
              <a:buFontTx/>
              <a:buNone/>
              <a:tabLst/>
            </a:pPr>
            <a:r>
              <a:rPr lang="sv-SE" smtClean="0"/>
              <a:t> </a:t>
            </a:r>
            <a:r>
              <a:rPr lang="sv-SE" altLang="en-US" sz="1600" b="1" dirty="0">
                <a:latin typeface="Calibri" panose="020F0502020204030204" pitchFamily="34" charset="0"/>
              </a:rPr>
              <a:t>EU RCC = Ecraid</a:t>
            </a:r>
            <a:endParaRPr kumimoji="0" lang="sv-SE" altLang="en-US" sz="1600" b="1" i="0" strike="noStrike" cap="none" normalizeH="0" dirty="0">
              <a:ln>
                <a:noFill/>
              </a:ln>
              <a:effectLst/>
              <a:latin typeface="Calibri" panose="020F0502020204030204" pitchFamily="34" charset="0"/>
            </a:endParaRPr>
          </a:p>
        </p:txBody>
      </p:sp>
      <p:cxnSp>
        <p:nvCxnSpPr>
          <p:cNvPr id="42" name="Elbow Connector 41"/>
          <p:cNvCxnSpPr>
            <a:endCxn id="188" idx="1"/>
          </p:cNvCxnSpPr>
          <p:nvPr/>
        </p:nvCxnSpPr>
        <p:spPr>
          <a:xfrm rot="16200000" flipH="1">
            <a:off x="-412303" y="3798751"/>
            <a:ext cx="3340512" cy="610507"/>
          </a:xfrm>
          <a:prstGeom prst="bentConnector2">
            <a:avLst/>
          </a:prstGeom>
          <a:ln w="12700"/>
        </p:spPr>
        <p:style>
          <a:lnRef idx="1">
            <a:schemeClr val="dk1"/>
          </a:lnRef>
          <a:fillRef idx="0">
            <a:schemeClr val="dk1"/>
          </a:fillRef>
          <a:effectRef idx="0">
            <a:schemeClr val="dk1"/>
          </a:effectRef>
          <a:fontRef idx="minor">
            <a:schemeClr val="tx1"/>
          </a:fontRef>
        </p:style>
      </p:cxnSp>
      <p:cxnSp>
        <p:nvCxnSpPr>
          <p:cNvPr id="50" name="Straight Connector 49"/>
          <p:cNvCxnSpPr/>
          <p:nvPr/>
        </p:nvCxnSpPr>
        <p:spPr>
          <a:xfrm flipV="1">
            <a:off x="5645784" y="4931590"/>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2" name="Straight Connector 51"/>
          <p:cNvCxnSpPr/>
          <p:nvPr/>
        </p:nvCxnSpPr>
        <p:spPr>
          <a:xfrm flipV="1">
            <a:off x="7033737" y="4931589"/>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53" name="Straight Connector 52"/>
          <p:cNvCxnSpPr/>
          <p:nvPr/>
        </p:nvCxnSpPr>
        <p:spPr>
          <a:xfrm flipV="1">
            <a:off x="8306584" y="4923416"/>
            <a:ext cx="0" cy="180000"/>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3" name="Straight Connector 42"/>
          <p:cNvCxnSpPr/>
          <p:nvPr/>
        </p:nvCxnSpPr>
        <p:spPr>
          <a:xfrm flipH="1">
            <a:off x="8895080" y="3913200"/>
            <a:ext cx="375920" cy="1"/>
          </a:xfrm>
          <a:prstGeom prst="line">
            <a:avLst/>
          </a:prstGeom>
          <a:ln w="12700">
            <a:prstDash val="dash"/>
          </a:ln>
        </p:spPr>
        <p:style>
          <a:lnRef idx="1">
            <a:schemeClr val="dk1"/>
          </a:lnRef>
          <a:fillRef idx="0">
            <a:schemeClr val="dk1"/>
          </a:fillRef>
          <a:effectRef idx="0">
            <a:schemeClr val="dk1"/>
          </a:effectRef>
          <a:fontRef idx="minor">
            <a:schemeClr val="tx1"/>
          </a:fontRef>
        </p:style>
      </p:cxnSp>
      <p:cxnSp>
        <p:nvCxnSpPr>
          <p:cNvPr id="47" name="Straight Connector 46"/>
          <p:cNvCxnSpPr/>
          <p:nvPr/>
        </p:nvCxnSpPr>
        <p:spPr>
          <a:xfrm flipH="1">
            <a:off x="10377364" y="5212800"/>
            <a:ext cx="375920" cy="1"/>
          </a:xfrm>
          <a:prstGeom prst="line">
            <a:avLst/>
          </a:prstGeom>
          <a:ln w="12700">
            <a:prstDash val="dash"/>
          </a:ln>
        </p:spPr>
        <p:style>
          <a:lnRef idx="1">
            <a:schemeClr val="dk1"/>
          </a:lnRef>
          <a:fillRef idx="0">
            <a:schemeClr val="dk1"/>
          </a:fillRef>
          <a:effectRef idx="0">
            <a:schemeClr val="dk1"/>
          </a:effectRef>
          <a:fontRef idx="minor">
            <a:schemeClr val="tx1"/>
          </a:fontRef>
        </p:style>
      </p:cxnSp>
      <p:sp>
        <p:nvSpPr>
          <p:cNvPr id="44" name="Title 1"/>
          <p:cNvSpPr>
            <a:spLocks noGrp="1"/>
          </p:cNvSpPr>
          <p:nvPr>
            <p:ph type="title"/>
          </p:nvPr>
        </p:nvSpPr>
        <p:spPr>
          <a:xfrm>
            <a:off x="838200" y="14741"/>
            <a:ext cx="10515600" cy="1325563"/>
          </a:xfrm>
        </p:spPr>
        <p:txBody>
          <a:bodyPr/>
          <a:lstStyle/>
          <a:p>
            <a:r>
              <a:rPr lang="sv-SE" smtClean="0"/>
              <a:t>Struktur för RECOVERY-studien</a:t>
            </a:r>
          </a:p>
        </p:txBody>
      </p:sp>
    </p:spTree>
    <p:extLst>
      <p:ext uri="{BB962C8B-B14F-4D97-AF65-F5344CB8AC3E}">
        <p14:creationId xmlns:p14="http://schemas.microsoft.com/office/powerpoint/2010/main" val="3295061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8171046" cy="1325563"/>
          </a:xfrm>
        </p:spPr>
        <p:txBody>
          <a:bodyPr/>
          <a:lstStyle/>
          <a:p>
            <a:r>
              <a:rPr lang="sv-SE" dirty="0" smtClean="0"/>
              <a:t>Den ansvariga prövarens roll på lokalt kliniskt center</a:t>
            </a:r>
          </a:p>
        </p:txBody>
      </p:sp>
      <p:sp>
        <p:nvSpPr>
          <p:cNvPr id="3" name="Content Placeholder 2"/>
          <p:cNvSpPr>
            <a:spLocks noGrp="1"/>
          </p:cNvSpPr>
          <p:nvPr>
            <p:ph idx="1"/>
          </p:nvPr>
        </p:nvSpPr>
        <p:spPr/>
        <p:txBody>
          <a:bodyPr>
            <a:normAutofit fontScale="92500" lnSpcReduction="10000"/>
          </a:bodyPr>
          <a:lstStyle/>
          <a:p>
            <a:r>
              <a:rPr lang="sv-SE" smtClean="0"/>
              <a:t>Behöver vara kvalificerad genom utbildning, vidareutbildning och erfarenhet för att åta sig ansvaret för att på ett korrekt sätt genomföra prövningen</a:t>
            </a:r>
          </a:p>
          <a:p>
            <a:endParaRPr lang="sv-SE" dirty="0"/>
          </a:p>
          <a:p>
            <a:r>
              <a:rPr lang="sv-SE" smtClean="0"/>
              <a:t>Ansvarar för att genomföra prövningen i enlighet med protokollet på kliniken, inklusive översyn av andra medlemmar i prövningsgruppen</a:t>
            </a:r>
          </a:p>
          <a:p>
            <a:endParaRPr lang="sv-SE" dirty="0"/>
          </a:p>
          <a:p>
            <a:r>
              <a:rPr lang="sv-SE" smtClean="0"/>
              <a:t>Ska vara medveten om, och följa, god klinisk praxis och tillämpliga förordningar (inom EU: </a:t>
            </a:r>
            <a:r>
              <a:rPr lang="sv-SE" dirty="0">
                <a:hlinkClick r:id="rId2"/>
              </a:rPr>
              <a:t>Förordningen om kliniska prövningar (förordning (EU) nr 536/2014</a:t>
            </a:r>
            <a:r>
              <a:rPr lang="sv-SE" smtClean="0"/>
              <a:t>)</a:t>
            </a:r>
          </a:p>
          <a:p>
            <a:endParaRPr lang="sv-SE" dirty="0"/>
          </a:p>
          <a:p>
            <a:r>
              <a:rPr lang="sv-SE" smtClean="0"/>
              <a:t>Enligt specifikationerna i protokollet genomförs RECOVERY i enlighet med principerna i standarden ICH-GCP</a:t>
            </a:r>
          </a:p>
        </p:txBody>
      </p:sp>
      <p:sp>
        <p:nvSpPr>
          <p:cNvPr id="5" name="Slide Number Placeholder 4"/>
          <p:cNvSpPr>
            <a:spLocks noGrp="1"/>
          </p:cNvSpPr>
          <p:nvPr>
            <p:ph type="sldNum" sz="quarter" idx="12"/>
          </p:nvPr>
        </p:nvSpPr>
        <p:spPr/>
        <p:txBody>
          <a:bodyPr/>
          <a:lstStyle/>
          <a:p>
            <a:fld id="{42C0CA23-4D8D-4670-B5DD-ACC4E2457EF3}" type="slidenum">
              <a:rPr lang="en-GB" smtClean="0"/>
              <a:t>4</a:t>
            </a:fld>
            <a:endParaRPr lang="sv-SE"/>
          </a:p>
        </p:txBody>
      </p:sp>
    </p:spTree>
    <p:extLst>
      <p:ext uri="{BB962C8B-B14F-4D97-AF65-F5344CB8AC3E}">
        <p14:creationId xmlns:p14="http://schemas.microsoft.com/office/powerpoint/2010/main" val="1479259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ICH-GCP:s principer</a:t>
            </a:r>
          </a:p>
        </p:txBody>
      </p:sp>
      <p:sp>
        <p:nvSpPr>
          <p:cNvPr id="3" name="Content Placeholder 2"/>
          <p:cNvSpPr>
            <a:spLocks noGrp="1"/>
          </p:cNvSpPr>
          <p:nvPr>
            <p:ph idx="1"/>
          </p:nvPr>
        </p:nvSpPr>
        <p:spPr>
          <a:xfrm>
            <a:off x="0" y="1370784"/>
            <a:ext cx="12131458" cy="5430217"/>
          </a:xfrm>
        </p:spPr>
        <p:txBody>
          <a:bodyPr>
            <a:noAutofit/>
          </a:bodyPr>
          <a:lstStyle/>
          <a:p>
            <a:pPr marL="514350" indent="-514350">
              <a:spcBef>
                <a:spcPts val="600"/>
              </a:spcBef>
              <a:buFont typeface="+mj-lt"/>
              <a:buAutoNum type="arabicPeriod"/>
            </a:pPr>
            <a:r>
              <a:rPr lang="sv-SE" sz="1500" dirty="0"/>
              <a:t>Kliniska prövningar ska genomföras i enlighet med de etiska principer som har sitt ursprung i Helsingforsdeklarationen och som överensstämmer med GCP (god medicinsk praxis) och tillämpliga lagkrav.</a:t>
            </a:r>
          </a:p>
          <a:p>
            <a:pPr marL="514350" indent="-514350">
              <a:spcBef>
                <a:spcPts val="600"/>
              </a:spcBef>
              <a:buFont typeface="+mj-lt"/>
              <a:buAutoNum type="arabicPeriod"/>
            </a:pPr>
            <a:r>
              <a:rPr lang="sv-SE" sz="1500" dirty="0"/>
              <a:t>Innan en prövning startas ska förutsägbara risker och obehag vägas mot den förväntade nyttan för den individuella försökspersonen och samhället. En prövning får endast startas och fortsätta om de förväntade fördelarna motiverar riskerna.</a:t>
            </a:r>
          </a:p>
          <a:p>
            <a:pPr marL="514350" indent="-514350">
              <a:spcBef>
                <a:spcPts val="600"/>
              </a:spcBef>
              <a:buFont typeface="+mj-lt"/>
              <a:buAutoNum type="arabicPeriod"/>
            </a:pPr>
            <a:r>
              <a:rPr lang="sv-SE" sz="1500" dirty="0"/>
              <a:t>Försökspersonernas rättigheter, säkerhet och välbefinnande beaktas och ges företräde framför alla forskningens och samhällets intressen.</a:t>
            </a:r>
          </a:p>
          <a:p>
            <a:pPr marL="514350" indent="-514350">
              <a:spcBef>
                <a:spcPts val="600"/>
              </a:spcBef>
              <a:buFont typeface="+mj-lt"/>
              <a:buAutoNum type="arabicPeriod"/>
            </a:pPr>
            <a:r>
              <a:rPr lang="sv-SE" sz="1500" dirty="0"/>
              <a:t>Den tillgängliga icke-kliniska och kliniska informationen om prövningsläkemedlet ska vara tillräcklig för att stödja den föreslagna kliniska prövningen.</a:t>
            </a:r>
          </a:p>
          <a:p>
            <a:pPr marL="514350" indent="-514350">
              <a:spcBef>
                <a:spcPts val="600"/>
              </a:spcBef>
              <a:buFont typeface="+mj-lt"/>
              <a:buAutoNum type="arabicPeriod"/>
            </a:pPr>
            <a:r>
              <a:rPr lang="sv-SE" sz="1500" dirty="0"/>
              <a:t>Kliniska prövningar ska vara vetenskapligt sunda och beskrivas i ett tydligt och detaljerat protokoll.</a:t>
            </a:r>
          </a:p>
          <a:p>
            <a:pPr marL="514350" indent="-514350">
              <a:spcBef>
                <a:spcPts val="600"/>
              </a:spcBef>
              <a:buFont typeface="+mj-lt"/>
              <a:buAutoNum type="arabicPeriod"/>
            </a:pPr>
            <a:r>
              <a:rPr lang="sv-SE" sz="1500" dirty="0"/>
              <a:t>En prövning ska genomföras i enlighet med protokollet som godkänts av den institutionella granskningsnämnden/oberoende etikkommittén.</a:t>
            </a:r>
          </a:p>
          <a:p>
            <a:pPr marL="514350" indent="-514350">
              <a:spcBef>
                <a:spcPts val="600"/>
              </a:spcBef>
              <a:buFont typeface="+mj-lt"/>
              <a:buAutoNum type="arabicPeriod"/>
            </a:pPr>
            <a:r>
              <a:rPr lang="sv-SE" sz="1500" dirty="0"/>
              <a:t>Den medicinska vården som ges till, och de medicinska besluten som tas för, försökspersonerna ska alltid vara en kvalificerad läkares eller, när nödvändigt, en kvalificerad tandläkares ansvar.</a:t>
            </a:r>
          </a:p>
          <a:p>
            <a:pPr marL="514350" indent="-514350">
              <a:spcBef>
                <a:spcPts val="600"/>
              </a:spcBef>
              <a:buFont typeface="+mj-lt"/>
              <a:buAutoNum type="arabicPeriod"/>
            </a:pPr>
            <a:r>
              <a:rPr lang="sv-SE" sz="1500" dirty="0"/>
              <a:t>Varje person som är inblandad i genomförandet av en prövning ska vara kvalificerad genom utbildning, vidareutbildning och erfarenhet för att kunna genomföra sina uppgifter.</a:t>
            </a:r>
          </a:p>
          <a:p>
            <a:pPr marL="514350" indent="-514350">
              <a:spcBef>
                <a:spcPts val="600"/>
              </a:spcBef>
              <a:buFont typeface="+mj-lt"/>
              <a:buAutoNum type="arabicPeriod"/>
            </a:pPr>
            <a:r>
              <a:rPr lang="sv-SE" sz="1500" dirty="0"/>
              <a:t>Frivilligt lämnat informerat samtycke ska inhämtas från varje försöksperson innan deltagande i den kliniska prövningen.</a:t>
            </a:r>
          </a:p>
          <a:p>
            <a:pPr marL="514350" indent="-514350">
              <a:spcBef>
                <a:spcPts val="600"/>
              </a:spcBef>
              <a:buFont typeface="+mj-lt"/>
              <a:buAutoNum type="arabicPeriod"/>
            </a:pPr>
            <a:r>
              <a:rPr lang="sv-SE" sz="1500" dirty="0"/>
              <a:t>All klinisk prövningsinformation ska dokumenteras, hanteras och lagras på ett sätt som möjliggör korrekt rapportering, tolkning och verifiering. Denna princip gäller alla handlingar som det hänvisas till i denna riktlinje, oberoende av medietypen som används.</a:t>
            </a:r>
          </a:p>
          <a:p>
            <a:pPr marL="514350" indent="-514350">
              <a:spcBef>
                <a:spcPts val="600"/>
              </a:spcBef>
              <a:buFont typeface="+mj-lt"/>
              <a:buAutoNum type="arabicPeriod"/>
            </a:pPr>
            <a:r>
              <a:rPr lang="sv-SE" sz="1500" dirty="0"/>
              <a:t>Information som kan användas för att identifiera försökspersoner ska skyddas med hänsyn till sekretess- och konfidentialitetsreglerna enligt gällande lagstiftning.</a:t>
            </a:r>
          </a:p>
          <a:p>
            <a:pPr marL="514350" indent="-514350">
              <a:spcBef>
                <a:spcPts val="600"/>
              </a:spcBef>
              <a:buFont typeface="+mj-lt"/>
              <a:buAutoNum type="arabicPeriod"/>
            </a:pPr>
            <a:r>
              <a:rPr lang="sv-SE" sz="1500" dirty="0"/>
              <a:t>Prövningsläkemedel ska tillverkas, hanteras och lagras i enlighet med god tillverkningssed (GMP). De ska användas enligt det godkända protokollet. </a:t>
            </a:r>
          </a:p>
          <a:p>
            <a:pPr marL="514350" indent="-514350">
              <a:spcBef>
                <a:spcPts val="600"/>
              </a:spcBef>
              <a:buFont typeface="+mj-lt"/>
              <a:buAutoNum type="arabicPeriod"/>
            </a:pPr>
            <a:r>
              <a:rPr lang="sv-SE" sz="1500" dirty="0"/>
              <a:t>System med förfarande som säkerställer kvaliteten hos varje aspekt av prövningen ska implementeras. Prövningsaspekterna som är grundläggande för att säkerställa skydd av mänskliga försökspersoner och tillförlitligheten hos prövningsresultaten ska vara i fokus för sådana system. </a:t>
            </a:r>
          </a:p>
        </p:txBody>
      </p:sp>
      <p:sp>
        <p:nvSpPr>
          <p:cNvPr id="4" name="Slide Number Placeholder 3"/>
          <p:cNvSpPr>
            <a:spLocks noGrp="1"/>
          </p:cNvSpPr>
          <p:nvPr>
            <p:ph type="sldNum" sz="quarter" idx="12"/>
          </p:nvPr>
        </p:nvSpPr>
        <p:spPr/>
        <p:txBody>
          <a:bodyPr/>
          <a:lstStyle/>
          <a:p>
            <a:fld id="{42C0CA23-4D8D-4670-B5DD-ACC4E2457EF3}" type="slidenum">
              <a:rPr lang="en-GB" smtClean="0"/>
              <a:t>5</a:t>
            </a:fld>
            <a:endParaRPr lang="sv-SE"/>
          </a:p>
        </p:txBody>
      </p:sp>
    </p:spTree>
    <p:extLst>
      <p:ext uri="{BB962C8B-B14F-4D97-AF65-F5344CB8AC3E}">
        <p14:creationId xmlns:p14="http://schemas.microsoft.com/office/powerpoint/2010/main" val="2418209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Utbildning och delegering</a:t>
            </a:r>
          </a:p>
        </p:txBody>
      </p:sp>
      <p:sp>
        <p:nvSpPr>
          <p:cNvPr id="3" name="Content Placeholder 2"/>
          <p:cNvSpPr>
            <a:spLocks noGrp="1"/>
          </p:cNvSpPr>
          <p:nvPr>
            <p:ph idx="1"/>
          </p:nvPr>
        </p:nvSpPr>
        <p:spPr/>
        <p:txBody>
          <a:bodyPr>
            <a:normAutofit fontScale="92500" lnSpcReduction="10000"/>
          </a:bodyPr>
          <a:lstStyle/>
          <a:p>
            <a:r>
              <a:rPr lang="sv-SE" smtClean="0"/>
              <a:t>Den ansvariga prövaren måste utbildas i relevanta aspekter av GCP</a:t>
            </a:r>
          </a:p>
          <a:p>
            <a:endParaRPr lang="sv-SE" dirty="0"/>
          </a:p>
          <a:p>
            <a:r>
              <a:rPr lang="sv-SE" smtClean="0"/>
              <a:t>Utöver denna utbildning för ansvariga prövare ska ansvariga prövare fullfölja utbildning inom följande ämnen:</a:t>
            </a:r>
          </a:p>
          <a:p>
            <a:pPr lvl="1"/>
            <a:r>
              <a:rPr lang="sv-SE" smtClean="0"/>
              <a:t>Prövningens bakgrund och mål</a:t>
            </a:r>
          </a:p>
          <a:p>
            <a:pPr lvl="1"/>
            <a:r>
              <a:rPr lang="sv-SE" smtClean="0"/>
              <a:t>Inhämtande av informerat samtycke</a:t>
            </a:r>
          </a:p>
          <a:p>
            <a:pPr lvl="1"/>
            <a:r>
              <a:rPr lang="sv-SE" smtClean="0"/>
              <a:t>Randomisering</a:t>
            </a:r>
          </a:p>
          <a:p>
            <a:pPr lvl="1"/>
            <a:r>
              <a:rPr lang="sv-SE" smtClean="0"/>
              <a:t>Specifika utbildningsmoduler för prövningsläkemedel (i EU: Influensabehandling och behandling av samhällsförvärvad lunginflammation)</a:t>
            </a:r>
          </a:p>
          <a:p>
            <a:pPr lvl="1"/>
            <a:endParaRPr lang="sv-SE" dirty="0"/>
          </a:p>
          <a:p>
            <a:r>
              <a:rPr lang="sv-SE" smtClean="0"/>
              <a:t>Även om den ansvariga prövaren </a:t>
            </a:r>
            <a:r>
              <a:rPr lang="sv-SE" u="sng" dirty="0"/>
              <a:t>ansvarar</a:t>
            </a:r>
            <a:r>
              <a:rPr lang="sv-SE" smtClean="0"/>
              <a:t> för alla prövningsrelaterade aktiviteter på sin klinik, måste inte hen tillhandahålla alla sådana aktiviteter</a:t>
            </a:r>
          </a:p>
        </p:txBody>
      </p:sp>
      <p:sp>
        <p:nvSpPr>
          <p:cNvPr id="4" name="Slide Number Placeholder 3"/>
          <p:cNvSpPr>
            <a:spLocks noGrp="1"/>
          </p:cNvSpPr>
          <p:nvPr>
            <p:ph type="sldNum" sz="quarter" idx="12"/>
          </p:nvPr>
        </p:nvSpPr>
        <p:spPr/>
        <p:txBody>
          <a:bodyPr/>
          <a:lstStyle/>
          <a:p>
            <a:fld id="{42C0CA23-4D8D-4670-B5DD-ACC4E2457EF3}" type="slidenum">
              <a:rPr lang="en-GB" smtClean="0"/>
              <a:t>6</a:t>
            </a:fld>
            <a:endParaRPr lang="sv-SE"/>
          </a:p>
        </p:txBody>
      </p:sp>
    </p:spTree>
    <p:extLst>
      <p:ext uri="{BB962C8B-B14F-4D97-AF65-F5344CB8AC3E}">
        <p14:creationId xmlns:p14="http://schemas.microsoft.com/office/powerpoint/2010/main" val="3945461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Utbildningsdokumentation</a:t>
            </a:r>
          </a:p>
        </p:txBody>
      </p:sp>
      <p:sp>
        <p:nvSpPr>
          <p:cNvPr id="3" name="Content Placeholder 2"/>
          <p:cNvSpPr>
            <a:spLocks noGrp="1"/>
          </p:cNvSpPr>
          <p:nvPr>
            <p:ph idx="1"/>
          </p:nvPr>
        </p:nvSpPr>
        <p:spPr>
          <a:xfrm>
            <a:off x="628491" y="1776272"/>
            <a:ext cx="5315110" cy="3253900"/>
          </a:xfrm>
        </p:spPr>
        <p:txBody>
          <a:bodyPr vert="horz" lIns="91440" tIns="45720" rIns="91440" bIns="45720" rtlCol="0" anchor="t">
            <a:normAutofit fontScale="85000" lnSpcReduction="10000"/>
          </a:bodyPr>
          <a:lstStyle/>
          <a:p>
            <a:r>
              <a:rPr lang="sv-SE" sz="2400" dirty="0"/>
              <a:t>Utbildningsmodulerna kan levereras vid initieringsbesök på kliniken, eller via utbildningsmaterial på prövningens webbplats</a:t>
            </a:r>
          </a:p>
          <a:p>
            <a:r>
              <a:rPr lang="sv-SE" sz="2400" dirty="0"/>
              <a:t>Om personalen deltar i initieringsbesök på kliniken (SIV) kommer deras utbildningsdokumentation att uppdateras av prövningsgruppen</a:t>
            </a:r>
          </a:p>
          <a:p>
            <a:r>
              <a:rPr lang="sv-SE" sz="2400" dirty="0"/>
              <a:t>Om personalen genomgår onlineutbildning måste de dokumentera detta genom att fylla i det relevanta utbildningsbekräftelseformuläret på webbplatsen</a:t>
            </a:r>
            <a:endParaRPr lang="sv-SE" sz="2400" dirty="0">
              <a:ea typeface="Calibri"/>
              <a:cs typeface="Calibri"/>
            </a:endParaRPr>
          </a:p>
          <a:p>
            <a:endParaRPr lang="sv-SE" sz="2400" dirty="0"/>
          </a:p>
          <a:p>
            <a:endParaRPr lang="sv-SE" sz="2400" dirty="0"/>
          </a:p>
        </p:txBody>
      </p:sp>
      <p:sp>
        <p:nvSpPr>
          <p:cNvPr id="4" name="Slide Number Placeholder 3"/>
          <p:cNvSpPr>
            <a:spLocks noGrp="1"/>
          </p:cNvSpPr>
          <p:nvPr>
            <p:ph type="sldNum" sz="quarter" idx="12"/>
          </p:nvPr>
        </p:nvSpPr>
        <p:spPr/>
        <p:txBody>
          <a:bodyPr/>
          <a:lstStyle/>
          <a:p>
            <a:fld id="{42C0CA23-4D8D-4670-B5DD-ACC4E2457EF3}" type="slidenum">
              <a:rPr lang="en-GB" smtClean="0"/>
              <a:t>7</a:t>
            </a:fld>
            <a:endParaRPr lang="sv-SE"/>
          </a:p>
        </p:txBody>
      </p:sp>
      <p:pic>
        <p:nvPicPr>
          <p:cNvPr id="5" name="Picture 4"/>
          <p:cNvPicPr>
            <a:picLocks noChangeAspect="1"/>
          </p:cNvPicPr>
          <p:nvPr/>
        </p:nvPicPr>
        <p:blipFill>
          <a:blip r:embed="rId2"/>
          <a:stretch>
            <a:fillRect/>
          </a:stretch>
        </p:blipFill>
        <p:spPr>
          <a:xfrm>
            <a:off x="6111241" y="1596885"/>
            <a:ext cx="5775960" cy="3228653"/>
          </a:xfrm>
          <a:prstGeom prst="rect">
            <a:avLst/>
          </a:prstGeom>
          <a:ln>
            <a:solidFill>
              <a:schemeClr val="tx1"/>
            </a:solidFill>
          </a:ln>
        </p:spPr>
      </p:pic>
      <p:sp>
        <p:nvSpPr>
          <p:cNvPr id="6" name="Content Placeholder 2"/>
          <p:cNvSpPr txBox="1">
            <a:spLocks/>
          </p:cNvSpPr>
          <p:nvPr/>
        </p:nvSpPr>
        <p:spPr>
          <a:xfrm>
            <a:off x="628491" y="4978910"/>
            <a:ext cx="10989202" cy="216310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2000" dirty="0"/>
              <a:t>Dokumentation gällande utbildningen skickas med e-post till personalen och den ansvariga prövaren</a:t>
            </a:r>
          </a:p>
          <a:p>
            <a:r>
              <a:rPr lang="sv-SE" sz="2000" dirty="0"/>
              <a:t>Detta kommer även att dokumenteras i prövningens administrationssystem, vilket används av Ecraid-teamet för att skapa en utbildningslogg för varje klinik</a:t>
            </a:r>
          </a:p>
          <a:p>
            <a:r>
              <a:rPr lang="sv-SE" sz="2000" dirty="0"/>
              <a:t>Utbildningsloggarna skickas regelbundet till den ansvariga prövaren och kan även skickas på begäran </a:t>
            </a:r>
          </a:p>
          <a:p>
            <a:endParaRPr lang="sv-SE" sz="2400" dirty="0"/>
          </a:p>
          <a:p>
            <a:endParaRPr lang="sv-SE" sz="2400" dirty="0"/>
          </a:p>
        </p:txBody>
      </p:sp>
    </p:spTree>
    <p:extLst>
      <p:ext uri="{BB962C8B-B14F-4D97-AF65-F5344CB8AC3E}">
        <p14:creationId xmlns:p14="http://schemas.microsoft.com/office/powerpoint/2010/main" val="401500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Delegeringslogg</a:t>
            </a:r>
          </a:p>
        </p:txBody>
      </p:sp>
      <p:sp>
        <p:nvSpPr>
          <p:cNvPr id="3" name="Content Placeholder 2"/>
          <p:cNvSpPr>
            <a:spLocks noGrp="1"/>
          </p:cNvSpPr>
          <p:nvPr>
            <p:ph idx="1"/>
          </p:nvPr>
        </p:nvSpPr>
        <p:spPr>
          <a:xfrm>
            <a:off x="504201" y="1596885"/>
            <a:ext cx="11533311" cy="4580078"/>
          </a:xfrm>
        </p:spPr>
        <p:txBody>
          <a:bodyPr>
            <a:normAutofit/>
          </a:bodyPr>
          <a:lstStyle/>
          <a:p>
            <a:r>
              <a:rPr lang="sv-SE" sz="2400" dirty="0"/>
              <a:t>Den ansvariga prövaren ansvarar för att säkerställa att medlemmarna i hans/hennes prövningsgrupp har fullföljt den utbildning som är relevant för deras roll</a:t>
            </a:r>
          </a:p>
          <a:p>
            <a:r>
              <a:rPr lang="sv-SE" sz="2400" dirty="0"/>
              <a:t>Delegerade uppgifter ska dokumenteras i delegeringsloggen för uppgifter och sparas i prövarpärmen</a:t>
            </a:r>
          </a:p>
          <a:p>
            <a:r>
              <a:rPr lang="sv-SE" sz="2400" dirty="0"/>
              <a:t>6 uppgifter är fastställda, varav samtliga kräver särskilda utbildningsmoduler:</a:t>
            </a:r>
          </a:p>
          <a:p>
            <a:endParaRPr lang="sv-SE" dirty="0"/>
          </a:p>
          <a:p>
            <a:endParaRPr lang="sv-SE" dirty="0"/>
          </a:p>
        </p:txBody>
      </p:sp>
      <p:sp>
        <p:nvSpPr>
          <p:cNvPr id="4" name="Slide Number Placeholder 3"/>
          <p:cNvSpPr>
            <a:spLocks noGrp="1"/>
          </p:cNvSpPr>
          <p:nvPr>
            <p:ph type="sldNum" sz="quarter" idx="12"/>
          </p:nvPr>
        </p:nvSpPr>
        <p:spPr/>
        <p:txBody>
          <a:bodyPr/>
          <a:lstStyle/>
          <a:p>
            <a:fld id="{42C0CA23-4D8D-4670-B5DD-ACC4E2457EF3}" type="slidenum">
              <a:rPr lang="en-GB" smtClean="0"/>
              <a:t>8</a:t>
            </a:fld>
            <a:endParaRPr lang="sv-SE"/>
          </a:p>
        </p:txBody>
      </p:sp>
      <p:graphicFrame>
        <p:nvGraphicFramePr>
          <p:cNvPr id="6" name="Table 5"/>
          <p:cNvGraphicFramePr>
            <a:graphicFrameLocks noGrp="1"/>
          </p:cNvGraphicFramePr>
          <p:nvPr>
            <p:extLst>
              <p:ext uri="{D42A27DB-BD31-4B8C-83A1-F6EECF244321}">
                <p14:modId xmlns:p14="http://schemas.microsoft.com/office/powerpoint/2010/main" val="39047555"/>
              </p:ext>
            </p:extLst>
          </p:nvPr>
        </p:nvGraphicFramePr>
        <p:xfrm>
          <a:off x="313060" y="3629025"/>
          <a:ext cx="11565879" cy="3092450"/>
        </p:xfrm>
        <a:graphic>
          <a:graphicData uri="http://schemas.openxmlformats.org/drawingml/2006/table">
            <a:tbl>
              <a:tblPr firstRow="1" bandRow="1">
                <a:tableStyleId>{5940675A-B579-460E-94D1-54222C63F5DA}</a:tableStyleId>
              </a:tblPr>
              <a:tblGrid>
                <a:gridCol w="3855293">
                  <a:extLst>
                    <a:ext uri="{9D8B030D-6E8A-4147-A177-3AD203B41FA5}">
                      <a16:colId xmlns:a16="http://schemas.microsoft.com/office/drawing/2014/main" val="2439025495"/>
                    </a:ext>
                  </a:extLst>
                </a:gridCol>
                <a:gridCol w="4176796">
                  <a:extLst>
                    <a:ext uri="{9D8B030D-6E8A-4147-A177-3AD203B41FA5}">
                      <a16:colId xmlns:a16="http://schemas.microsoft.com/office/drawing/2014/main" val="2483301948"/>
                    </a:ext>
                  </a:extLst>
                </a:gridCol>
                <a:gridCol w="3533790">
                  <a:extLst>
                    <a:ext uri="{9D8B030D-6E8A-4147-A177-3AD203B41FA5}">
                      <a16:colId xmlns:a16="http://schemas.microsoft.com/office/drawing/2014/main" val="2446217726"/>
                    </a:ext>
                  </a:extLst>
                </a:gridCol>
              </a:tblGrid>
              <a:tr h="3092450">
                <a:tc>
                  <a:txBody>
                    <a:bodyPr/>
                    <a:lstStyle/>
                    <a:p>
                      <a:r>
                        <a:rPr lang="sv-SE" sz="1600" u="sng" dirty="0">
                          <a:solidFill>
                            <a:schemeClr val="tx1"/>
                          </a:solidFill>
                          <a:effectLst/>
                          <a:latin typeface="+mn-lt"/>
                        </a:rPr>
                        <a:t>Lämplighet</a:t>
                      </a:r>
                      <a:r>
                        <a:rPr lang="sv-SE" sz="1600" dirty="0">
                          <a:solidFill>
                            <a:schemeClr val="tx1"/>
                          </a:solidFill>
                          <a:effectLst/>
                          <a:latin typeface="+mn-lt"/>
                        </a:rPr>
                        <a:t> – bedöm patientens lämplighet för prövningen (i diskussion med patientens behandlande läkare)</a:t>
                      </a:r>
                    </a:p>
                    <a:p>
                      <a:pPr lvl="0"/>
                      <a:r>
                        <a:rPr lang="sv-SE" sz="1600" dirty="0">
                          <a:solidFill>
                            <a:schemeClr val="tx1"/>
                          </a:solidFill>
                          <a:effectLst/>
                          <a:latin typeface="+mn-lt"/>
                        </a:rPr>
                        <a:t>1) </a:t>
                      </a:r>
                      <a:r>
                        <a:rPr lang="sv-SE" sz="1600" b="1" dirty="0">
                          <a:solidFill>
                            <a:schemeClr val="tx1"/>
                          </a:solidFill>
                          <a:effectLst/>
                          <a:latin typeface="+mn-lt"/>
                        </a:rPr>
                        <a:t>Lämplighet för influensajämförelser </a:t>
                      </a:r>
                      <a:r>
                        <a:rPr lang="sv-SE" sz="1600" dirty="0">
                          <a:solidFill>
                            <a:schemeClr val="tx1"/>
                          </a:solidFill>
                          <a:effectLst/>
                          <a:latin typeface="+mn-lt"/>
                        </a:rPr>
                        <a:t>kräver utbildningen </a:t>
                      </a:r>
                      <a:r>
                        <a:rPr lang="sv-SE" sz="1600" i="1" dirty="0">
                          <a:solidFill>
                            <a:schemeClr val="tx1"/>
                          </a:solidFill>
                          <a:effectLst/>
                          <a:latin typeface="+mn-lt"/>
                        </a:rPr>
                        <a:t>Influensabehandling</a:t>
                      </a:r>
                    </a:p>
                    <a:p>
                      <a:r>
                        <a:rPr lang="sv-SE" sz="1600" dirty="0">
                          <a:solidFill>
                            <a:schemeClr val="tx1"/>
                          </a:solidFill>
                          <a:effectLst/>
                          <a:latin typeface="+mn-lt"/>
                        </a:rPr>
                        <a:t>2) </a:t>
                      </a:r>
                      <a:r>
                        <a:rPr lang="sv-SE" sz="1600" b="1" dirty="0">
                          <a:solidFill>
                            <a:schemeClr val="tx1"/>
                          </a:solidFill>
                          <a:effectLst/>
                          <a:latin typeface="+mn-lt"/>
                        </a:rPr>
                        <a:t>Lämplighet för jämförelse av samhällsförvärvad lunginflammation</a:t>
                      </a:r>
                      <a:r>
                        <a:rPr lang="sv-SE" sz="1600" dirty="0">
                          <a:solidFill>
                            <a:schemeClr val="tx1"/>
                          </a:solidFill>
                          <a:effectLst/>
                          <a:latin typeface="+mn-lt"/>
                        </a:rPr>
                        <a:t> kräver utbildningen </a:t>
                      </a:r>
                      <a:r>
                        <a:rPr lang="sv-SE" sz="1600" i="1" dirty="0">
                          <a:solidFill>
                            <a:schemeClr val="tx1"/>
                          </a:solidFill>
                          <a:effectLst/>
                          <a:latin typeface="+mn-lt"/>
                        </a:rPr>
                        <a:t>Behandling av samhällsförvärvad lunginflammation</a:t>
                      </a:r>
                      <a:endParaRPr lang="sv-SE" sz="1600" dirty="0"/>
                    </a:p>
                  </a:txBody>
                  <a:tcPr/>
                </a:tc>
                <a:tc>
                  <a:txBody>
                    <a:bodyPr/>
                    <a:lstStyle/>
                    <a:p>
                      <a:r>
                        <a:rPr lang="sv-SE" sz="1600" u="sng" dirty="0">
                          <a:solidFill>
                            <a:schemeClr val="tx1"/>
                          </a:solidFill>
                          <a:effectLst/>
                          <a:latin typeface="+mn-lt"/>
                        </a:rPr>
                        <a:t>Samtycke</a:t>
                      </a:r>
                      <a:r>
                        <a:rPr lang="sv-SE" sz="1600" dirty="0">
                          <a:solidFill>
                            <a:schemeClr val="tx1"/>
                          </a:solidFill>
                          <a:effectLst/>
                          <a:latin typeface="+mn-lt"/>
                        </a:rPr>
                        <a:t> – Förklara prövningen, besvara frågor och fylla i formuläret för informerat samtycke med deltagare eller dennas representant</a:t>
                      </a:r>
                    </a:p>
                    <a:p>
                      <a:pPr lvl="0"/>
                      <a:r>
                        <a:rPr lang="sv-SE" sz="1600" dirty="0">
                          <a:solidFill>
                            <a:schemeClr val="tx1"/>
                          </a:solidFill>
                          <a:effectLst/>
                          <a:latin typeface="+mn-lt"/>
                        </a:rPr>
                        <a:t>3) </a:t>
                      </a:r>
                      <a:r>
                        <a:rPr lang="sv-SE" sz="1600" b="1" dirty="0">
                          <a:solidFill>
                            <a:schemeClr val="tx1"/>
                          </a:solidFill>
                          <a:effectLst/>
                          <a:latin typeface="+mn-lt"/>
                        </a:rPr>
                        <a:t>Samtycke för influensajämförelser </a:t>
                      </a:r>
                      <a:r>
                        <a:rPr lang="sv-SE" sz="1600" dirty="0">
                          <a:solidFill>
                            <a:schemeClr val="tx1"/>
                          </a:solidFill>
                          <a:effectLst/>
                          <a:latin typeface="+mn-lt"/>
                        </a:rPr>
                        <a:t>kräver utbildningarna </a:t>
                      </a:r>
                      <a:r>
                        <a:rPr lang="sv-SE" sz="1600" i="1" dirty="0">
                          <a:solidFill>
                            <a:schemeClr val="tx1"/>
                          </a:solidFill>
                          <a:effectLst/>
                          <a:latin typeface="+mn-lt"/>
                        </a:rPr>
                        <a:t>Bakgrund</a:t>
                      </a:r>
                      <a:r>
                        <a:rPr lang="sv-SE" sz="1600" dirty="0">
                          <a:solidFill>
                            <a:schemeClr val="tx1"/>
                          </a:solidFill>
                          <a:effectLst/>
                          <a:latin typeface="+mn-lt"/>
                        </a:rPr>
                        <a:t>, </a:t>
                      </a:r>
                      <a:r>
                        <a:rPr lang="sv-SE" sz="1600" i="1" dirty="0">
                          <a:solidFill>
                            <a:schemeClr val="tx1"/>
                          </a:solidFill>
                          <a:effectLst/>
                          <a:latin typeface="+mn-lt"/>
                        </a:rPr>
                        <a:t>Samtycke</a:t>
                      </a:r>
                      <a:r>
                        <a:rPr lang="sv-SE" sz="1600" dirty="0">
                          <a:solidFill>
                            <a:schemeClr val="tx1"/>
                          </a:solidFill>
                          <a:effectLst/>
                          <a:latin typeface="+mn-lt"/>
                        </a:rPr>
                        <a:t> och </a:t>
                      </a:r>
                      <a:r>
                        <a:rPr lang="sv-SE" sz="1600" i="1" dirty="0">
                          <a:solidFill>
                            <a:schemeClr val="tx1"/>
                          </a:solidFill>
                          <a:effectLst/>
                          <a:latin typeface="+mn-lt"/>
                        </a:rPr>
                        <a:t>Influensabehandling</a:t>
                      </a:r>
                      <a:r>
                        <a:rPr lang="sv-SE" sz="1600" dirty="0">
                          <a:solidFill>
                            <a:schemeClr val="tx1"/>
                          </a:solidFill>
                          <a:effectLst/>
                          <a:latin typeface="+mn-lt"/>
                        </a:rPr>
                        <a:t> </a:t>
                      </a:r>
                    </a:p>
                    <a:p>
                      <a:r>
                        <a:rPr lang="sv-SE" sz="1600" dirty="0">
                          <a:solidFill>
                            <a:schemeClr val="tx1"/>
                          </a:solidFill>
                          <a:effectLst/>
                          <a:latin typeface="+mn-lt"/>
                        </a:rPr>
                        <a:t>4) </a:t>
                      </a:r>
                      <a:r>
                        <a:rPr lang="sv-SE" sz="1600" b="1" dirty="0">
                          <a:solidFill>
                            <a:schemeClr val="tx1"/>
                          </a:solidFill>
                          <a:effectLst/>
                          <a:latin typeface="+mn-lt"/>
                        </a:rPr>
                        <a:t>Samtycke för jämförelse av samhällsförvärvad lunginflammation</a:t>
                      </a:r>
                      <a:r>
                        <a:rPr lang="sv-SE" sz="1600" dirty="0">
                          <a:solidFill>
                            <a:schemeClr val="tx1"/>
                          </a:solidFill>
                          <a:effectLst/>
                          <a:latin typeface="+mn-lt"/>
                        </a:rPr>
                        <a:t> kräver utbildningarna </a:t>
                      </a:r>
                      <a:r>
                        <a:rPr lang="sv-SE" sz="1600" i="1" dirty="0">
                          <a:solidFill>
                            <a:schemeClr val="tx1"/>
                          </a:solidFill>
                          <a:effectLst/>
                          <a:latin typeface="+mn-lt"/>
                        </a:rPr>
                        <a:t>Bakgrund</a:t>
                      </a:r>
                      <a:r>
                        <a:rPr lang="sv-SE" sz="1600" dirty="0">
                          <a:solidFill>
                            <a:schemeClr val="tx1"/>
                          </a:solidFill>
                          <a:effectLst/>
                          <a:latin typeface="+mn-lt"/>
                        </a:rPr>
                        <a:t>, </a:t>
                      </a:r>
                      <a:r>
                        <a:rPr lang="sv-SE" sz="1600" i="1" dirty="0">
                          <a:solidFill>
                            <a:schemeClr val="tx1"/>
                          </a:solidFill>
                          <a:effectLst/>
                          <a:latin typeface="+mn-lt"/>
                        </a:rPr>
                        <a:t>Samtycke</a:t>
                      </a:r>
                      <a:r>
                        <a:rPr sz="1400"/>
                        <a:t> </a:t>
                      </a:r>
                      <a:r>
                        <a:rPr lang="sv-SE" sz="1600" i="1" dirty="0">
                          <a:solidFill>
                            <a:schemeClr val="tx1"/>
                          </a:solidFill>
                          <a:effectLst/>
                          <a:latin typeface="+mn-lt"/>
                        </a:rPr>
                        <a:t>och Behandling av samhällsförvärvad lunginflammation</a:t>
                      </a:r>
                      <a:r>
                        <a:rPr lang="sv-SE" sz="1600" dirty="0">
                          <a:solidFill>
                            <a:schemeClr val="tx1"/>
                          </a:solidFill>
                          <a:effectLst/>
                          <a:latin typeface="+mn-lt"/>
                        </a:rPr>
                        <a:t> </a:t>
                      </a:r>
                      <a:endParaRPr lang="sv-SE" sz="1600" dirty="0"/>
                    </a:p>
                  </a:txBody>
                  <a:tcPr/>
                </a:tc>
                <a:tc>
                  <a:txBody>
                    <a:bodyPr/>
                    <a:lstStyle/>
                    <a:p>
                      <a:pPr lvl="0"/>
                      <a:r>
                        <a:rPr lang="sv-SE" sz="1600" u="sng" dirty="0">
                          <a:solidFill>
                            <a:schemeClr val="tx1"/>
                          </a:solidFill>
                          <a:effectLst/>
                          <a:latin typeface="+mn-lt"/>
                        </a:rPr>
                        <a:t>5</a:t>
                      </a:r>
                      <a:r>
                        <a:rPr lang="sv-SE" sz="1600" b="1" u="sng" dirty="0">
                          <a:solidFill>
                            <a:schemeClr val="tx1"/>
                          </a:solidFill>
                          <a:effectLst/>
                          <a:latin typeface="+mn-lt"/>
                        </a:rPr>
                        <a:t>) Randomisering</a:t>
                      </a:r>
                      <a:r>
                        <a:rPr sz="1400" dirty="0"/>
                        <a:t> </a:t>
                      </a:r>
                      <a:r>
                        <a:rPr lang="sv-SE" sz="1600" dirty="0">
                          <a:solidFill>
                            <a:schemeClr val="tx1"/>
                          </a:solidFill>
                          <a:effectLst/>
                          <a:latin typeface="+mn-lt"/>
                        </a:rPr>
                        <a:t>– Ange deltagardetaljer i randomiseringssystemet och randomisera deltagaren. Kräver utbildningen </a:t>
                      </a:r>
                      <a:r>
                        <a:rPr lang="sv-SE" sz="1600" i="1" dirty="0">
                          <a:solidFill>
                            <a:schemeClr val="tx1"/>
                          </a:solidFill>
                          <a:effectLst/>
                          <a:latin typeface="+mn-lt"/>
                        </a:rPr>
                        <a:t>Randomisering</a:t>
                      </a:r>
                    </a:p>
                    <a:p>
                      <a:r>
                        <a:rPr lang="sv-SE" sz="1600" u="sng" dirty="0">
                          <a:solidFill>
                            <a:schemeClr val="tx1"/>
                          </a:solidFill>
                          <a:effectLst/>
                          <a:latin typeface="+mn-lt"/>
                        </a:rPr>
                        <a:t>6) </a:t>
                      </a:r>
                      <a:r>
                        <a:rPr lang="sv-SE" sz="1600" b="1" u="sng" dirty="0">
                          <a:solidFill>
                            <a:schemeClr val="tx1"/>
                          </a:solidFill>
                          <a:effectLst/>
                          <a:latin typeface="+mn-lt"/>
                        </a:rPr>
                        <a:t>Uppföljning</a:t>
                      </a:r>
                      <a:r>
                        <a:rPr lang="sv-SE" sz="1600" dirty="0">
                          <a:solidFill>
                            <a:schemeClr val="tx1"/>
                          </a:solidFill>
                          <a:effectLst/>
                          <a:latin typeface="+mn-lt"/>
                        </a:rPr>
                        <a:t> – Fyll i elektroniska försökspersonsformulär för uppföljning och biverkningsformulär. Kräver utbildningen </a:t>
                      </a:r>
                      <a:r>
                        <a:rPr lang="sv-SE" sz="1600" i="1" dirty="0">
                          <a:solidFill>
                            <a:schemeClr val="tx1"/>
                          </a:solidFill>
                          <a:effectLst/>
                          <a:latin typeface="+mn-lt"/>
                        </a:rPr>
                        <a:t>Uppföljning</a:t>
                      </a:r>
                      <a:endParaRPr lang="sv-SE" sz="1600" dirty="0"/>
                    </a:p>
                  </a:txBody>
                  <a:tcPr/>
                </a:tc>
                <a:extLst>
                  <a:ext uri="{0D108BD9-81ED-4DB2-BD59-A6C34878D82A}">
                    <a16:rowId xmlns:a16="http://schemas.microsoft.com/office/drawing/2014/main" val="232373932"/>
                  </a:ext>
                </a:extLst>
              </a:tr>
            </a:tbl>
          </a:graphicData>
        </a:graphic>
      </p:graphicFrame>
    </p:spTree>
    <p:extLst>
      <p:ext uri="{BB962C8B-B14F-4D97-AF65-F5344CB8AC3E}">
        <p14:creationId xmlns:p14="http://schemas.microsoft.com/office/powerpoint/2010/main" val="1228322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Delegeringslogg</a:t>
            </a:r>
          </a:p>
        </p:txBody>
      </p:sp>
      <p:sp>
        <p:nvSpPr>
          <p:cNvPr id="4" name="Slide Number Placeholder 3"/>
          <p:cNvSpPr>
            <a:spLocks noGrp="1"/>
          </p:cNvSpPr>
          <p:nvPr>
            <p:ph type="sldNum" sz="quarter" idx="12"/>
          </p:nvPr>
        </p:nvSpPr>
        <p:spPr/>
        <p:txBody>
          <a:bodyPr/>
          <a:lstStyle/>
          <a:p>
            <a:fld id="{42C0CA23-4D8D-4670-B5DD-ACC4E2457EF3}" type="slidenum">
              <a:rPr lang="en-GB" smtClean="0"/>
              <a:t>9</a:t>
            </a:fld>
            <a:endParaRPr lang="sv-SE"/>
          </a:p>
        </p:txBody>
      </p:sp>
      <p:sp>
        <p:nvSpPr>
          <p:cNvPr id="3" name="TextBox 2"/>
          <p:cNvSpPr txBox="1"/>
          <p:nvPr/>
        </p:nvSpPr>
        <p:spPr>
          <a:xfrm>
            <a:off x="8342334" y="1572016"/>
            <a:ext cx="3594969" cy="3693319"/>
          </a:xfrm>
          <a:prstGeom prst="rect">
            <a:avLst/>
          </a:prstGeom>
          <a:noFill/>
        </p:spPr>
        <p:txBody>
          <a:bodyPr wrap="square" rtlCol="0">
            <a:spAutoFit/>
          </a:bodyPr>
          <a:lstStyle/>
          <a:p>
            <a:pPr marL="285750" indent="-285750">
              <a:buFont typeface="Arial" panose="020B0604020202020204" pitchFamily="34" charset="0"/>
              <a:buChar char="•"/>
            </a:pPr>
            <a:r>
              <a:rPr lang="sv-SE" smtClean="0"/>
              <a:t>Personal ska läggas till i delegeringsloggen innan de utför de aktuella uppgifterna </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r>
              <a:rPr lang="sv-SE" smtClean="0"/>
              <a:t>En kopia ska delas med Ecraid innan aktivering på kliniken och loggen kommer att granskas vid övervakningsbesöken</a:t>
            </a:r>
          </a:p>
          <a:p>
            <a:pPr marL="285750" indent="-285750">
              <a:buFont typeface="Arial" panose="020B0604020202020204" pitchFamily="34" charset="0"/>
              <a:buChar char="•"/>
            </a:pPr>
            <a:endParaRPr lang="sv-SE" dirty="0"/>
          </a:p>
          <a:p>
            <a:pPr marL="285750" indent="-285750">
              <a:buFont typeface="Arial" panose="020B0604020202020204" pitchFamily="34" charset="0"/>
              <a:buChar char="•"/>
            </a:pPr>
            <a:r>
              <a:rPr lang="sv-SE" smtClean="0"/>
              <a:t>Efter initiering på kliniken behöver Ecraid inte meddelas om ändringar i loggen och uppdaterade versioner av loggen behöver inte skickas till Ecraid</a:t>
            </a:r>
          </a:p>
        </p:txBody>
      </p:sp>
      <p:pic>
        <p:nvPicPr>
          <p:cNvPr id="6" name="Picture 5">
            <a:extLst>
              <a:ext uri="{FF2B5EF4-FFF2-40B4-BE49-F238E27FC236}">
                <a16:creationId xmlns:a16="http://schemas.microsoft.com/office/drawing/2014/main" id="{142FF996-C3FE-DE32-5AB3-09FDCA6D9C01}"/>
              </a:ext>
            </a:extLst>
          </p:cNvPr>
          <p:cNvPicPr>
            <a:picLocks noChangeAspect="1"/>
          </p:cNvPicPr>
          <p:nvPr/>
        </p:nvPicPr>
        <p:blipFill>
          <a:blip r:embed="rId2"/>
          <a:stretch>
            <a:fillRect/>
          </a:stretch>
        </p:blipFill>
        <p:spPr>
          <a:xfrm>
            <a:off x="254697" y="1219686"/>
            <a:ext cx="7936402" cy="5385901"/>
          </a:xfrm>
          <a:prstGeom prst="rect">
            <a:avLst/>
          </a:prstGeom>
        </p:spPr>
      </p:pic>
    </p:spTree>
    <p:extLst>
      <p:ext uri="{BB962C8B-B14F-4D97-AF65-F5344CB8AC3E}">
        <p14:creationId xmlns:p14="http://schemas.microsoft.com/office/powerpoint/2010/main" val="27467071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a8c1d937-a8d7-405e-9343-2035c5dc78d7"/>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916FEED5D5053469AFB61F4CDE271DB" ma:contentTypeVersion="18" ma:contentTypeDescription="Create a new document." ma:contentTypeScope="" ma:versionID="3abab5b2bfc8b550b6a7c0fb3096d50d">
  <xsd:schema xmlns:xsd="http://www.w3.org/2001/XMLSchema" xmlns:xs="http://www.w3.org/2001/XMLSchema" xmlns:p="http://schemas.microsoft.com/office/2006/metadata/properties" xmlns:ns2="137f62fc-0309-469d-96f8-244e1f51aa13" xmlns:ns3="aca37e2d-a12b-47b7-9c3c-40d22df3b50a" targetNamespace="http://schemas.microsoft.com/office/2006/metadata/properties" ma:root="true" ma:fieldsID="2a0fc1677ac5988bc095db029d83c96f" ns2:_="" ns3:_="">
    <xsd:import namespace="137f62fc-0309-469d-96f8-244e1f51aa13"/>
    <xsd:import namespace="aca37e2d-a12b-47b7-9c3c-40d22df3b50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7f62fc-0309-469d-96f8-244e1f51aa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eeb44a9-b924-44d0-8ed9-f8b504a4ba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ca37e2d-a12b-47b7-9c3c-40d22df3b50a"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bf63c6bd-ffe2-4ed4-86e9-cbc11843f189}" ma:internalName="TaxCatchAll" ma:showField="CatchAllData" ma:web="aca37e2d-a12b-47b7-9c3c-40d22df3b50a">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aca37e2d-a12b-47b7-9c3c-40d22df3b50a" xsi:nil="true"/>
    <lcf76f155ced4ddcb4097134ff3c332f xmlns="137f62fc-0309-469d-96f8-244e1f51aa1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E5D9499-0AD5-4890-8D95-3A4AE7D17676}">
  <ds:schemaRefs>
    <ds:schemaRef ds:uri="http://schemas.microsoft.com/sharepoint/v3/contenttype/forms"/>
  </ds:schemaRefs>
</ds:datastoreItem>
</file>

<file path=customXml/itemProps2.xml><?xml version="1.0" encoding="utf-8"?>
<ds:datastoreItem xmlns:ds="http://schemas.openxmlformats.org/officeDocument/2006/customXml" ds:itemID="{9C1E730A-A150-403E-BAD0-D4FC77D62788}"/>
</file>

<file path=customXml/itemProps3.xml><?xml version="1.0" encoding="utf-8"?>
<ds:datastoreItem xmlns:ds="http://schemas.openxmlformats.org/officeDocument/2006/customXml" ds:itemID="{F8E8C06E-0423-4EC0-9BC7-4ACD2ED20B20}">
  <ds:schemaRefs>
    <ds:schemaRef ds:uri="http://purl.org/dc/elements/1.1/"/>
    <ds:schemaRef ds:uri="http://schemas.openxmlformats.org/package/2006/metadata/core-properties"/>
    <ds:schemaRef ds:uri="http://schemas.microsoft.com/office/infopath/2007/PartnerControls"/>
    <ds:schemaRef ds:uri="8c2ad8f4-5414-4cfe-b16c-4e06a8f6e355"/>
    <ds:schemaRef ds:uri="http://schemas.microsoft.com/office/2006/documentManagement/types"/>
    <ds:schemaRef ds:uri="http://purl.org/dc/dcmitype/"/>
    <ds:schemaRef ds:uri="http://purl.org/dc/term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18429</TotalTime>
  <Words>1529</Words>
  <Application>Microsoft Office PowerPoint</Application>
  <PresentationFormat>Widescreen</PresentationFormat>
  <Paragraphs>176</Paragraphs>
  <Slides>19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RECOVERY-studien</vt:lpstr>
      <vt:lpstr>Ämnen</vt:lpstr>
      <vt:lpstr>Struktur för RECOVERY-studien</vt:lpstr>
      <vt:lpstr>Den ansvariga prövarens roll på lokalt kliniskt center</vt:lpstr>
      <vt:lpstr>ICH-GCP:s principer</vt:lpstr>
      <vt:lpstr>Utbildning och delegering</vt:lpstr>
      <vt:lpstr>Utbildningsdokumentation</vt:lpstr>
      <vt:lpstr>Delegeringslogg</vt:lpstr>
      <vt:lpstr>Delegeringslogg</vt:lpstr>
      <vt:lpstr>Identifiering och inbjudan</vt:lpstr>
      <vt:lpstr>Informerat samtycke</vt:lpstr>
      <vt:lpstr>Randomisering</vt:lpstr>
      <vt:lpstr>Uppföljning</vt:lpstr>
      <vt:lpstr>Säkerhetsrapportering</vt:lpstr>
      <vt:lpstr>Säkerhetsrapportering</vt:lpstr>
      <vt:lpstr>Säkerhetsrapportering</vt:lpstr>
      <vt:lpstr>Protokollavvikelser</vt:lpstr>
      <vt:lpstr>Prövarpärmen</vt:lpstr>
      <vt:lpstr>Tack!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Nicolette van Neer</cp:lastModifiedBy>
  <cp:revision>386</cp:revision>
  <cp:lastPrinted>2020-03-18T19:42:16Z</cp:lastPrinted>
  <dcterms:created xsi:type="dcterms:W3CDTF">2020-03-14T13:47:38Z</dcterms:created>
  <dcterms:modified xsi:type="dcterms:W3CDTF">2024-12-23T10:05:03Z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0x0101006916FEED5D5053469AFB61F4CDE271DB</vt:lpwstr>
  </property>
</Properties>
</file>