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72" r:id="rId6"/>
    <p:sldId id="274" r:id="rId7"/>
    <p:sldId id="275" r:id="rId8"/>
    <p:sldId id="276" r:id="rId9"/>
    <p:sldId id="277" r:id="rId10"/>
    <p:sldId id="286" r:id="rId11"/>
    <p:sldId id="279" r:id="rId12"/>
    <p:sldId id="287" r:id="rId13"/>
    <p:sldId id="280" r:id="rId14"/>
    <p:sldId id="281" r:id="rId15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64B5C-A8BA-4A35-82E5-1E250537F6AB}" v="182" dt="2024-12-03T15:33:33.837"/>
    <p1510:client id="{7528226F-4491-4761-B3F9-FBEB42DD5996}" v="6" dt="2024-12-03T15:34:48.721"/>
    <p1510:client id="{D18CA4D5-D44C-4433-82BC-0B14697F03F4}" v="4" dt="2024-12-03T16:10:48.3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4232" autoAdjust="0"/>
    <p:restoredTop sz="94660"/>
  </p:normalViewPr>
  <p:slideViewPr>
    <p:cSldViewPr snapToGrid="0">
      <p:cViewPr varScale="1">
        <p:scale>
          <a:sx n="99" d="100"/>
          <a:sy n="99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coverytrial.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sv-SE" b="1" dirty="0">
                <a:solidFill>
                  <a:srgbClr val="9E3159"/>
                </a:solidFill>
                <a:latin typeface="+mn-lt"/>
              </a:rPr>
              <a:t>RECOVERY-studien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z="3200" b="1" dirty="0"/>
              <a:t>Randomiseringsutbildning i EU</a:t>
            </a:r>
          </a:p>
          <a:p>
            <a:endParaRPr lang="sv-SE" b="1" dirty="0"/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V2.0 2024-12-03</a:t>
            </a:r>
            <a:endParaRPr lang="sv-SE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1" y="1496942"/>
            <a:ext cx="5906764" cy="518852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13804" y="5581291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3427011" y="5749506"/>
            <a:ext cx="3137490" cy="1384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13804" y="4500833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 flipV="1">
            <a:off x="3427011" y="4351706"/>
            <a:ext cx="3137490" cy="3173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613804" y="3145767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21" idx="1"/>
          </p:cNvCxnSpPr>
          <p:nvPr/>
        </p:nvCxnSpPr>
        <p:spPr>
          <a:xfrm flipV="1">
            <a:off x="3427011" y="2885929"/>
            <a:ext cx="3137490" cy="4280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13804" y="3860326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7" idx="6"/>
            <a:endCxn id="21" idx="1"/>
          </p:cNvCxnSpPr>
          <p:nvPr/>
        </p:nvCxnSpPr>
        <p:spPr>
          <a:xfrm flipV="1">
            <a:off x="3427011" y="2885929"/>
            <a:ext cx="3137490" cy="11426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64501" y="1870266"/>
            <a:ext cx="555359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mtClean="0"/>
              <a:t>För varje jämförelse kommer tilldelningen att vara antingen prövningsbehandlingen ELLER standardvård (utan prövningsbehandling)</a:t>
            </a:r>
          </a:p>
          <a:p>
            <a:endParaRPr lang="sv-SE" dirty="0"/>
          </a:p>
          <a:p>
            <a:r>
              <a:rPr lang="sv-SE" smtClean="0"/>
              <a:t>Om patienten tilldelas en prövningsbehandling, säkerställ att denna är förskriven (som en vanlig slutenvårdsförskrivning från patientens vårdteam)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64501" y="5426312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En kopia av behandlingstilldelning, studienummer och data i radomiseringsformuläret kan sparas eller skrivas ut som pdf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4501" y="402854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Dokumentera studienumret i den medicinska journalen och på samtyckesformuläret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714415"/>
            <a:ext cx="11811900" cy="4562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mtClean="0"/>
              <a:t>Om du har frågor om förfarandet eller stöter på problem med webbplatsen kan du göra något av följande:</a:t>
            </a:r>
          </a:p>
          <a:p>
            <a:endParaRPr lang="sv-SE" dirty="0"/>
          </a:p>
          <a:p>
            <a:pPr lvl="1"/>
            <a:r>
              <a:rPr lang="sv-SE" smtClean="0"/>
              <a:t>Se Vanliga frågor på studiewebbplatsen </a:t>
            </a:r>
            <a:r>
              <a:rPr lang="sv-SE" b="1" dirty="0">
                <a:solidFill>
                  <a:srgbClr val="9E3159"/>
                </a:solidFill>
                <a:hlinkClick r:id="rId2"/>
              </a:rPr>
              <a:t>www.recoverytrial.net/eu</a:t>
            </a:r>
            <a:endParaRPr lang="sv-SE" dirty="0">
              <a:solidFill>
                <a:srgbClr val="9E3159"/>
              </a:solidFill>
            </a:endParaRPr>
          </a:p>
          <a:p>
            <a:pPr lvl="1"/>
            <a:endParaRPr lang="sv-SE" dirty="0"/>
          </a:p>
          <a:p>
            <a:pPr lvl="1"/>
            <a:r>
              <a:rPr lang="sv-SE" smtClean="0"/>
              <a:t>Mejla prövningsgruppen på </a:t>
            </a:r>
            <a:r>
              <a:rPr lang="sv-SE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sv-SE" smtClean="0"/>
              <a:t> (på engelska)</a:t>
            </a:r>
          </a:p>
          <a:p>
            <a:pPr lvl="1"/>
            <a:endParaRPr lang="sv-SE" dirty="0"/>
          </a:p>
          <a:p>
            <a:pPr lvl="1"/>
            <a:r>
              <a:rPr lang="sv-SE" smtClean="0"/>
              <a:t>Ringa prövningsgruppen på +44 800 138 5451 (på engelska – ring endast vid nödfall)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Randomisering behöver </a:t>
            </a:r>
            <a:r>
              <a:rPr lang="sv-SE" sz="2400" b="1" dirty="0"/>
              <a:t>inte</a:t>
            </a:r>
            <a:r>
              <a:rPr lang="sv-SE" sz="2400" dirty="0"/>
              <a:t> utföras av personen som inhämtade samtycket</a:t>
            </a:r>
          </a:p>
          <a:p>
            <a:endParaRPr lang="sv-SE" sz="2400" dirty="0"/>
          </a:p>
          <a:p>
            <a:r>
              <a:rPr lang="sv-SE" smtClean="0"/>
              <a:t>Randomisering </a:t>
            </a:r>
            <a:r>
              <a:rPr lang="sv-SE" sz="2400" b="1" dirty="0"/>
              <a:t>måste</a:t>
            </a:r>
            <a:r>
              <a:rPr lang="sv-SE" smtClean="0"/>
              <a:t> göras online och åtkomst sker via sidan för det relevanta landet på </a:t>
            </a:r>
            <a:r>
              <a:rPr lang="sv-SE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sv-SE" b="1" dirty="0">
              <a:solidFill>
                <a:srgbClr val="9E3159"/>
              </a:solidFill>
            </a:endParaRPr>
          </a:p>
          <a:p>
            <a:pPr marL="0" indent="0" algn="ctr">
              <a:buNone/>
            </a:pPr>
            <a:endParaRPr lang="sv-SE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v-SE" sz="2400" dirty="0"/>
              <a:t>Följ länkarna för ”Randomisation” (Randomisering) och logga in i systemet</a:t>
            </a:r>
          </a:p>
          <a:p>
            <a:endParaRPr lang="sv-SE" sz="2400" dirty="0"/>
          </a:p>
          <a:p>
            <a:r>
              <a:rPr lang="sv-SE" sz="2400" dirty="0"/>
              <a:t>Deltagarinformation och samtyckesformuläret kan laddas ner från den landsspecifika sidan vid behov</a:t>
            </a:r>
          </a:p>
          <a:p>
            <a:pPr lvl="1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556254" cy="2158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dirty="0"/>
          </a:p>
          <a:p>
            <a:r>
              <a:rPr lang="sv-SE" sz="2400" dirty="0"/>
              <a:t>För att ange en ny deltagare, klicka på ”Enrol patient into study” (Registrera patient i studie)</a:t>
            </a:r>
          </a:p>
          <a:p>
            <a:r>
              <a:rPr lang="sv-SE" sz="2400" dirty="0" smtClean="0"/>
              <a:t>Från </a:t>
            </a:r>
            <a:r>
              <a:rPr lang="sv-SE" sz="2400" dirty="0"/>
              <a:t>hemsidan kan du även komma åt en rekryteringslista för din klinik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84" y="1359397"/>
            <a:ext cx="5904858" cy="5498603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052187" y="2989384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7" idx="7"/>
            <a:endCxn id="9" idx="1"/>
          </p:cNvCxnSpPr>
          <p:nvPr/>
        </p:nvCxnSpPr>
        <p:spPr>
          <a:xfrm flipV="1">
            <a:off x="4484513" y="2716404"/>
            <a:ext cx="2382528" cy="3288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67041" y="2443424"/>
            <a:ext cx="50374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dirty="0" smtClean="0"/>
              <a:t>Patientens behandlande läkare krävs inte i EU</a:t>
            </a:r>
          </a:p>
        </p:txBody>
      </p:sp>
      <p:sp>
        <p:nvSpPr>
          <p:cNvPr id="12" name="Oval 11"/>
          <p:cNvSpPr/>
          <p:nvPr/>
        </p:nvSpPr>
        <p:spPr>
          <a:xfrm>
            <a:off x="2923234" y="3903784"/>
            <a:ext cx="795912" cy="23827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7"/>
            <a:endCxn id="15" idx="1"/>
          </p:cNvCxnSpPr>
          <p:nvPr/>
        </p:nvCxnSpPr>
        <p:spPr>
          <a:xfrm>
            <a:off x="3602587" y="4252725"/>
            <a:ext cx="2961507" cy="3110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64094" y="4305271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err="1" smtClean="0"/>
              <a:t>Inklusionskriterierna</a:t>
            </a:r>
            <a:r>
              <a:rPr lang="sv-SE" dirty="0" smtClean="0"/>
              <a:t> bekräftas i formuläret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97BED-3E5A-DFF9-EEB7-D16D8DB5F1CE}"/>
              </a:ext>
            </a:extLst>
          </p:cNvPr>
          <p:cNvSpPr txBox="1"/>
          <p:nvPr/>
        </p:nvSpPr>
        <p:spPr>
          <a:xfrm>
            <a:off x="6660437" y="5776718"/>
            <a:ext cx="504388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dirty="0" smtClean="0"/>
              <a:t>Frågorna som visas i formuläret är beroende av svaren ovan, så detta formulär är bara ett exempel</a:t>
            </a:r>
          </a:p>
        </p:txBody>
      </p: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8407"/>
            <a:ext cx="6562484" cy="5104154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900395" y="3828281"/>
            <a:ext cx="1629965" cy="2453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7"/>
            <a:endCxn id="13" idx="1"/>
          </p:cNvCxnSpPr>
          <p:nvPr/>
        </p:nvCxnSpPr>
        <p:spPr>
          <a:xfrm flipV="1">
            <a:off x="4291657" y="3816375"/>
            <a:ext cx="2681897" cy="3711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73554" y="3216210"/>
            <a:ext cx="504602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Resultat från utredningar som gjorts för </a:t>
            </a:r>
            <a:r>
              <a:rPr lang="sv-SE" dirty="0" err="1" smtClean="0"/>
              <a:t>standardvård</a:t>
            </a:r>
            <a:r>
              <a:rPr lang="sv-SE" dirty="0" smtClean="0"/>
              <a:t> (dessa utförs inte för prövningen, så om de inte utförts klickar du ”not </a:t>
            </a:r>
            <a:r>
              <a:rPr lang="sv-SE" dirty="0" err="1" smtClean="0"/>
              <a:t>measured</a:t>
            </a:r>
            <a:r>
              <a:rPr lang="sv-SE" dirty="0" smtClean="0"/>
              <a:t>/not taken” (ej mätt/ej utfört))</a:t>
            </a:r>
          </a:p>
        </p:txBody>
      </p:sp>
      <p:sp>
        <p:nvSpPr>
          <p:cNvPr id="14" name="Oval 13"/>
          <p:cNvSpPr/>
          <p:nvPr/>
        </p:nvSpPr>
        <p:spPr>
          <a:xfrm>
            <a:off x="3552970" y="4377471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877787" y="4530467"/>
            <a:ext cx="3244476" cy="9462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2263" y="5015051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Var uppmärksam på enheterna för laboratorieresultat eftersom dessa skiljer sig mellan kliniker</a:t>
            </a:r>
          </a:p>
        </p:txBody>
      </p:sp>
      <p:sp>
        <p:nvSpPr>
          <p:cNvPr id="24" name="Oval 23"/>
          <p:cNvSpPr/>
          <p:nvPr/>
        </p:nvSpPr>
        <p:spPr>
          <a:xfrm>
            <a:off x="2788418" y="1468406"/>
            <a:ext cx="1423097" cy="2218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stCxn id="24" idx="7"/>
            <a:endCxn id="26" idx="1"/>
          </p:cNvCxnSpPr>
          <p:nvPr/>
        </p:nvCxnSpPr>
        <p:spPr>
          <a:xfrm>
            <a:off x="4003107" y="1793323"/>
            <a:ext cx="2899137" cy="181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De senaste kliniska observationerna som gjorts som en del av rutinvården</a:t>
            </a:r>
          </a:p>
        </p:txBody>
      </p: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798"/>
            <a:ext cx="6640707" cy="429755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413737"/>
            <a:ext cx="886767" cy="1380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930161" y="5088933"/>
            <a:ext cx="3043394" cy="1407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73555" y="476796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Om någon behandling anses vara indicerad kan patienten inte delta i den relevanta jämförelsen</a:t>
            </a:r>
          </a:p>
        </p:txBody>
      </p:sp>
      <p:sp>
        <p:nvSpPr>
          <p:cNvPr id="16" name="Oval 15"/>
          <p:cNvSpPr/>
          <p:nvPr/>
        </p:nvSpPr>
        <p:spPr>
          <a:xfrm>
            <a:off x="3109587" y="3293762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3930161" y="3429001"/>
            <a:ext cx="3043394" cy="584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3555" y="3325505"/>
            <a:ext cx="34494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Kräver pågående specialistvård</a:t>
            </a:r>
          </a:p>
        </p:txBody>
      </p: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18" y="1883609"/>
            <a:ext cx="6631559" cy="396369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226777" y="215411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3780693" y="247503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Lämplighet för varje jämförelse. Läs igenom formuleringen noggrant:</a:t>
            </a:r>
          </a:p>
          <a:p>
            <a:r>
              <a:rPr lang="sv-SE" smtClean="0"/>
              <a:t>- Om patienten INTE är lämplig för jämförelsen ska svaret vara ”Yes” (Ja) </a:t>
            </a:r>
          </a:p>
          <a:p>
            <a:r>
              <a:rPr lang="sv-SE" smtClean="0"/>
              <a:t>- Om patienten ÄR lämplig för jämförelsen ska svaret vara ”No” (Nej)</a:t>
            </a:r>
          </a:p>
        </p:txBody>
      </p:sp>
      <p:sp>
        <p:nvSpPr>
          <p:cNvPr id="14" name="Oval 13"/>
          <p:cNvSpPr/>
          <p:nvPr/>
        </p:nvSpPr>
        <p:spPr>
          <a:xfrm>
            <a:off x="3226777" y="2795953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780693" y="3116873"/>
            <a:ext cx="3191607" cy="12445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mtClean="0"/>
              <a:t>Lämplighet för prövningsbehandlingen på din klinik (välj ”No” (Nej) om du hört att en specifik behandling inte är tillgänglig)</a:t>
            </a:r>
          </a:p>
        </p:txBody>
      </p:sp>
      <p:sp>
        <p:nvSpPr>
          <p:cNvPr id="22" name="Oval 21"/>
          <p:cNvSpPr/>
          <p:nvPr/>
        </p:nvSpPr>
        <p:spPr>
          <a:xfrm>
            <a:off x="3314701" y="4914900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3780693" y="5020821"/>
            <a:ext cx="3206259" cy="5105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6952" y="5069719"/>
            <a:ext cx="489731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Om du inte undertecknade samtyckesformuläret anger du namnet på den person som inhämtade det</a:t>
            </a:r>
          </a:p>
        </p:txBody>
      </p:sp>
      <p:sp>
        <p:nvSpPr>
          <p:cNvPr id="30" name="Oval 29"/>
          <p:cNvSpPr/>
          <p:nvPr/>
        </p:nvSpPr>
        <p:spPr>
          <a:xfrm>
            <a:off x="3314702" y="512674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3780694" y="5234035"/>
            <a:ext cx="3206256" cy="11868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86950" y="6097684"/>
            <a:ext cx="497725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När formuläret är ifyllt klickar du ”Continue” (Fortsätt)</a:t>
            </a:r>
          </a:p>
        </p:txBody>
      </p: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76" y="1483743"/>
            <a:ext cx="5542166" cy="52707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71102" y="4425971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761117" y="3795947"/>
            <a:ext cx="3025550" cy="88419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86667" y="3472781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Svar flaggade som fel eller saknade data innebär att patienten inte kan randomiseras</a:t>
            </a:r>
          </a:p>
        </p:txBody>
      </p: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609722"/>
            <a:ext cx="2398668" cy="9246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9513" y="5148057"/>
            <a:ext cx="489447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Varningsflaggor för oväntade svar – dessa kan åtgärdas eller lämnas oredigerade om de är korrekta</a:t>
            </a:r>
          </a:p>
        </p:txBody>
      </p:sp>
      <p:sp>
        <p:nvSpPr>
          <p:cNvPr id="14" name="Oval 13"/>
          <p:cNvSpPr/>
          <p:nvPr/>
        </p:nvSpPr>
        <p:spPr>
          <a:xfrm>
            <a:off x="1906991" y="1527763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80294" y="1736110"/>
            <a:ext cx="2706374" cy="3375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När du klickat på ”Continue” (Fortsätt) kan fel eller varningar markeras – granska dessa och åtgärda vid behov</a:t>
            </a:r>
          </a:p>
        </p:txBody>
      </p: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Randomisering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1" y="1449236"/>
            <a:ext cx="5130509" cy="51068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9180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56484" y="4041093"/>
            <a:ext cx="50553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Om allt är korrekt klickar du på ”Randomise” (Randomisera)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96870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mtClean="0"/>
              <a:t>Efter att fel/varningar granskats kan du granska angivna data innan du fortsätter</a:t>
            </a:r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1662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6485" y="3166695"/>
            <a:ext cx="505533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Om du behöver korrigera något klickar du på ”</a:t>
            </a:r>
            <a:r>
              <a:rPr lang="sv-SE" dirty="0" err="1" smtClean="0"/>
              <a:t>Amend</a:t>
            </a:r>
            <a:r>
              <a:rPr lang="sv-SE" dirty="0" smtClean="0"/>
              <a:t>” (Ändra)</a:t>
            </a:r>
          </a:p>
        </p:txBody>
      </p: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63B63A-17FD-4A9B-AA98-710EE6019D19}"/>
</file>

<file path=customXml/itemProps2.xml><?xml version="1.0" encoding="utf-8"?>
<ds:datastoreItem xmlns:ds="http://schemas.openxmlformats.org/officeDocument/2006/customXml" ds:itemID="{90C428E7-F6B4-4035-AFE8-8A0C1D9644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8C8325-FE9C-484A-9089-6859D6ADA50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2214</TotalTime>
  <Words>493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RECOVERY-studien</vt:lpstr>
      <vt:lpstr>Randomisering</vt:lpstr>
      <vt:lpstr>Randomisering</vt:lpstr>
      <vt:lpstr>Randomisering</vt:lpstr>
      <vt:lpstr>Randomisering</vt:lpstr>
      <vt:lpstr>Randomisering</vt:lpstr>
      <vt:lpstr>Randomisering</vt:lpstr>
      <vt:lpstr>Randomisering</vt:lpstr>
      <vt:lpstr>Randomisering</vt:lpstr>
      <vt:lpstr>Randomisering</vt:lpstr>
      <vt:lpstr>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Nicolette van Neer</cp:lastModifiedBy>
  <cp:revision>117</cp:revision>
  <cp:lastPrinted>2020-03-18T19:42:16Z</cp:lastPrinted>
  <dcterms:created xsi:type="dcterms:W3CDTF">2020-03-14T13:47:38Z</dcterms:created>
  <dcterms:modified xsi:type="dcterms:W3CDTF">2024-12-23T10:07:55Z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